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67" r:id="rId3"/>
    <p:sldId id="257" r:id="rId4"/>
    <p:sldId id="268" r:id="rId5"/>
    <p:sldId id="258" r:id="rId6"/>
    <p:sldId id="260" r:id="rId7"/>
    <p:sldId id="259" r:id="rId8"/>
    <p:sldId id="261" r:id="rId9"/>
    <p:sldId id="279" r:id="rId10"/>
    <p:sldId id="281" r:id="rId11"/>
    <p:sldId id="282" r:id="rId12"/>
    <p:sldId id="262" r:id="rId13"/>
    <p:sldId id="274" r:id="rId14"/>
    <p:sldId id="280" r:id="rId15"/>
    <p:sldId id="273" r:id="rId16"/>
    <p:sldId id="263" r:id="rId17"/>
    <p:sldId id="278" r:id="rId18"/>
    <p:sldId id="266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8A5DB-4258-4D7D-8746-9DF7B639CC7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B0300-D912-40E4-A0F7-5ABDA73DB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06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6511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>
            <a:off x="628650" y="1270000"/>
            <a:ext cx="7886699" cy="4906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9949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9268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5237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92635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3"/>
          </p:nvPr>
        </p:nvSpPr>
        <p:spPr>
          <a:xfrm>
            <a:off x="4629151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4"/>
          </p:nvPr>
        </p:nvSpPr>
        <p:spPr>
          <a:xfrm>
            <a:off x="4629151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71745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76414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7292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10"/>
          <p:cNvSpPr>
            <a:spLocks noGrp="1"/>
          </p:cNvSpPr>
          <p:nvPr>
            <p:ph type="pic" idx="2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02921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body" idx="1"/>
          </p:nvPr>
        </p:nvSpPr>
        <p:spPr>
          <a:xfrm rot="5400000">
            <a:off x="2118518" y="-219868"/>
            <a:ext cx="4906963" cy="788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31085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>
            <a:spLocks noGrp="1"/>
          </p:cNvSpPr>
          <p:nvPr>
            <p:ph type="title"/>
          </p:nvPr>
        </p:nvSpPr>
        <p:spPr>
          <a:xfrm rot="5400000">
            <a:off x="4623594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1"/>
          </p:nvPr>
        </p:nvSpPr>
        <p:spPr>
          <a:xfrm rot="5400000">
            <a:off x="623095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1696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3">
            <a:alphaModFix/>
          </a:blip>
          <a:srcRect r="56296"/>
          <a:stretch/>
        </p:blipFill>
        <p:spPr>
          <a:xfrm flipH="1">
            <a:off x="-1" y="0"/>
            <a:ext cx="449130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1"/>
          <p:cNvPicPr preferRelativeResize="0"/>
          <p:nvPr/>
        </p:nvPicPr>
        <p:blipFill rotWithShape="1">
          <a:blip r:embed="rId14">
            <a:alphaModFix/>
          </a:blip>
          <a:srcRect r="82781"/>
          <a:stretch/>
        </p:blipFill>
        <p:spPr>
          <a:xfrm flipH="1">
            <a:off x="2686050" y="0"/>
            <a:ext cx="645794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628650" y="1270000"/>
            <a:ext cx="7886699" cy="4906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0" name="Google Shape;10;p1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1" name="Google Shape;11;p1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 kern="0"/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/>
          </a:p>
        </p:txBody>
      </p:sp>
      <p:sp>
        <p:nvSpPr>
          <p:cNvPr id="12" name="Google Shape;12;p1"/>
          <p:cNvSpPr txBox="1"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14327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3"/>
          <p:cNvPicPr preferRelativeResize="0"/>
          <p:nvPr/>
        </p:nvPicPr>
        <p:blipFill rotWithShape="1">
          <a:blip r:embed="rId3">
            <a:alphaModFix/>
          </a:blip>
          <a:srcRect r="12564"/>
          <a:stretch/>
        </p:blipFill>
        <p:spPr>
          <a:xfrm>
            <a:off x="1639166" y="0"/>
            <a:ext cx="7504834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3"/>
          <p:cNvPicPr preferRelativeResize="0"/>
          <p:nvPr/>
        </p:nvPicPr>
        <p:blipFill rotWithShape="1">
          <a:blip r:embed="rId3">
            <a:alphaModFix/>
          </a:blip>
          <a:srcRect l="4419" r="78295"/>
          <a:stretch/>
        </p:blipFill>
        <p:spPr>
          <a:xfrm flipH="1">
            <a:off x="0" y="7495"/>
            <a:ext cx="200826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3"/>
          <p:cNvSpPr/>
          <p:nvPr/>
        </p:nvSpPr>
        <p:spPr>
          <a:xfrm>
            <a:off x="188592" y="854579"/>
            <a:ext cx="4023367" cy="1422293"/>
          </a:xfrm>
          <a:prstGeom prst="rect">
            <a:avLst/>
          </a:prstGeom>
          <a:solidFill>
            <a:schemeClr val="lt1">
              <a:alpha val="74901"/>
            </a:schemeClr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188592" y="1844824"/>
            <a:ext cx="3844437" cy="3492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3600"/>
              <a:buFont typeface="Calibri"/>
              <a:buNone/>
            </a:pPr>
            <a:endParaRPr sz="2800" b="1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259275" y="6272025"/>
            <a:ext cx="83877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i="1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854579"/>
            <a:ext cx="3457486" cy="56305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Готовимся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065" y="1628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к итоговому сочинению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06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886699" cy="1047221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«Рыжуха, сделай доброе дело, а?»</a:t>
            </a:r>
            <a:r>
              <a:rPr lang="ru-RU" sz="2800" dirty="0">
                <a:solidFill>
                  <a:srgbClr val="FF0000"/>
                </a:solidFill>
                <a:cs typeface="Times New Roman"/>
              </a:rPr>
              <a:t/>
            </a:r>
            <a:br>
              <a:rPr lang="ru-RU" sz="2800" dirty="0">
                <a:solidFill>
                  <a:srgbClr val="FF0000"/>
                </a:solidFill>
                <a:cs typeface="Times New Roman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ru-RU" sz="2400" b="1" kern="1200" dirty="0">
                <a:solidFill>
                  <a:srgbClr val="000000"/>
                </a:solidFill>
                <a:latin typeface="Times New Roman"/>
                <a:cs typeface="+mn-cs"/>
              </a:rPr>
              <a:t>Согласилась ли Света</a:t>
            </a:r>
            <a:r>
              <a:rPr lang="ru-RU" sz="24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?</a:t>
            </a:r>
            <a:endParaRPr lang="ru-RU" sz="2400" b="1" kern="1200" dirty="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971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504" y="520794"/>
            <a:ext cx="7488832" cy="96399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875"/>
              </a:spcAft>
            </a:pPr>
            <a:r>
              <a:rPr lang="ru-RU" sz="2800" dirty="0" smtClean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«Рыжуха</a:t>
            </a:r>
            <a:r>
              <a:rPr lang="ru-RU" sz="2800" dirty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, сделай доброе дело, а</a:t>
            </a:r>
            <a:r>
              <a:rPr lang="ru-RU" sz="2800" dirty="0" smtClean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?»</a:t>
            </a:r>
            <a:r>
              <a:rPr lang="ru-RU" sz="2800" dirty="0">
                <a:solidFill>
                  <a:srgbClr val="FF0000"/>
                </a:solidFill>
                <a:cs typeface="Times New Roman"/>
              </a:rPr>
              <a:t/>
            </a:r>
            <a:br>
              <a:rPr lang="ru-RU" sz="2800" dirty="0">
                <a:solidFill>
                  <a:srgbClr val="FF0000"/>
                </a:solidFill>
                <a:cs typeface="Times New Roman"/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55560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5559" y="1514401"/>
            <a:ext cx="8514692" cy="5073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Не поедешь? Не езди, будь другом.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Я с вами поеду, – высоким дрожащим голосом сказала Рыжуха, – а буду отдельно.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Вот это «отдельно» и было для нас всего опаснее. Опять отдельно от всех будет на озере выть! Опять вечерней зорьки мы не увидим.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875"/>
              </a:spcAft>
            </a:pPr>
            <a:r>
              <a:rPr lang="ru-RU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Женька отошёл от Рыжей и прошептал мне:</a:t>
            </a:r>
            <a:br>
              <a:rPr lang="ru-RU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В этот поход я Рыжую не пущу. Или я буду не я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>
              <a:spcAft>
                <a:spcPts val="1875"/>
              </a:spcAft>
            </a:pP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…</a:t>
            </a:r>
          </a:p>
          <a:p>
            <a:pPr>
              <a:spcAft>
                <a:spcPts val="1875"/>
              </a:spcAft>
            </a:pPr>
            <a:r>
              <a:rPr lang="ru-RU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Женька рядом со мной стоит, Светке рукой машет и орёт:</a:t>
            </a:r>
            <a:br>
              <a:rPr lang="ru-RU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До свиданья, Рыжая! </a:t>
            </a:r>
            <a:r>
              <a:rPr lang="ru-RU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Гудбай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! Извини, нельзя тебе на озеро, ты рыбу распугиваешь!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ts val="2040"/>
              </a:lnSpc>
              <a:spcAft>
                <a:spcPts val="1875"/>
              </a:spcAft>
            </a:pPr>
            <a:endParaRPr lang="ru-RU" sz="1400" dirty="0">
              <a:solidFill>
                <a:srgbClr val="333333"/>
              </a:solidFill>
              <a:effectLst/>
              <a:latin typeface="Helvetica"/>
              <a:ea typeface="Calibri"/>
              <a:cs typeface="Times New Roman"/>
            </a:endParaRPr>
          </a:p>
          <a:p>
            <a:pPr>
              <a:lnSpc>
                <a:spcPts val="2040"/>
              </a:lnSpc>
              <a:spcAft>
                <a:spcPts val="1875"/>
              </a:spcAft>
            </a:pPr>
            <a:endParaRPr lang="ru-RU" sz="1400" dirty="0" smtClean="0">
              <a:solidFill>
                <a:srgbClr val="333333"/>
              </a:solidFill>
              <a:latin typeface="Helvetica"/>
              <a:ea typeface="Calibri"/>
              <a:cs typeface="Times New Roman"/>
            </a:endParaRPr>
          </a:p>
          <a:p>
            <a:pPr>
              <a:lnSpc>
                <a:spcPts val="2040"/>
              </a:lnSpc>
              <a:spcAft>
                <a:spcPts val="1875"/>
              </a:spcAft>
            </a:pPr>
            <a:endParaRPr lang="ru-RU" sz="1400" dirty="0">
              <a:solidFill>
                <a:srgbClr val="333333"/>
              </a:solidFill>
              <a:effectLst/>
              <a:latin typeface="Helvetica"/>
              <a:ea typeface="Calibri"/>
              <a:cs typeface="Times New Roman"/>
            </a:endParaRPr>
          </a:p>
          <a:p>
            <a:pPr>
              <a:lnSpc>
                <a:spcPts val="2040"/>
              </a:lnSpc>
              <a:spcAft>
                <a:spcPts val="1875"/>
              </a:spcAft>
            </a:pP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6336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11560" y="332656"/>
            <a:ext cx="7886699" cy="4526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800" lvl="0" indent="0">
              <a:lnSpc>
                <a:spcPct val="100000"/>
              </a:lnSpc>
              <a:spcBef>
                <a:spcPts val="1000"/>
              </a:spcBef>
              <a:spcAft>
                <a:spcPts val="1875"/>
              </a:spcAft>
              <a:buClr>
                <a:srgbClr val="000000"/>
              </a:buClr>
              <a:buSzPts val="2800"/>
              <a:buNone/>
            </a:pPr>
            <a:r>
              <a:rPr lang="ru-RU" sz="2400" kern="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Чего девчонки радовались, я, честно говоря, не понял. Ну, мы с Женькой, ладно, нам Светка мешала рыбу ловить. А им-то что? Ведь </a:t>
            </a:r>
            <a:r>
              <a:rPr lang="ru-RU" sz="2400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вместе со всеми Рыжуха и не бывала </a:t>
            </a:r>
            <a:r>
              <a:rPr lang="ru-RU" sz="2400" kern="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– </a:t>
            </a:r>
            <a:r>
              <a:rPr lang="ru-RU" sz="2400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недаром её ни на одной фотографии нет. </a:t>
            </a:r>
            <a:r>
              <a:rPr lang="ru-RU" sz="2400" kern="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Бродила </a:t>
            </a:r>
            <a:r>
              <a:rPr lang="ru-RU" sz="2400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одна</a:t>
            </a:r>
            <a:r>
              <a:rPr lang="ru-RU" sz="2400" kern="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 по лугам, </a:t>
            </a:r>
            <a:r>
              <a:rPr lang="ru-RU" sz="2400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одна</a:t>
            </a:r>
            <a:r>
              <a:rPr lang="ru-RU" sz="2400" kern="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 у костра сидела, когда все уже по палаткам расходились. </a:t>
            </a:r>
            <a:r>
              <a:rPr lang="ru-RU" sz="2400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Ела то, что с собой из дома брала. </a:t>
            </a:r>
            <a:r>
              <a:rPr lang="ru-RU" sz="2400" kern="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В начале похода она свои припасы на общий стол выкладывала, но ее хлеб с маргарином и яйца Быкова </a:t>
            </a:r>
            <a:r>
              <a:rPr lang="ru-RU" sz="2400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в сторону двигала</a:t>
            </a:r>
            <a:r>
              <a:rPr lang="ru-RU" sz="2400" kern="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. При этом </a:t>
            </a:r>
            <a:r>
              <a:rPr lang="ru-RU" sz="2400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лицо</a:t>
            </a:r>
            <a:r>
              <a:rPr lang="ru-RU" sz="2400" kern="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 у нее было такое же </a:t>
            </a:r>
            <a:r>
              <a:rPr lang="ru-RU" sz="2400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брезгливое</a:t>
            </a:r>
            <a:r>
              <a:rPr lang="ru-RU" sz="2400" kern="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Calibri"/>
              </a:rPr>
              <a:t>, как на уроке физкультуры, когда выпадало делать упражнения с Рыжухой.</a:t>
            </a:r>
            <a:endParaRPr lang="ru-RU" sz="24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00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относятся к Свете одноклассники?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dirty="0" smtClean="0">
                <a:latin typeface="+mn-lt"/>
              </a:rPr>
              <a:t>Маринка Быкова: </a:t>
            </a:r>
            <a:r>
              <a:rPr lang="ru-RU" sz="1800" dirty="0" smtClean="0">
                <a:solidFill>
                  <a:srgbClr val="FF0000"/>
                </a:solidFill>
              </a:rPr>
              <a:t>«</a:t>
            </a:r>
            <a:r>
              <a:rPr lang="ru-RU" sz="1800" i="1" dirty="0" smtClean="0">
                <a:solidFill>
                  <a:srgbClr val="FF0000"/>
                </a:solidFill>
                <a:latin typeface="Arial"/>
              </a:rPr>
              <a:t>Дура </a:t>
            </a:r>
            <a:r>
              <a:rPr lang="ru-RU" sz="1800" i="1" dirty="0">
                <a:solidFill>
                  <a:srgbClr val="FF0000"/>
                </a:solidFill>
                <a:latin typeface="Arial"/>
              </a:rPr>
              <a:t>рыжая», «и чего она с нами прется», «выла бы себе дома</a:t>
            </a:r>
            <a:r>
              <a:rPr lang="ru-RU" sz="1800" i="1" dirty="0" smtClean="0">
                <a:solidFill>
                  <a:srgbClr val="FF0000"/>
                </a:solidFill>
                <a:latin typeface="Arial"/>
              </a:rPr>
              <a:t>».</a:t>
            </a:r>
          </a:p>
          <a:p>
            <a:pPr marL="50800" indent="0">
              <a:buNone/>
            </a:pPr>
            <a:r>
              <a:rPr lang="ru-RU" sz="1800" i="1" dirty="0" smtClean="0">
                <a:solidFill>
                  <a:srgbClr val="0070C0"/>
                </a:solidFill>
                <a:latin typeface="Arial"/>
              </a:rPr>
              <a:t>Немотивированная </a:t>
            </a:r>
            <a:r>
              <a:rPr lang="ru-RU" sz="1800" i="1" dirty="0">
                <a:solidFill>
                  <a:srgbClr val="0070C0"/>
                </a:solidFill>
                <a:latin typeface="Arial"/>
              </a:rPr>
              <a:t>жестокость, </a:t>
            </a:r>
            <a:r>
              <a:rPr lang="ru-RU" sz="1800" i="1" dirty="0" smtClean="0">
                <a:solidFill>
                  <a:srgbClr val="0070C0"/>
                </a:solidFill>
                <a:latin typeface="Arial"/>
              </a:rPr>
              <a:t>гнев, раздражение, неспособность </a:t>
            </a:r>
            <a:r>
              <a:rPr lang="ru-RU" sz="1800" i="1" dirty="0">
                <a:solidFill>
                  <a:srgbClr val="0070C0"/>
                </a:solidFill>
                <a:latin typeface="Arial"/>
              </a:rPr>
              <a:t>понять и принять </a:t>
            </a:r>
            <a:r>
              <a:rPr lang="ru-RU" sz="1800" i="1" dirty="0" smtClean="0">
                <a:solidFill>
                  <a:srgbClr val="0070C0"/>
                </a:solidFill>
                <a:latin typeface="Arial"/>
              </a:rPr>
              <a:t>другого.</a:t>
            </a:r>
          </a:p>
          <a:p>
            <a:r>
              <a:rPr lang="ru-RU" sz="1800" i="1" dirty="0" smtClean="0">
                <a:solidFill>
                  <a:srgbClr val="000000"/>
                </a:solidFill>
                <a:latin typeface="Arial"/>
              </a:rPr>
              <a:t>Женька: </a:t>
            </a:r>
            <a:r>
              <a:rPr lang="ru-RU" sz="1800" i="1" dirty="0" smtClean="0">
                <a:solidFill>
                  <a:srgbClr val="FF0000"/>
                </a:solidFill>
                <a:latin typeface="Arial"/>
              </a:rPr>
              <a:t>«В </a:t>
            </a:r>
            <a:r>
              <a:rPr lang="ru-RU" sz="1800" i="1" dirty="0">
                <a:solidFill>
                  <a:srgbClr val="FF0000"/>
                </a:solidFill>
                <a:latin typeface="Arial"/>
              </a:rPr>
              <a:t>этот поход я Рыжую не пущу, или я буду не я», «алле хоп! Вон где твоя сумочка</a:t>
            </a:r>
            <a:r>
              <a:rPr lang="ru-RU" sz="1800" i="1" dirty="0" smtClean="0">
                <a:solidFill>
                  <a:srgbClr val="FF0000"/>
                </a:solidFill>
                <a:latin typeface="Arial"/>
              </a:rPr>
              <a:t>!»</a:t>
            </a:r>
          </a:p>
          <a:p>
            <a:pPr marL="50800" indent="0">
              <a:buNone/>
            </a:pPr>
            <a:r>
              <a:rPr lang="ru-RU" sz="1800" i="1" dirty="0" smtClean="0">
                <a:solidFill>
                  <a:srgbClr val="0070C0"/>
                </a:solidFill>
                <a:latin typeface="Arial"/>
              </a:rPr>
              <a:t>Шутовство</a:t>
            </a:r>
            <a:r>
              <a:rPr lang="ru-RU" sz="1800" i="1" dirty="0">
                <a:solidFill>
                  <a:srgbClr val="0070C0"/>
                </a:solidFill>
                <a:latin typeface="Arial"/>
              </a:rPr>
              <a:t>, </a:t>
            </a:r>
            <a:r>
              <a:rPr lang="ru-RU" sz="1800" i="1" dirty="0" smtClean="0">
                <a:solidFill>
                  <a:srgbClr val="0070C0"/>
                </a:solidFill>
                <a:latin typeface="Arial"/>
              </a:rPr>
              <a:t>желание </a:t>
            </a:r>
            <a:r>
              <a:rPr lang="ru-RU" sz="1800" i="1" dirty="0">
                <a:solidFill>
                  <a:srgbClr val="0070C0"/>
                </a:solidFill>
                <a:latin typeface="Arial"/>
              </a:rPr>
              <a:t>угодить одноклассникам, </a:t>
            </a:r>
            <a:r>
              <a:rPr lang="ru-RU" sz="1800" i="1" dirty="0" smtClean="0">
                <a:solidFill>
                  <a:srgbClr val="0070C0"/>
                </a:solidFill>
                <a:latin typeface="Arial"/>
              </a:rPr>
              <a:t>выделиться; непонимание собственной жестокости.</a:t>
            </a:r>
          </a:p>
          <a:p>
            <a:r>
              <a:rPr lang="ru-RU" sz="1800" i="1" dirty="0" smtClean="0">
                <a:solidFill>
                  <a:srgbClr val="000000"/>
                </a:solidFill>
                <a:latin typeface="Arial"/>
              </a:rPr>
              <a:t>Рассказчик - </a:t>
            </a:r>
            <a:r>
              <a:rPr lang="ru-RU" sz="1800" i="1" dirty="0">
                <a:solidFill>
                  <a:srgbClr val="00B0F0"/>
                </a:solidFill>
                <a:latin typeface="Arial"/>
              </a:rPr>
              <a:t>двойственная позиция</a:t>
            </a:r>
            <a:r>
              <a:rPr lang="ru-RU" sz="1800" i="1" dirty="0">
                <a:solidFill>
                  <a:srgbClr val="000000"/>
                </a:solidFill>
                <a:latin typeface="Arial"/>
              </a:rPr>
              <a:t>: внутреннее </a:t>
            </a:r>
            <a:r>
              <a:rPr lang="ru-RU" sz="1800" i="1" dirty="0">
                <a:solidFill>
                  <a:srgbClr val="0070C0"/>
                </a:solidFill>
                <a:latin typeface="Arial"/>
              </a:rPr>
              <a:t>осознание таланта Светки</a:t>
            </a:r>
            <a:r>
              <a:rPr lang="ru-RU" sz="1800" i="1" dirty="0">
                <a:solidFill>
                  <a:srgbClr val="000000"/>
                </a:solidFill>
                <a:latin typeface="Arial"/>
              </a:rPr>
              <a:t>, мощности, силы этого таланта, и одновременно </a:t>
            </a:r>
            <a:r>
              <a:rPr lang="ru-RU" sz="1800" i="1" dirty="0">
                <a:solidFill>
                  <a:srgbClr val="0070C0"/>
                </a:solidFill>
                <a:latin typeface="Arial"/>
              </a:rPr>
              <a:t>желание быть </a:t>
            </a:r>
            <a:r>
              <a:rPr lang="ru-RU" sz="1800" i="1" dirty="0" smtClean="0">
                <a:solidFill>
                  <a:srgbClr val="0070C0"/>
                </a:solidFill>
                <a:latin typeface="Arial"/>
              </a:rPr>
              <a:t>как все.</a:t>
            </a:r>
            <a:endParaRPr lang="ru-RU" sz="1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2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133084"/>
            <a:ext cx="4591422" cy="1047221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«В </a:t>
            </a:r>
            <a:r>
              <a:rPr lang="ru-RU" sz="3600" dirty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десятый Рыжая не </a:t>
            </a:r>
            <a:r>
              <a:rPr lang="ru-RU" sz="3600" dirty="0" smtClean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пошла»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124744"/>
            <a:ext cx="4680520" cy="4319240"/>
          </a:xfrm>
        </p:spPr>
        <p:txBody>
          <a:bodyPr/>
          <a:lstStyle/>
          <a:p>
            <a:pPr marL="50800" indent="0">
              <a:buNone/>
            </a:pPr>
            <a:r>
              <a:rPr lang="ru-RU" sz="2400" dirty="0" smtClean="0">
                <a:latin typeface="Times New Roman"/>
              </a:rPr>
              <a:t>«Когда </a:t>
            </a:r>
            <a:r>
              <a:rPr lang="ru-RU" sz="2400" dirty="0">
                <a:latin typeface="Times New Roman"/>
              </a:rPr>
              <a:t>же  она запела высоким, удивительным голосом, меня мгновенно </a:t>
            </a:r>
            <a:r>
              <a:rPr lang="ru-RU" sz="2400" dirty="0">
                <a:solidFill>
                  <a:srgbClr val="FF0000"/>
                </a:solidFill>
                <a:latin typeface="Times New Roman"/>
              </a:rPr>
              <a:t>бросило в </a:t>
            </a:r>
            <a:r>
              <a:rPr lang="ru-RU" sz="2400" dirty="0" smtClean="0">
                <a:solidFill>
                  <a:srgbClr val="FF0000"/>
                </a:solidFill>
                <a:latin typeface="Times New Roman"/>
              </a:rPr>
              <a:t>пот</a:t>
            </a:r>
            <a:r>
              <a:rPr lang="ru-RU" sz="2400" dirty="0" smtClean="0">
                <a:latin typeface="Times New Roman"/>
              </a:rPr>
              <a:t>» …</a:t>
            </a:r>
          </a:p>
          <a:p>
            <a:pPr marL="50800" indent="0">
              <a:lnSpc>
                <a:spcPts val="2040"/>
              </a:lnSpc>
              <a:spcAft>
                <a:spcPts val="1875"/>
              </a:spcAft>
              <a:buNone/>
            </a:pP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«Весь </a:t>
            </a:r>
            <a:r>
              <a:rPr lang="ru-RU" sz="2400" dirty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спектакль я просидел, не шелохнувшись, не понимая, чего больше было в моём сердце – восторга или </a:t>
            </a: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стыда».</a:t>
            </a:r>
            <a:endParaRPr lang="ru-RU" sz="2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0800" indent="0">
              <a:buNone/>
            </a:pPr>
            <a:r>
              <a:rPr lang="ru-RU" dirty="0">
                <a:solidFill>
                  <a:srgbClr val="FF0000"/>
                </a:solidFill>
                <a:cs typeface="Times New Roman"/>
              </a:rPr>
              <a:t>«Светка оказалась золотой. А рыжие мы. Весь класс рыжий»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12776"/>
            <a:ext cx="346108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217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548680"/>
            <a:ext cx="7886699" cy="237626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1800" b="1" dirty="0" smtClean="0">
                <a:solidFill>
                  <a:srgbClr val="000000"/>
                </a:solidFill>
                <a:latin typeface="Arial"/>
                <a:ea typeface="Times New Roman"/>
              </a:rPr>
              <a:t>Скромная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Times New Roman"/>
              </a:rPr>
              <a:t>, застенчивая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Times New Roman"/>
              </a:rPr>
              <a:t> Света </a:t>
            </a:r>
            <a:r>
              <a:rPr lang="ru-RU" sz="1800" dirty="0" smtClean="0">
                <a:solidFill>
                  <a:srgbClr val="000000"/>
                </a:solidFill>
                <a:latin typeface="Arial"/>
                <a:ea typeface="Times New Roman"/>
              </a:rPr>
              <a:t>Сергеева - 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золотоволосая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 красавица. Как она 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величаво </a:t>
            </a:r>
            <a:r>
              <a:rPr lang="ru-RU" sz="18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идёт! </a:t>
            </a:r>
            <a:r>
              <a:rPr lang="ru-RU" sz="1800" dirty="0" smtClean="0">
                <a:solidFill>
                  <a:srgbClr val="000000"/>
                </a:solidFill>
                <a:latin typeface="Arial"/>
                <a:ea typeface="Times New Roman"/>
              </a:rPr>
              <a:t>Молодая 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Times New Roman"/>
              </a:rPr>
              <a:t>женщина на сцене прямо-таки 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Times New Roman"/>
              </a:rPr>
              <a:t>роскошная</a:t>
            </a:r>
            <a:r>
              <a:rPr lang="ru-RU" sz="1800" b="1" dirty="0" smtClean="0">
                <a:solidFill>
                  <a:srgbClr val="000000"/>
                </a:solidFill>
                <a:latin typeface="Arial"/>
                <a:ea typeface="Times New Roman"/>
              </a:rPr>
              <a:t>.</a:t>
            </a:r>
            <a:br>
              <a:rPr lang="ru-RU" sz="1800" b="1" dirty="0" smtClean="0">
                <a:solidFill>
                  <a:srgbClr val="000000"/>
                </a:solidFill>
                <a:latin typeface="Arial"/>
                <a:ea typeface="Times New Roman"/>
              </a:rPr>
            </a:br>
            <a:r>
              <a:rPr lang="ru-RU" sz="1800" dirty="0">
                <a:solidFill>
                  <a:srgbClr val="000000"/>
                </a:solidFill>
                <a:latin typeface="Arial"/>
                <a:ea typeface="Times New Roman"/>
              </a:rPr>
              <a:t>Ребята считали, что она </a:t>
            </a:r>
            <a:r>
              <a:rPr lang="ru-RU" sz="1800" b="1" dirty="0" smtClean="0">
                <a:solidFill>
                  <a:srgbClr val="000000"/>
                </a:solidFill>
                <a:latin typeface="Arial"/>
                <a:ea typeface="Times New Roman"/>
              </a:rPr>
              <a:t>выла - 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Times New Roman"/>
              </a:rPr>
              <a:t>она пела 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Times New Roman"/>
              </a:rPr>
              <a:t>высоким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Times New Roman"/>
              </a:rPr>
              <a:t>, удивительно  знакомым голосом, так пели только 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Times New Roman"/>
              </a:rPr>
              <a:t>оперные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Times New Roman"/>
              </a:rPr>
              <a:t> артисты, это была 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Times New Roman"/>
              </a:rPr>
              <a:t>восходящая звезда 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Times New Roman"/>
              </a:rPr>
              <a:t>Светлана Сергеева.</a:t>
            </a:r>
            <a:endParaRPr lang="ru-RU" sz="1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2996952"/>
            <a:ext cx="4035353" cy="25728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1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8348464" cy="3024336"/>
          </a:xfrm>
        </p:spPr>
        <p:txBody>
          <a:bodyPr/>
          <a:lstStyle/>
          <a:p>
            <a:pPr marL="180340" algn="l"/>
            <a:r>
              <a:rPr lang="ru-RU" sz="2800" kern="12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kern="12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kern="12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kern="12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kern="12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kern="12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kern="12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kern="12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kern="1200" dirty="0">
                <a:solidFill>
                  <a:prstClr val="black"/>
                </a:solidFill>
                <a:latin typeface="Monotype Corsiva" pitchFamily="66" charset="0"/>
                <a:ea typeface="+mn-ea"/>
                <a:cs typeface="Times New Roman" pitchFamily="18" charset="0"/>
              </a:rPr>
              <a:t>Рассказ </a:t>
            </a:r>
            <a:r>
              <a:rPr lang="ru-RU" sz="2800" b="1" dirty="0">
                <a:latin typeface="Monotype Corsiva" pitchFamily="66" charset="0"/>
              </a:rPr>
              <a:t>о подростковой жестокости, об одиночестве, о зависти, о стремлении найти свое место в жизни.</a:t>
            </a:r>
            <a:br>
              <a:rPr lang="ru-RU" sz="2800" b="1" dirty="0">
                <a:latin typeface="Monotype Corsiva" pitchFamily="66" charset="0"/>
              </a:rPr>
            </a:br>
            <a:r>
              <a:rPr lang="ru-RU" sz="2800" b="1" kern="1200" dirty="0" smtClean="0">
                <a:solidFill>
                  <a:prstClr val="black"/>
                </a:solidFill>
                <a:latin typeface="Monotype Corsiva" pitchFamily="66" charset="0"/>
                <a:ea typeface="+mn-ea"/>
                <a:cs typeface="Times New Roman" pitchFamily="18" charset="0"/>
              </a:rPr>
              <a:t>Автор </a:t>
            </a:r>
            <a:r>
              <a:rPr lang="ru-RU" sz="2800" b="1" kern="1200" dirty="0">
                <a:solidFill>
                  <a:prstClr val="black"/>
                </a:solidFill>
                <a:latin typeface="Monotype Corsiva" pitchFamily="66" charset="0"/>
                <a:ea typeface="+mn-ea"/>
                <a:cs typeface="Times New Roman" pitchFamily="18" charset="0"/>
              </a:rPr>
              <a:t>поднимает проблему взаимоотношения среди </a:t>
            </a:r>
            <a:r>
              <a:rPr lang="ru-RU" sz="2800" b="1" kern="1200" dirty="0" smtClean="0">
                <a:solidFill>
                  <a:prstClr val="black"/>
                </a:solidFill>
                <a:latin typeface="Monotype Corsiva" pitchFamily="66" charset="0"/>
                <a:ea typeface="+mn-ea"/>
                <a:cs typeface="Times New Roman" pitchFamily="18" charset="0"/>
              </a:rPr>
              <a:t>детей (неумение </a:t>
            </a:r>
            <a:r>
              <a:rPr lang="ru-RU" sz="2800" b="1" kern="1200" dirty="0">
                <a:solidFill>
                  <a:prstClr val="black"/>
                </a:solidFill>
                <a:latin typeface="Monotype Corsiva" pitchFamily="66" charset="0"/>
                <a:ea typeface="+mn-ea"/>
                <a:cs typeface="Times New Roman" pitchFamily="18" charset="0"/>
              </a:rPr>
              <a:t>ценить </a:t>
            </a:r>
            <a:r>
              <a:rPr lang="ru-RU" sz="2800" b="1" kern="1200" dirty="0" smtClean="0">
                <a:solidFill>
                  <a:prstClr val="black"/>
                </a:solidFill>
                <a:latin typeface="Monotype Corsiva" pitchFamily="66" charset="0"/>
                <a:ea typeface="+mn-ea"/>
                <a:cs typeface="Times New Roman" pitchFamily="18" charset="0"/>
              </a:rPr>
              <a:t>окружающих).</a:t>
            </a:r>
            <a:br>
              <a:rPr lang="ru-RU" sz="2800" b="1" kern="1200" dirty="0" smtClean="0">
                <a:solidFill>
                  <a:prstClr val="black"/>
                </a:solidFill>
                <a:latin typeface="Monotype Corsiva" pitchFamily="66" charset="0"/>
                <a:ea typeface="+mn-ea"/>
                <a:cs typeface="Times New Roman" pitchFamily="18" charset="0"/>
              </a:rPr>
            </a:br>
            <a:r>
              <a:rPr lang="ru-RU" sz="2800" kern="1200" dirty="0">
                <a:solidFill>
                  <a:prstClr val="black"/>
                </a:solidFill>
                <a:latin typeface="Monotype Corsiva" pitchFamily="66" charset="0"/>
                <a:ea typeface="+mn-ea"/>
                <a:cs typeface="Times New Roman" pitchFamily="18" charset="0"/>
              </a:rPr>
              <a:t/>
            </a:r>
            <a:br>
              <a:rPr lang="ru-RU" sz="2800" kern="1200" dirty="0">
                <a:solidFill>
                  <a:prstClr val="black"/>
                </a:solidFill>
                <a:latin typeface="Monotype Corsiva" pitchFamily="66" charset="0"/>
                <a:ea typeface="+mn-ea"/>
                <a:cs typeface="Times New Roman" pitchFamily="18" charset="0"/>
              </a:rPr>
            </a:br>
            <a:endParaRPr lang="ru-RU" sz="2800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068960"/>
            <a:ext cx="7632848" cy="1655762"/>
          </a:xfrm>
        </p:spPr>
        <p:txBody>
          <a:bodyPr/>
          <a:lstStyle/>
          <a:p>
            <a:pPr marL="180340"/>
            <a:r>
              <a:rPr lang="ru-RU" sz="3200" u="sng" dirty="0">
                <a:latin typeface="Times New Roman" pitchFamily="18" charset="0"/>
                <a:cs typeface="Times New Roman" pitchFamily="18" charset="0"/>
              </a:rPr>
              <a:t>Какова главная мысль текста? </a:t>
            </a:r>
          </a:p>
          <a:p>
            <a:pPr marL="180340"/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Надо уметь понять и услышать другого человека, пусть  </a:t>
            </a:r>
            <a:r>
              <a:rPr lang="ru-RU" sz="32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не такого, как все.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39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39552" y="188640"/>
            <a:ext cx="7886699" cy="4906963"/>
          </a:xfrm>
        </p:spPr>
        <p:txBody>
          <a:bodyPr/>
          <a:lstStyle/>
          <a:p>
            <a:pPr marL="0" lvl="0" indent="0">
              <a:buNone/>
              <a:tabLst>
                <a:tab pos="457200" algn="l"/>
              </a:tabLst>
            </a:pPr>
            <a:r>
              <a:rPr lang="ru-RU" sz="18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Раздел 1. «Духовно-нравственные </a:t>
            </a:r>
            <a:r>
              <a:rPr lang="ru-RU" sz="18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ориентиры в жизни человека»</a:t>
            </a:r>
            <a:r>
              <a:rPr lang="ru-RU" sz="18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Проблема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проявления бездушия /черствости/</a:t>
            </a:r>
            <a:endParaRPr lang="ru-RU" sz="105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чем опасность неблаговидных поступков?</a:t>
            </a:r>
            <a:endParaRPr lang="ru-RU" sz="105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Какова роль мечты на жизненном пути человека?</a:t>
            </a:r>
            <a:endParaRPr lang="ru-RU" sz="105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Проблема роли детских воспоминаний.</a:t>
            </a:r>
            <a:endParaRPr lang="ru-RU" sz="105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Важно ли осмысливать совершённые ошибки? </a:t>
            </a:r>
            <a:endParaRPr lang="ru-RU" sz="105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мешает людям понимать друг друга? </a:t>
            </a:r>
            <a:endParaRPr lang="ru-RU" sz="105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Можно ли прожить без мечты? </a:t>
            </a:r>
            <a:endParaRPr lang="ru-RU" sz="105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Честь – это норма или принцип одиночек?</a:t>
            </a:r>
            <a:endParaRPr lang="ru-RU" sz="105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 Вы понимаете утверждение: «Каждый сам </a:t>
            </a:r>
            <a:endParaRPr lang="ru-RU" sz="105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50800" indent="0">
              <a:spcAft>
                <a:spcPts val="1000"/>
              </a:spcAft>
              <a:buNone/>
              <a:tabLst>
                <a:tab pos="457200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делает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свою судьбу»?</a:t>
            </a:r>
            <a:endParaRPr lang="ru-RU" sz="105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sz="1800" dirty="0"/>
          </a:p>
        </p:txBody>
      </p:sp>
      <p:pic>
        <p:nvPicPr>
          <p:cNvPr id="4" name="Picture 6" descr="https://c.wallhere.com/photos/f1/1b/minimalism_simple_background_digital_art_artwork-256521.jpg!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7936" y="3284984"/>
            <a:ext cx="2778433" cy="20882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30093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476672"/>
            <a:ext cx="7886699" cy="4906963"/>
          </a:xfrm>
        </p:spPr>
        <p:txBody>
          <a:bodyPr/>
          <a:lstStyle/>
          <a:p>
            <a:pPr marL="0" lvl="0" indent="0">
              <a:buNone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Раздел 2. </a:t>
            </a:r>
            <a:r>
              <a:rPr lang="ru-RU" sz="24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«Семья, общество, Отечество в жизни человека»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Хорош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или плох жизненный принцип «быть как все»?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Какую роль сильная личность может сыграть в жизни общества? 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Какое качество Вы больше всего цените в других? 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Почему вечные ценности нужны быстро меняющемуся современному миру? 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мне хотелось бы изменить в жизни современного поколения?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Может ли один человек противостоять окружающему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обществу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?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209675" algn="l"/>
              </a:tabLst>
            </a:pPr>
            <a:endParaRPr lang="ru-RU" sz="1600" dirty="0"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368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332656"/>
            <a:ext cx="7886699" cy="4906963"/>
          </a:xfrm>
        </p:spPr>
        <p:txBody>
          <a:bodyPr/>
          <a:lstStyle/>
          <a:p>
            <a:pPr marL="0" lvl="0" indent="0">
              <a:buNone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Раздел 3. </a:t>
            </a:r>
            <a:r>
              <a:rPr lang="ru-RU" sz="24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«Природа и культура в жизни человека»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Может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 общение с природой обогатить человека? 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Какие проблемы человечества придётся решать Вашему поколению?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Может ли произведение искусства (книга, музыка, фильм, спектакль) помочь в решении жизненных вопросов?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Какую книгу я бы посоветовал прочитать другу?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Помогает ли человеку книга лучше понять себя?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5080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1600" dirty="0"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301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Елена </a:t>
            </a:r>
            <a:r>
              <a:rPr lang="ru-RU" sz="24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Васильевна </a:t>
            </a:r>
            <a:r>
              <a:rPr lang="ru-RU" sz="2400" b="1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Габова</a:t>
            </a:r>
            <a:r>
              <a:rPr lang="ru-RU" sz="24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— писательница, автор книг для детей и подростков, переводчица, Народный писатель Республики Коми.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4294967295"/>
          </p:nvPr>
        </p:nvSpPr>
        <p:spPr>
          <a:xfrm>
            <a:off x="395536" y="1268760"/>
            <a:ext cx="5760640" cy="3989040"/>
          </a:xfrm>
        </p:spPr>
        <p:txBody>
          <a:bodyPr>
            <a:normAutofit/>
          </a:bodyPr>
          <a:lstStyle/>
          <a:p>
            <a:pPr marL="50800" indent="0">
              <a:buNone/>
            </a:pPr>
            <a:endParaRPr lang="ru-RU" sz="1400" b="1" dirty="0" smtClean="0">
              <a:solidFill>
                <a:srgbClr val="333333"/>
              </a:solidFill>
              <a:latin typeface="YS Text"/>
            </a:endParaRPr>
          </a:p>
          <a:p>
            <a:pPr marL="50800" indent="0">
              <a:buNone/>
            </a:pP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центре произведений Елены </a:t>
            </a:r>
            <a:r>
              <a:rPr lang="ru-RU" sz="2000" b="1" dirty="0" err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Габовой</a:t>
            </a:r>
            <a:r>
              <a:rPr lang="ru-RU" sz="20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— подростки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Дружба, первая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любовь, </a:t>
            </a: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ошибки, разочарования, детская жестокость, несправедливость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взрослых, непонимание родных, стремление разобраться в </a:t>
            </a: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себе, найти свой путь в жизни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— вот что отличает </a:t>
            </a: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героев</a:t>
            </a: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>
                <a:solidFill>
                  <a:srgbClr val="333333"/>
                </a:solidFill>
                <a:latin typeface="YS Text"/>
              </a:rPr>
              <a:t> </a:t>
            </a:r>
            <a:endParaRPr lang="ru-RU" sz="2000" b="1" dirty="0" smtClean="0">
              <a:solidFill>
                <a:srgbClr val="333333"/>
              </a:solidFill>
              <a:latin typeface="YS Text"/>
            </a:endParaRPr>
          </a:p>
          <a:p>
            <a:pPr marL="50800" indent="0">
              <a:buNone/>
            </a:pPr>
            <a:endParaRPr lang="ru-RU" sz="2000" b="1" dirty="0" smtClean="0">
              <a:solidFill>
                <a:srgbClr val="333333"/>
              </a:solidFill>
              <a:latin typeface="YS Text"/>
            </a:endParaRPr>
          </a:p>
          <a:p>
            <a:pPr marL="50800" indent="0">
              <a:buNone/>
            </a:pP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Автор транслирует </a:t>
            </a:r>
            <a:r>
              <a:rPr lang="ru-RU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традиционные ценности: любовь, </a:t>
            </a: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семья, взаимовыручка, верность, целеустремленность.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348880"/>
            <a:ext cx="22383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53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36381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68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ru-RU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23528" y="404664"/>
            <a:ext cx="5777880" cy="1655762"/>
          </a:xfrm>
        </p:spPr>
        <p:txBody>
          <a:bodyPr/>
          <a:lstStyle/>
          <a:p>
            <a:r>
              <a:rPr lang="ru-RU" sz="4400" b="1" dirty="0" smtClean="0">
                <a:solidFill>
                  <a:srgbClr val="00B050"/>
                </a:solidFill>
                <a:latin typeface="Mistral" pitchFamily="66" charset="0"/>
              </a:rPr>
              <a:t>Елена </a:t>
            </a:r>
            <a:r>
              <a:rPr lang="ru-RU" sz="4400" b="1" dirty="0" err="1" smtClean="0">
                <a:solidFill>
                  <a:srgbClr val="00B050"/>
                </a:solidFill>
                <a:latin typeface="Mistral" pitchFamily="66" charset="0"/>
              </a:rPr>
              <a:t>Габова</a:t>
            </a:r>
            <a:r>
              <a:rPr lang="ru-RU" sz="4400" b="1" dirty="0" smtClean="0">
                <a:solidFill>
                  <a:srgbClr val="00B050"/>
                </a:solidFill>
                <a:latin typeface="Mistral" pitchFamily="66" charset="0"/>
              </a:rPr>
              <a:t> «Не пускайте Рыжую на озеро»</a:t>
            </a:r>
            <a:endParaRPr lang="ru-RU" sz="4400" b="1" dirty="0">
              <a:solidFill>
                <a:srgbClr val="00B050"/>
              </a:solidFill>
              <a:latin typeface="Mistral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718" y="1741907"/>
            <a:ext cx="3223484" cy="399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28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457200"/>
            <a:ext cx="3327499" cy="88356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«Светку </a:t>
            </a:r>
            <a:r>
              <a:rPr lang="ru-RU" dirty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мы не </a:t>
            </a:r>
            <a:r>
              <a:rPr lang="ru-RU" dirty="0" smtClean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любили»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251520" y="1340768"/>
            <a:ext cx="5670351" cy="4384204"/>
          </a:xfrm>
        </p:spPr>
        <p:txBody>
          <a:bodyPr/>
          <a:lstStyle/>
          <a:p>
            <a:pPr>
              <a:lnSpc>
                <a:spcPts val="2040"/>
              </a:lnSpc>
              <a:spcAft>
                <a:spcPts val="1875"/>
              </a:spcAft>
            </a:pP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     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Светка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Сергеева была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рыжая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Волосы у неё грубые и толстые, словно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яркая медная проволока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Из этой проволоки заплеталась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тяжёлая коса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Мне она напоминала трос, которым удерживают на берегу большие корабли.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040"/>
              </a:lnSpc>
              <a:spcAft>
                <a:spcPts val="1875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Лицо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 Светки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бледное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крупных веснушках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тоже бледных, наскакивающих одна на другую.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Глаза зелёные, блестящие, как лягушата.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type="pic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2" r="18332"/>
          <a:stretch>
            <a:fillRect/>
          </a:stretch>
        </p:blipFill>
        <p:spPr bwMode="auto">
          <a:xfrm>
            <a:off x="6239268" y="549275"/>
            <a:ext cx="2530082" cy="266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946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40618" y="548680"/>
            <a:ext cx="7886699" cy="1047221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Светку мы не любили.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Именно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 то, что она рыжая.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Ясное дело,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Рыжухой дразнили.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ещё не любили за то, что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голос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у неё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ужасно пронзительный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Цвет Светкиных волос и её голос сливались в одно понятие: </a:t>
            </a:r>
            <a:r>
              <a:rPr lang="ru-RU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Ры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</a:t>
            </a:r>
            <a:r>
              <a:rPr lang="ru-RU" sz="24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жа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-я.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179512" y="1700809"/>
            <a:ext cx="4248471" cy="3960440"/>
          </a:xfrm>
        </p:spPr>
        <p:txBody>
          <a:bodyPr/>
          <a:lstStyle/>
          <a:p>
            <a:pPr marL="0" lvl="0" indent="0">
              <a:buClr>
                <a:srgbClr val="000000"/>
              </a:buClr>
              <a:buSzPts val="2400"/>
              <a:buNone/>
            </a:pP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Выйдет она к доске, начнёт отвечать, а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голос высокий-высокий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Некоторые девчонки </a:t>
            </a:r>
            <a:r>
              <a:rPr lang="ru-RU" sz="2400" u="sng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демонстративно затыкали уши.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Забыл сказать: почему-то </a:t>
            </a:r>
            <a:r>
              <a:rPr lang="ru-RU" sz="2400" u="sng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особенно не любили Светку девчонки.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Они до неё </a:t>
            </a:r>
            <a:r>
              <a:rPr lang="ru-RU" sz="2400" u="sng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даже дотрагиваться не хотели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словно Светка прокажённая.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080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ÐÐ°ÑÑÐ¸Ð½ÐºÐ¸ Ð¿Ð¾ Ð·Ð°Ð¿ÑÐ¾ÑÑ Ð¾Ð±ÑÐ°Ð· Ð¾Ð´Ð½Ð¾ÐºÐ»Ð°ÑÑÐ½Ð¸ÐºÐ¾Ð² Ð² ÑÐºÐ¾Ð»Ðµ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79646">
                <a:lumMod val="60000"/>
                <a:lumOff val="40000"/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716016" y="2060848"/>
            <a:ext cx="4124085" cy="27980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92781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43790" y="2204864"/>
            <a:ext cx="4572000" cy="2387600"/>
          </a:xfrm>
        </p:spPr>
        <p:txBody>
          <a:bodyPr>
            <a:noAutofit/>
          </a:bodyPr>
          <a:lstStyle/>
          <a:p>
            <a:pPr lvl="0" algn="l">
              <a:spcBef>
                <a:spcPts val="100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Одевались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они понятно как – ведь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трудно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жили.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наши девчонки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трудности Рыжухи во внимание не принимали.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Наоборот,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презирали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её ещё и за единственные потёртые джинсы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960440" cy="345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33265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875"/>
              </a:spcAft>
            </a:pPr>
            <a:r>
              <a:rPr lang="ru-RU" sz="2800" dirty="0" smtClean="0">
                <a:solidFill>
                  <a:srgbClr val="333333"/>
                </a:solidFill>
                <a:latin typeface="Liberation Serif" pitchFamily="18" charset="0"/>
                <a:ea typeface="Times New Roman"/>
                <a:cs typeface="Times New Roman"/>
              </a:rPr>
              <a:t>«Светка </a:t>
            </a:r>
            <a:r>
              <a:rPr lang="ru-RU" sz="2800" dirty="0">
                <a:solidFill>
                  <a:srgbClr val="333333"/>
                </a:solidFill>
                <a:latin typeface="Liberation Serif" pitchFamily="18" charset="0"/>
                <a:ea typeface="Times New Roman"/>
                <a:cs typeface="Times New Roman"/>
              </a:rPr>
              <a:t>на девчонок не обижалась – привыкла, </a:t>
            </a:r>
            <a:r>
              <a:rPr lang="ru-RU" sz="2800" dirty="0" smtClean="0">
                <a:solidFill>
                  <a:srgbClr val="333333"/>
                </a:solidFill>
                <a:latin typeface="Liberation Serif" pitchFamily="18" charset="0"/>
                <a:ea typeface="Times New Roman"/>
                <a:cs typeface="Times New Roman"/>
              </a:rPr>
              <a:t>наверно».</a:t>
            </a:r>
            <a:endParaRPr lang="ru-RU" sz="2800" dirty="0">
              <a:effectLst/>
              <a:latin typeface="Liberation Serif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0850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4680520" cy="1224136"/>
          </a:xfrm>
        </p:spPr>
        <p:txBody>
          <a:bodyPr/>
          <a:lstStyle/>
          <a:p>
            <a:pPr>
              <a:lnSpc>
                <a:spcPts val="2040"/>
              </a:lnSpc>
              <a:spcAft>
                <a:spcPts val="1875"/>
              </a:spcAft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«Ладно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Рыжая так Рыжая.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Слишком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много о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ней»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07503" y="1268760"/>
            <a:ext cx="5688633" cy="2376264"/>
          </a:xfrm>
        </p:spPr>
        <p:txBody>
          <a:bodyPr/>
          <a:lstStyle/>
          <a:p>
            <a:pPr algn="l">
              <a:lnSpc>
                <a:spcPct val="100000"/>
              </a:lnSpc>
              <a:spcAft>
                <a:spcPts val="1875"/>
              </a:spcAft>
            </a:pPr>
            <a:r>
              <a:rPr lang="ru-RU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     </a:t>
            </a:r>
            <a:r>
              <a:rPr lang="ru-RU" b="1" dirty="0" smtClean="0">
                <a:solidFill>
                  <a:srgbClr val="0070C0"/>
                </a:solidFill>
                <a:latin typeface="Helvetica"/>
                <a:ea typeface="Times New Roman"/>
                <a:cs typeface="Times New Roman"/>
              </a:rPr>
              <a:t>Очень любили мы походы. Вечером, на зорьке, самый клев, а нам половить не удавалось. Из-за Рыжухи, между прочим, из-за Светки Сергеевой. </a:t>
            </a:r>
          </a:p>
          <a:p>
            <a:pPr algn="l">
              <a:lnSpc>
                <a:spcPct val="100000"/>
              </a:lnSpc>
              <a:spcAft>
                <a:spcPts val="1875"/>
              </a:spcAft>
            </a:pP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1268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2477007"/>
            <a:ext cx="3047648" cy="2752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98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88640"/>
            <a:ext cx="8318747" cy="5184575"/>
          </a:xfrm>
        </p:spPr>
        <p:txBody>
          <a:bodyPr/>
          <a:lstStyle/>
          <a:p>
            <a:pPr marL="50800" indent="0">
              <a:lnSpc>
                <a:spcPts val="2040"/>
              </a:lnSpc>
              <a:buNone/>
            </a:pP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Она с нами тоже </a:t>
            </a:r>
            <a:r>
              <a:rPr lang="ru-RU" sz="1800" dirty="0" smtClean="0">
                <a:solidFill>
                  <a:srgbClr val="00B050"/>
                </a:solidFill>
                <a:latin typeface="Helvetica"/>
                <a:ea typeface="Times New Roman"/>
                <a:cs typeface="Times New Roman"/>
              </a:rPr>
              <a:t>в походы ездила. </a:t>
            </a: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Ведь знала, что </a:t>
            </a:r>
            <a:r>
              <a:rPr lang="ru-RU" sz="1800" dirty="0" smtClean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одноклассники</a:t>
            </a: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 её </a:t>
            </a:r>
            <a:r>
              <a:rPr lang="ru-RU" sz="1800" dirty="0" smtClean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не любят</a:t>
            </a: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, </a:t>
            </a:r>
            <a:r>
              <a:rPr lang="ru-RU" sz="1800" dirty="0" smtClean="0">
                <a:solidFill>
                  <a:srgbClr val="00B050"/>
                </a:solidFill>
                <a:latin typeface="Helvetica"/>
                <a:ea typeface="Times New Roman"/>
                <a:cs typeface="Times New Roman"/>
              </a:rPr>
              <a:t>а всё равно ездила</a:t>
            </a: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. Не прогонишь же.</a:t>
            </a:r>
            <a:endParaRPr lang="ru-RU" sz="1800" dirty="0" smtClean="0">
              <a:cs typeface="Times New Roman"/>
            </a:endParaRPr>
          </a:p>
          <a:p>
            <a:pPr marL="50800" indent="0">
              <a:lnSpc>
                <a:spcPts val="2040"/>
              </a:lnSpc>
              <a:buNone/>
            </a:pP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Вечером возьмёт Светка синюю лодку и тоже на середину озера гребёт. … Выгребет Светка на середину озера, вёсла в воду опустит и начинает. </a:t>
            </a:r>
            <a:r>
              <a:rPr lang="ru-RU" sz="1800" dirty="0" smtClean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Выть начинает.</a:t>
            </a:r>
            <a:endParaRPr lang="ru-RU" sz="1800" dirty="0" smtClean="0">
              <a:solidFill>
                <a:srgbClr val="FF0000"/>
              </a:solidFill>
              <a:cs typeface="Times New Roman"/>
            </a:endParaRPr>
          </a:p>
          <a:p>
            <a:pPr marL="50800" indent="0">
              <a:lnSpc>
                <a:spcPts val="2040"/>
              </a:lnSpc>
              <a:buNone/>
            </a:pP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То есть, </a:t>
            </a:r>
            <a:r>
              <a:rPr lang="ru-RU" sz="1800" dirty="0" smtClean="0">
                <a:solidFill>
                  <a:srgbClr val="00B050"/>
                </a:solidFill>
                <a:latin typeface="Helvetica"/>
                <a:ea typeface="Times New Roman"/>
                <a:cs typeface="Times New Roman"/>
              </a:rPr>
              <a:t>она пела</a:t>
            </a: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, конечно, но мы это </a:t>
            </a:r>
            <a:r>
              <a:rPr lang="ru-RU" sz="1800" dirty="0" smtClean="0">
                <a:solidFill>
                  <a:srgbClr val="FF0000"/>
                </a:solidFill>
                <a:latin typeface="Helvetica"/>
                <a:ea typeface="Times New Roman"/>
                <a:cs typeface="Times New Roman"/>
              </a:rPr>
              <a:t>пением не называли</a:t>
            </a: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. Высокий голос Рыжухи раздавался далеко по озеру, по лугам.</a:t>
            </a:r>
            <a:endParaRPr lang="ru-RU" sz="1800" dirty="0" smtClean="0">
              <a:cs typeface="Times New Roman"/>
            </a:endParaRPr>
          </a:p>
          <a:p>
            <a:pPr marL="50800" indent="0">
              <a:lnSpc>
                <a:spcPts val="2040"/>
              </a:lnSpc>
              <a:buNone/>
            </a:pP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Клевать у нас переставало.</a:t>
            </a:r>
            <a:endParaRPr lang="ru-RU" sz="1800" dirty="0" smtClean="0">
              <a:cs typeface="Times New Roman"/>
            </a:endParaRPr>
          </a:p>
          <a:p>
            <a:pPr marL="50800" indent="0">
              <a:lnSpc>
                <a:spcPts val="2040"/>
              </a:lnSpc>
              <a:buNone/>
            </a:pP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Почему ей нужно было на середине озера петь – не понимаю. Может, окружающая природа вдохновляла? К тому же от воды резонанс сильный. Ей, наверно, нравилось, что её весь мир слышит.</a:t>
            </a:r>
            <a:endParaRPr lang="ru-RU" sz="1800" dirty="0" smtClean="0">
              <a:cs typeface="Times New Roman"/>
            </a:endParaRPr>
          </a:p>
          <a:p>
            <a:pPr marL="50800" lvl="0" indent="0">
              <a:lnSpc>
                <a:spcPct val="100000"/>
              </a:lnSpc>
              <a:spcAft>
                <a:spcPts val="1875"/>
              </a:spcAft>
              <a:buClr>
                <a:srgbClr val="000000"/>
              </a:buClr>
              <a:buNone/>
            </a:pPr>
            <a:r>
              <a:rPr lang="ru-RU" sz="1800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Что она пела – не берусь сказать. Жалобно, заунывно. Никогда я больше таких песен не слышал. </a:t>
            </a:r>
          </a:p>
          <a:p>
            <a:pPr marL="50800" lvl="0" indent="0">
              <a:lnSpc>
                <a:spcPct val="100000"/>
              </a:lnSpc>
              <a:spcAft>
                <a:spcPts val="1875"/>
              </a:spcAft>
              <a:buClr>
                <a:srgbClr val="000000"/>
              </a:buClr>
              <a:buNone/>
            </a:pPr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Почему </a:t>
            </a:r>
            <a:r>
              <a:rPr lang="ru-RU" b="1" dirty="0">
                <a:solidFill>
                  <a:srgbClr val="00B050"/>
                </a:solidFill>
                <a:latin typeface="Monotype Corsiva" pitchFamily="66" charset="0"/>
              </a:rPr>
              <a:t>Света так стремилась в </a:t>
            </a:r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поход </a:t>
            </a:r>
            <a:r>
              <a:rPr lang="ru-RU" b="1" dirty="0">
                <a:solidFill>
                  <a:srgbClr val="00B050"/>
                </a:solidFill>
                <a:latin typeface="Monotype Corsiva" pitchFamily="66" charset="0"/>
              </a:rPr>
              <a:t>с одноклассниками? </a:t>
            </a:r>
          </a:p>
          <a:p>
            <a:pPr marL="50800" indent="0">
              <a:lnSpc>
                <a:spcPts val="2040"/>
              </a:lnSpc>
              <a:spcAft>
                <a:spcPts val="1875"/>
              </a:spcAft>
              <a:buNone/>
            </a:pPr>
            <a:endParaRPr lang="ru-RU" sz="1800" dirty="0" smtClean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 marL="50800" indent="0">
              <a:lnSpc>
                <a:spcPts val="2040"/>
              </a:lnSpc>
              <a:spcAft>
                <a:spcPts val="1875"/>
              </a:spcAft>
              <a:buNone/>
            </a:pPr>
            <a:r>
              <a:rPr lang="ru-RU" sz="1800" dirty="0">
                <a:solidFill>
                  <a:srgbClr val="333333"/>
                </a:solidFill>
                <a:latin typeface="Helvetica"/>
                <a:cs typeface="Times New Roman"/>
              </a:rPr>
              <a:t> </a:t>
            </a:r>
            <a:endParaRPr lang="ru-RU" sz="1800" dirty="0" smtClean="0">
              <a:cs typeface="Times New Roman"/>
            </a:endParaRPr>
          </a:p>
          <a:p>
            <a:pPr marL="50800" indent="0">
              <a:lnSpc>
                <a:spcPct val="100000"/>
              </a:lnSpc>
              <a:spcAft>
                <a:spcPts val="1875"/>
              </a:spcAft>
              <a:buNone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              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08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5856" y="1509216"/>
            <a:ext cx="7772400" cy="2387600"/>
          </a:xfrm>
        </p:spPr>
        <p:txBody>
          <a:bodyPr/>
          <a:lstStyle/>
          <a:p>
            <a:pPr lvl="0">
              <a:lnSpc>
                <a:spcPct val="100000"/>
              </a:lnSpc>
              <a:spcAft>
                <a:spcPts val="1875"/>
              </a:spcAft>
            </a:pPr>
            <a: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/>
            </a:r>
            <a:b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</a:br>
            <a:r>
              <a:rPr lang="ru-RU" sz="3200" b="1" kern="1200" dirty="0" smtClean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>А </a:t>
            </a:r>
            <a: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ea typeface="Times New Roman"/>
                <a:cs typeface="Times New Roman"/>
              </a:rPr>
              <a:t>голос Рыжухи всё раздавался, и было в нём что-то родственное с начинающей расти травой, лёгкими перистыми облаками, тёплым воздухом, в котором роились ещё не умеющие кусаться комары.</a:t>
            </a:r>
            <a: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cs typeface="Times New Roman"/>
              </a:rPr>
              <a:t/>
            </a:r>
            <a:br>
              <a:rPr lang="ru-RU" sz="3200" b="1" kern="1200" dirty="0">
                <a:solidFill>
                  <a:srgbClr val="70AD47">
                    <a:lumMod val="75000"/>
                  </a:srgbClr>
                </a:solidFill>
                <a:latin typeface="Monotype Corsiva" pitchFamily="66" charset="0"/>
                <a:cs typeface="Times New Roman"/>
              </a:rPr>
            </a:b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993758"/>
            <a:ext cx="3002160" cy="2234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906</Words>
  <Application>Microsoft Office PowerPoint</Application>
  <PresentationFormat>Экран (4:3)</PresentationFormat>
  <Paragraphs>80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Office Theme</vt:lpstr>
      <vt:lpstr>Готовимся</vt:lpstr>
      <vt:lpstr> Елена Васильевна Габова  — писательница, автор книг для детей и подростков, переводчица, Народный писатель Республики Коми.</vt:lpstr>
      <vt:lpstr> </vt:lpstr>
      <vt:lpstr>«Светку мы не любили» </vt:lpstr>
      <vt:lpstr>Светку мы не любили. Именно за то, что она рыжая. Ясное дело, Рыжухой дразнили. И ещё не любили за то, что голос у неё ужасно пронзительный. Цвет Светкиных волос и её голос сливались в одно понятие: Ры-жа-я. </vt:lpstr>
      <vt:lpstr>Одевались они понятно как – ведь трудно жили.  Но наши девчонки трудности Рыжухи во внимание не принимали. Наоборот, презирали её ещё и за единственные потёртые джинсы. </vt:lpstr>
      <vt:lpstr>«Ладно. Рыжая так Рыжая.  Слишком много о ней» </vt:lpstr>
      <vt:lpstr>Презентация PowerPoint</vt:lpstr>
      <vt:lpstr>                   А голос Рыжухи всё раздавался, и было в нём что-то родственное с начинающей расти травой, лёгкими перистыми облаками, тёплым воздухом, в котором роились ещё не умеющие кусаться комары. </vt:lpstr>
      <vt:lpstr>«Рыжуха, сделай доброе дело, а?» </vt:lpstr>
      <vt:lpstr>«Рыжуха, сделай доброе дело, а?» </vt:lpstr>
      <vt:lpstr>Презентация PowerPoint</vt:lpstr>
      <vt:lpstr>Как относятся к Свете одноклассники?</vt:lpstr>
      <vt:lpstr>«В десятый Рыжая не пошла» </vt:lpstr>
      <vt:lpstr>Скромная, застенчивая Света Сергеева - золотоволосая красавица. Как она величаво идёт! Молодая женщина на сцене прямо-таки роскошная. Ребята считали, что она выла - она пела высоким, удивительно  знакомым голосом, так пели только оперные артисты, это была восходящая звезда Светлана Сергеева.</vt:lpstr>
      <vt:lpstr>       Рассказ о подростковой жестокости, об одиночестве, о зависти, о стремлении найти свое место в жизни. Автор поднимает проблему взаимоотношения среди детей (неумение ценить окружающих).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 Windows</cp:lastModifiedBy>
  <cp:revision>32</cp:revision>
  <dcterms:created xsi:type="dcterms:W3CDTF">2024-11-26T13:17:42Z</dcterms:created>
  <dcterms:modified xsi:type="dcterms:W3CDTF">2024-11-27T18:28:26Z</dcterms:modified>
</cp:coreProperties>
</file>