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7" r:id="rId2"/>
    <p:sldId id="271" r:id="rId3"/>
    <p:sldId id="285" r:id="rId4"/>
    <p:sldId id="286" r:id="rId5"/>
    <p:sldId id="258" r:id="rId6"/>
    <p:sldId id="272" r:id="rId7"/>
    <p:sldId id="275" r:id="rId8"/>
    <p:sldId id="277" r:id="rId9"/>
    <p:sldId id="278" r:id="rId10"/>
    <p:sldId id="279" r:id="rId11"/>
    <p:sldId id="282" r:id="rId12"/>
    <p:sldId id="283" r:id="rId13"/>
    <p:sldId id="284" r:id="rId14"/>
    <p:sldId id="276" r:id="rId15"/>
    <p:sldId id="288" r:id="rId16"/>
    <p:sldId id="290" r:id="rId17"/>
    <p:sldId id="291" r:id="rId18"/>
    <p:sldId id="292" r:id="rId19"/>
    <p:sldId id="293" r:id="rId20"/>
    <p:sldId id="294" r:id="rId21"/>
    <p:sldId id="295" r:id="rId22"/>
    <p:sldId id="287" r:id="rId23"/>
    <p:sldId id="296" r:id="rId24"/>
    <p:sldId id="298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-64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pPr/>
              <a:t>2/27/2021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pPr/>
              <a:t>2/27/2021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=""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2/27/2021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2/27/2021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b="1" dirty="0" smtClean="0"/>
              <a:t>Звуки и буквы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4800" y="4193059"/>
            <a:ext cx="4267200" cy="1328352"/>
          </a:xfrm>
        </p:spPr>
        <p:txBody>
          <a:bodyPr>
            <a:normAutofit fontScale="85000" lnSpcReduction="20000"/>
          </a:bodyPr>
          <a:lstStyle/>
          <a:p>
            <a:r>
              <a:rPr lang="ru-RU" sz="2300" b="1" i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just"/>
            <a:r>
              <a:rPr lang="ru-RU" sz="2300" b="1" i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г. Керчи РК «Школа-</a:t>
            </a:r>
          </a:p>
          <a:p>
            <a:pPr algn="just"/>
            <a:r>
              <a:rPr lang="ru-RU" sz="2300" b="1" i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гимназия №1 имени Героя </a:t>
            </a:r>
          </a:p>
          <a:p>
            <a:pPr algn="just"/>
            <a:r>
              <a:rPr lang="ru-RU" sz="2300" b="1" i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Советского Союза Е.И. Дёминой»</a:t>
            </a:r>
          </a:p>
          <a:p>
            <a:r>
              <a:rPr lang="ru-RU" sz="2300" b="1" i="1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Головской</a:t>
            </a:r>
            <a:r>
              <a:rPr lang="ru-RU" sz="2300" b="1" i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Светланы Дмитриевны</a:t>
            </a:r>
          </a:p>
          <a:p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12749" y="0"/>
            <a:ext cx="5775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Русский язык, 1 класс, УМК «Школа России»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sz="quarter" idx="1"/>
          </p:nvPr>
        </p:nvSpPr>
        <p:spPr>
          <a:xfrm>
            <a:off x="722811" y="304801"/>
            <a:ext cx="5271589" cy="58213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dirty="0" smtClean="0"/>
          </a:p>
          <a:p>
            <a:pPr eaLnBrk="1" hangingPunct="1">
              <a:buFontTx/>
              <a:buNone/>
            </a:pPr>
            <a:r>
              <a:rPr lang="ru-RU" altLang="ru-RU" sz="5400" b="1" dirty="0" smtClean="0">
                <a:solidFill>
                  <a:srgbClr val="FF0000"/>
                </a:solidFill>
                <a:latin typeface="Verdana" pitchFamily="34" charset="0"/>
              </a:rPr>
              <a:t>Е</a:t>
            </a:r>
          </a:p>
          <a:p>
            <a:pPr eaLnBrk="1" hangingPunct="1">
              <a:buFontTx/>
              <a:buNone/>
            </a:pPr>
            <a:endParaRPr lang="ru-RU" altLang="ru-RU" sz="5400" b="1" dirty="0" smtClean="0">
              <a:latin typeface="Verdana" pitchFamily="34" charset="0"/>
            </a:endParaRPr>
          </a:p>
          <a:p>
            <a:pPr eaLnBrk="1" hangingPunct="1">
              <a:buFontTx/>
              <a:buNone/>
            </a:pPr>
            <a:endParaRPr lang="ru-RU" altLang="ru-RU" dirty="0" smtClean="0"/>
          </a:p>
          <a:p>
            <a:pPr eaLnBrk="1" hangingPunct="1">
              <a:buFontTx/>
              <a:buNone/>
            </a:pPr>
            <a:endParaRPr lang="ru-RU" altLang="ru-RU" sz="5400" b="1" dirty="0" smtClean="0">
              <a:latin typeface="Verdana" pitchFamily="34" charset="0"/>
            </a:endParaRPr>
          </a:p>
          <a:p>
            <a:pPr eaLnBrk="1" hangingPunct="1">
              <a:buFontTx/>
              <a:buNone/>
            </a:pPr>
            <a:r>
              <a:rPr lang="ru-RU" altLang="ru-RU" sz="5400" b="1" dirty="0" smtClean="0">
                <a:solidFill>
                  <a:srgbClr val="FF0000"/>
                </a:solidFill>
                <a:latin typeface="Verdana" pitchFamily="34" charset="0"/>
              </a:rPr>
              <a:t>Ё</a:t>
            </a:r>
          </a:p>
          <a:p>
            <a:pPr eaLnBrk="1" hangingPunct="1">
              <a:buFontTx/>
              <a:buNone/>
            </a:pPr>
            <a:endParaRPr lang="ru-RU" altLang="ru-RU" dirty="0" smtClean="0"/>
          </a:p>
          <a:p>
            <a:pPr eaLnBrk="1" hangingPunct="1">
              <a:buFontTx/>
              <a:buNone/>
            </a:pPr>
            <a:endParaRPr lang="ru-RU" altLang="ru-RU" dirty="0" smtClean="0"/>
          </a:p>
          <a:p>
            <a:pPr eaLnBrk="1" hangingPunct="1">
              <a:buFontTx/>
              <a:buNone/>
            </a:pPr>
            <a:endParaRPr lang="ru-RU" altLang="ru-RU" dirty="0" smtClean="0"/>
          </a:p>
          <a:p>
            <a:pPr eaLnBrk="1" hangingPunct="1">
              <a:buFontTx/>
              <a:buNone/>
            </a:pPr>
            <a:endParaRPr lang="ru-RU" altLang="ru-RU" dirty="0" smtClean="0"/>
          </a:p>
        </p:txBody>
      </p:sp>
      <p:sp>
        <p:nvSpPr>
          <p:cNvPr id="15376" name="Rectangle 16"/>
          <p:cNvSpPr>
            <a:spLocks noGrp="1" noChangeArrowheads="1"/>
          </p:cNvSpPr>
          <p:nvPr>
            <p:ph sz="quarter" idx="2"/>
          </p:nvPr>
        </p:nvSpPr>
        <p:spPr>
          <a:xfrm>
            <a:off x="5669280" y="413658"/>
            <a:ext cx="4981302" cy="5668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dirty="0" smtClean="0"/>
          </a:p>
          <a:p>
            <a:pPr eaLnBrk="1" hangingPunct="1">
              <a:buFontTx/>
              <a:buNone/>
            </a:pPr>
            <a:r>
              <a:rPr lang="ru-RU" altLang="ru-RU" sz="6000" b="1" dirty="0" smtClean="0">
                <a:solidFill>
                  <a:srgbClr val="FF0000"/>
                </a:solidFill>
                <a:latin typeface="Verdana" pitchFamily="34" charset="0"/>
              </a:rPr>
              <a:t>Ю</a:t>
            </a:r>
          </a:p>
          <a:p>
            <a:pPr eaLnBrk="1" hangingPunct="1">
              <a:buFontTx/>
              <a:buNone/>
            </a:pPr>
            <a:endParaRPr lang="ru-RU" altLang="ru-RU" sz="6000" b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eaLnBrk="1" hangingPunct="1">
              <a:buFontTx/>
              <a:buNone/>
            </a:pPr>
            <a:r>
              <a:rPr lang="ru-RU" altLang="ru-RU" sz="6000" b="1" dirty="0" smtClean="0">
                <a:latin typeface="Verdana" pitchFamily="34" charset="0"/>
              </a:rPr>
              <a:t> </a:t>
            </a:r>
            <a:r>
              <a:rPr lang="ru-RU" altLang="ru-RU" sz="6600" b="1" dirty="0" smtClean="0">
                <a:solidFill>
                  <a:srgbClr val="FF0000"/>
                </a:solidFill>
                <a:latin typeface="Verdana" pitchFamily="34" charset="0"/>
              </a:rPr>
              <a:t>я</a:t>
            </a:r>
          </a:p>
          <a:p>
            <a:pPr eaLnBrk="1" hangingPunct="1">
              <a:buFontTx/>
              <a:buNone/>
            </a:pPr>
            <a:endParaRPr lang="ru-RU" altLang="ru-RU" sz="6600" b="1" dirty="0" smtClean="0">
              <a:latin typeface="Verdana" pitchFamily="34" charset="0"/>
            </a:endParaRPr>
          </a:p>
          <a:p>
            <a:pPr eaLnBrk="1" hangingPunct="1">
              <a:buFontTx/>
              <a:buNone/>
            </a:pPr>
            <a:endParaRPr lang="ru-RU" altLang="ru-RU" sz="6600" b="1" dirty="0" smtClean="0">
              <a:latin typeface="Verdana" pitchFamily="34" charset="0"/>
            </a:endParaRPr>
          </a:p>
          <a:p>
            <a:pPr eaLnBrk="1" hangingPunct="1">
              <a:buFontTx/>
              <a:buNone/>
            </a:pPr>
            <a:endParaRPr lang="ru-RU" altLang="ru-RU" sz="6600" b="1" dirty="0" smtClean="0">
              <a:latin typeface="Verdana" pitchFamily="34" charset="0"/>
            </a:endParaRPr>
          </a:p>
        </p:txBody>
      </p:sp>
      <p:sp>
        <p:nvSpPr>
          <p:cNvPr id="17413" name="AutoShape 9"/>
          <p:cNvSpPr>
            <a:spLocks noChangeArrowheads="1"/>
          </p:cNvSpPr>
          <p:nvPr/>
        </p:nvSpPr>
        <p:spPr bwMode="auto">
          <a:xfrm>
            <a:off x="2551611" y="820782"/>
            <a:ext cx="1219200" cy="838200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6600" b="1" dirty="0" err="1">
                <a:solidFill>
                  <a:srgbClr val="009900"/>
                </a:solidFill>
              </a:rPr>
              <a:t>й</a:t>
            </a:r>
            <a:endParaRPr lang="ru-RU" altLang="ru-RU" sz="6600" b="1" dirty="0">
              <a:solidFill>
                <a:srgbClr val="009900"/>
              </a:solidFill>
            </a:endParaRPr>
          </a:p>
        </p:txBody>
      </p:sp>
      <p:sp>
        <p:nvSpPr>
          <p:cNvPr id="17414" name="AutoShape 10"/>
          <p:cNvSpPr>
            <a:spLocks noChangeArrowheads="1"/>
          </p:cNvSpPr>
          <p:nvPr/>
        </p:nvSpPr>
        <p:spPr bwMode="auto">
          <a:xfrm>
            <a:off x="2371635" y="1887583"/>
            <a:ext cx="1219200" cy="838200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7200" dirty="0">
                <a:solidFill>
                  <a:srgbClr val="FF0000"/>
                </a:solidFill>
              </a:rPr>
              <a:t>э</a:t>
            </a:r>
          </a:p>
        </p:txBody>
      </p:sp>
      <p:sp>
        <p:nvSpPr>
          <p:cNvPr id="17415" name="AutoShape 13"/>
          <p:cNvSpPr>
            <a:spLocks noChangeArrowheads="1"/>
          </p:cNvSpPr>
          <p:nvPr/>
        </p:nvSpPr>
        <p:spPr bwMode="auto">
          <a:xfrm>
            <a:off x="2133600" y="3429000"/>
            <a:ext cx="1117600" cy="914400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7200" b="1" dirty="0" err="1" smtClean="0">
                <a:solidFill>
                  <a:srgbClr val="009900"/>
                </a:solidFill>
              </a:rPr>
              <a:t>й</a:t>
            </a:r>
            <a:endParaRPr lang="ru-RU" altLang="ru-RU" sz="7200" b="1" dirty="0">
              <a:solidFill>
                <a:srgbClr val="009900"/>
              </a:solidFill>
            </a:endParaRPr>
          </a:p>
        </p:txBody>
      </p:sp>
      <p:sp>
        <p:nvSpPr>
          <p:cNvPr id="17416" name="AutoShape 14"/>
          <p:cNvSpPr>
            <a:spLocks noChangeArrowheads="1"/>
          </p:cNvSpPr>
          <p:nvPr/>
        </p:nvSpPr>
        <p:spPr bwMode="auto">
          <a:xfrm>
            <a:off x="1930400" y="4876800"/>
            <a:ext cx="1320800" cy="914400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7200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7417" name="AutoShape 17"/>
          <p:cNvSpPr>
            <a:spLocks noChangeArrowheads="1"/>
          </p:cNvSpPr>
          <p:nvPr/>
        </p:nvSpPr>
        <p:spPr bwMode="auto">
          <a:xfrm>
            <a:off x="8244115" y="507275"/>
            <a:ext cx="1219200" cy="914400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7200" b="1" dirty="0" err="1">
                <a:solidFill>
                  <a:srgbClr val="009900"/>
                </a:solidFill>
              </a:rPr>
              <a:t>й</a:t>
            </a:r>
            <a:endParaRPr lang="ru-RU" altLang="ru-RU" sz="7200" b="1" dirty="0">
              <a:solidFill>
                <a:srgbClr val="009900"/>
              </a:solidFill>
            </a:endParaRPr>
          </a:p>
        </p:txBody>
      </p:sp>
      <p:sp>
        <p:nvSpPr>
          <p:cNvPr id="17418" name="AutoShape 18"/>
          <p:cNvSpPr>
            <a:spLocks noChangeArrowheads="1"/>
          </p:cNvSpPr>
          <p:nvPr/>
        </p:nvSpPr>
        <p:spPr bwMode="auto">
          <a:xfrm>
            <a:off x="8432800" y="1676400"/>
            <a:ext cx="1219200" cy="990600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7200" dirty="0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17419" name="AutoShape 19"/>
          <p:cNvSpPr>
            <a:spLocks noChangeArrowheads="1"/>
          </p:cNvSpPr>
          <p:nvPr/>
        </p:nvSpPr>
        <p:spPr bwMode="auto">
          <a:xfrm>
            <a:off x="8331200" y="3048000"/>
            <a:ext cx="1219200" cy="1066800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7200" b="1" dirty="0" err="1">
                <a:solidFill>
                  <a:srgbClr val="009900"/>
                </a:solidFill>
              </a:rPr>
              <a:t>й</a:t>
            </a:r>
            <a:endParaRPr lang="ru-RU" altLang="ru-RU" sz="7200" b="1" dirty="0">
              <a:solidFill>
                <a:srgbClr val="009900"/>
              </a:solidFill>
            </a:endParaRPr>
          </a:p>
        </p:txBody>
      </p:sp>
      <p:sp>
        <p:nvSpPr>
          <p:cNvPr id="17420" name="AutoShape 20"/>
          <p:cNvSpPr>
            <a:spLocks noChangeArrowheads="1"/>
          </p:cNvSpPr>
          <p:nvPr/>
        </p:nvSpPr>
        <p:spPr bwMode="auto">
          <a:xfrm>
            <a:off x="8331200" y="4343400"/>
            <a:ext cx="1219200" cy="990600"/>
          </a:xfrm>
          <a:prstGeom prst="bracketPair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72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7421" name="Line 21"/>
          <p:cNvSpPr>
            <a:spLocks noChangeShapeType="1"/>
          </p:cNvSpPr>
          <p:nvPr/>
        </p:nvSpPr>
        <p:spPr bwMode="auto">
          <a:xfrm flipV="1">
            <a:off x="1892663" y="1249680"/>
            <a:ext cx="406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2" name="Line 22"/>
          <p:cNvSpPr>
            <a:spLocks noChangeShapeType="1"/>
          </p:cNvSpPr>
          <p:nvPr/>
        </p:nvSpPr>
        <p:spPr bwMode="auto">
          <a:xfrm>
            <a:off x="1796868" y="1635034"/>
            <a:ext cx="406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3" name="Line 23"/>
          <p:cNvSpPr>
            <a:spLocks noChangeShapeType="1"/>
          </p:cNvSpPr>
          <p:nvPr/>
        </p:nvSpPr>
        <p:spPr bwMode="auto">
          <a:xfrm flipV="1">
            <a:off x="1320800" y="4186646"/>
            <a:ext cx="711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4" name="Line 24"/>
          <p:cNvSpPr>
            <a:spLocks noChangeShapeType="1"/>
          </p:cNvSpPr>
          <p:nvPr/>
        </p:nvSpPr>
        <p:spPr bwMode="auto">
          <a:xfrm>
            <a:off x="1370148" y="5031377"/>
            <a:ext cx="508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5" name="Line 25"/>
          <p:cNvSpPr>
            <a:spLocks noChangeShapeType="1"/>
          </p:cNvSpPr>
          <p:nvPr/>
        </p:nvSpPr>
        <p:spPr bwMode="auto">
          <a:xfrm flipV="1">
            <a:off x="7518400" y="990600"/>
            <a:ext cx="812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6" name="Line 26"/>
          <p:cNvSpPr>
            <a:spLocks noChangeShapeType="1"/>
          </p:cNvSpPr>
          <p:nvPr/>
        </p:nvSpPr>
        <p:spPr bwMode="auto">
          <a:xfrm>
            <a:off x="7561943" y="1412966"/>
            <a:ext cx="812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7" name="Line 27"/>
          <p:cNvSpPr>
            <a:spLocks noChangeShapeType="1"/>
          </p:cNvSpPr>
          <p:nvPr/>
        </p:nvSpPr>
        <p:spPr bwMode="auto">
          <a:xfrm flipV="1">
            <a:off x="7315200" y="3581400"/>
            <a:ext cx="914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8" name="Line 28"/>
          <p:cNvSpPr>
            <a:spLocks noChangeShapeType="1"/>
          </p:cNvSpPr>
          <p:nvPr/>
        </p:nvSpPr>
        <p:spPr bwMode="auto">
          <a:xfrm>
            <a:off x="7329714" y="4082143"/>
            <a:ext cx="914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5" name="Рисунок 24" descr="9fc350e157d5ca7a8a1255647ae6702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8432" y="5139556"/>
            <a:ext cx="1143008" cy="1143008"/>
          </a:xfrm>
          <a:prstGeom prst="rect">
            <a:avLst/>
          </a:prstGeom>
        </p:spPr>
      </p:pic>
      <p:pic>
        <p:nvPicPr>
          <p:cNvPr id="26" name="Picture 2" descr="G:\анимации1\16тит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2270" y="4857875"/>
            <a:ext cx="2262190" cy="164307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641 0.42517 L -0.84336 0.35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" y="-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5375" grpId="0"/>
      <p:bldP spid="15368" grpId="0" build="p"/>
      <p:bldP spid="1537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 забывай!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half" idx="1"/>
          </p:nvPr>
        </p:nvSpPr>
        <p:spPr>
          <a:xfrm>
            <a:off x="762000" y="1571626"/>
            <a:ext cx="5048251" cy="4786313"/>
          </a:xfrm>
          <a:noFill/>
          <a:ln>
            <a:noFill/>
            <a:prstDash val="sysDot"/>
          </a:ln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Буквы </a:t>
            </a:r>
            <a:r>
              <a:rPr lang="ru-RU" sz="43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43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3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Ш, Ц </a:t>
            </a:r>
            <a:r>
              <a:rPr lang="ru-RU" sz="39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обозначают только твёрдый звук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en-US" sz="3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– [</a:t>
            </a: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en-US" sz="3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– [ </a:t>
            </a:r>
            <a:r>
              <a:rPr lang="ru-RU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39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6197600" y="1571626"/>
            <a:ext cx="5384800" cy="4786313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900" dirty="0" smtClean="0">
              <a:solidFill>
                <a:srgbClr val="CCFF99"/>
              </a:solidFill>
              <a:latin typeface="Arial" pitchFamily="34" charset="0"/>
              <a:cs typeface="Arial" pitchFamily="34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Буквы </a:t>
            </a:r>
            <a:r>
              <a:rPr lang="ru-RU" sz="43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43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3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Ч, Щ </a:t>
            </a:r>
            <a:r>
              <a:rPr lang="ru-RU" sz="39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обозначают только мягкий звук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Й– 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Йʹ</a:t>
            </a: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– [</a:t>
            </a: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Чʹ</a:t>
            </a: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– [</a:t>
            </a: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Щʹ</a:t>
            </a:r>
            <a:r>
              <a:rPr lang="ru-RU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39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7" name="Солнце 16"/>
          <p:cNvSpPr/>
          <p:nvPr/>
        </p:nvSpPr>
        <p:spPr>
          <a:xfrm>
            <a:off x="0" y="6286500"/>
            <a:ext cx="857251" cy="571500"/>
          </a:xfrm>
          <a:prstGeom prst="sun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олнце 17"/>
          <p:cNvSpPr/>
          <p:nvPr/>
        </p:nvSpPr>
        <p:spPr>
          <a:xfrm>
            <a:off x="0" y="0"/>
            <a:ext cx="762000" cy="571500"/>
          </a:xfrm>
          <a:prstGeom prst="sun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олнце 18"/>
          <p:cNvSpPr/>
          <p:nvPr/>
        </p:nvSpPr>
        <p:spPr>
          <a:xfrm>
            <a:off x="11334752" y="0"/>
            <a:ext cx="857249" cy="571500"/>
          </a:xfrm>
          <a:prstGeom prst="sun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олнце 19"/>
          <p:cNvSpPr/>
          <p:nvPr/>
        </p:nvSpPr>
        <p:spPr>
          <a:xfrm>
            <a:off x="11334752" y="6286500"/>
            <a:ext cx="857249" cy="571500"/>
          </a:xfrm>
          <a:prstGeom prst="sun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xfrm>
            <a:off x="3119967" y="260351"/>
            <a:ext cx="6779684" cy="10080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6000" b="1" dirty="0" smtClean="0">
                <a:solidFill>
                  <a:srgbClr val="FF0000"/>
                </a:solidFill>
              </a:rPr>
              <a:t>Согласные звуки</a:t>
            </a:r>
          </a:p>
        </p:txBody>
      </p:sp>
      <p:sp>
        <p:nvSpPr>
          <p:cNvPr id="64520" name="WordArt 8"/>
          <p:cNvSpPr>
            <a:spLocks noChangeArrowheads="1" noChangeShapeType="1" noTextEdit="1"/>
          </p:cNvSpPr>
          <p:nvPr/>
        </p:nvSpPr>
        <p:spPr bwMode="auto">
          <a:xfrm>
            <a:off x="1678518" y="2420938"/>
            <a:ext cx="4032249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парные</a:t>
            </a:r>
          </a:p>
        </p:txBody>
      </p:sp>
      <p:sp>
        <p:nvSpPr>
          <p:cNvPr id="64521" name="WordArt 9"/>
          <p:cNvSpPr>
            <a:spLocks noChangeArrowheads="1" noChangeShapeType="1" noTextEdit="1"/>
          </p:cNvSpPr>
          <p:nvPr/>
        </p:nvSpPr>
        <p:spPr bwMode="auto">
          <a:xfrm>
            <a:off x="7056967" y="2420938"/>
            <a:ext cx="4705351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Times New Roman"/>
                <a:cs typeface="Times New Roman"/>
              </a:rPr>
              <a:t>непарные</a:t>
            </a:r>
          </a:p>
        </p:txBody>
      </p:sp>
      <p:sp>
        <p:nvSpPr>
          <p:cNvPr id="64522" name="WordArt 10"/>
          <p:cNvSpPr>
            <a:spLocks noChangeArrowheads="1" noChangeShapeType="1" noTextEdit="1"/>
          </p:cNvSpPr>
          <p:nvPr/>
        </p:nvSpPr>
        <p:spPr bwMode="auto">
          <a:xfrm>
            <a:off x="1390651" y="3428999"/>
            <a:ext cx="1073875" cy="32678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2092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[ б ]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[ в ]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[ г ]</a:t>
            </a:r>
          </a:p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[ </a:t>
            </a:r>
            <a:r>
              <a:rPr lang="ru-RU" sz="3600" kern="10" dirty="0" err="1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д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] 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[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з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]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[ ж ]</a:t>
            </a:r>
          </a:p>
        </p:txBody>
      </p:sp>
      <p:sp>
        <p:nvSpPr>
          <p:cNvPr id="64523" name="WordArt 11"/>
          <p:cNvSpPr>
            <a:spLocks noChangeArrowheads="1" noChangeShapeType="1" noTextEdit="1"/>
          </p:cNvSpPr>
          <p:nvPr/>
        </p:nvSpPr>
        <p:spPr bwMode="auto">
          <a:xfrm>
            <a:off x="3695702" y="3429000"/>
            <a:ext cx="1599110" cy="31895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-  [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п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]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-  [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ф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]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-  [ к ]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-  [ т ]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-  [ с ]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-  [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ш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]</a:t>
            </a:r>
          </a:p>
        </p:txBody>
      </p:sp>
      <p:sp>
        <p:nvSpPr>
          <p:cNvPr id="64524" name="WordArt 12"/>
          <p:cNvSpPr>
            <a:spLocks noChangeArrowheads="1" noChangeShapeType="1" noTextEdit="1"/>
          </p:cNvSpPr>
          <p:nvPr/>
        </p:nvSpPr>
        <p:spPr bwMode="auto">
          <a:xfrm>
            <a:off x="7855131" y="3644901"/>
            <a:ext cx="337021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[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й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л м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н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р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]</a:t>
            </a:r>
          </a:p>
        </p:txBody>
      </p:sp>
      <p:sp>
        <p:nvSpPr>
          <p:cNvPr id="64525" name="WordArt 13"/>
          <p:cNvSpPr>
            <a:spLocks noChangeArrowheads="1" noChangeShapeType="1" noTextEdit="1"/>
          </p:cNvSpPr>
          <p:nvPr/>
        </p:nvSpPr>
        <p:spPr bwMode="auto">
          <a:xfrm>
            <a:off x="8113184" y="4724401"/>
            <a:ext cx="307128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[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х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ц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ч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щ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]</a:t>
            </a:r>
          </a:p>
        </p:txBody>
      </p:sp>
      <p:pic>
        <p:nvPicPr>
          <p:cNvPr id="11275" name="Picture 14" descr="img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3384" y="4868863"/>
            <a:ext cx="12700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8" name="Line 16"/>
          <p:cNvSpPr>
            <a:spLocks noChangeShapeType="1"/>
          </p:cNvSpPr>
          <p:nvPr/>
        </p:nvSpPr>
        <p:spPr bwMode="auto">
          <a:xfrm flipH="1">
            <a:off x="2159001" y="2997201"/>
            <a:ext cx="1248833" cy="360363"/>
          </a:xfrm>
          <a:prstGeom prst="line">
            <a:avLst/>
          </a:prstGeom>
          <a:noFill/>
          <a:ln w="317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4529" name="Line 17"/>
          <p:cNvSpPr>
            <a:spLocks noChangeShapeType="1"/>
          </p:cNvSpPr>
          <p:nvPr/>
        </p:nvSpPr>
        <p:spPr bwMode="auto">
          <a:xfrm>
            <a:off x="3407834" y="2997201"/>
            <a:ext cx="1248833" cy="360363"/>
          </a:xfrm>
          <a:prstGeom prst="line">
            <a:avLst/>
          </a:prstGeom>
          <a:noFill/>
          <a:ln w="317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64520" grpId="0" animBg="1"/>
      <p:bldP spid="64521" grpId="0" animBg="1"/>
      <p:bldP spid="64522" grpId="0" animBg="1"/>
      <p:bldP spid="64523" grpId="0" animBg="1"/>
      <p:bldP spid="64524" grpId="0" animBg="1"/>
      <p:bldP spid="64525" grpId="0" animBg="1"/>
      <p:bldP spid="64528" grpId="0" animBg="1"/>
      <p:bldP spid="645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4000" b="1" dirty="0" smtClean="0">
                <a:solidFill>
                  <a:schemeClr val="accent5">
                    <a:lumMod val="75000"/>
                  </a:schemeClr>
                </a:solidFill>
                <a:latin typeface="Verdana" pitchFamily="34" charset="0"/>
              </a:rPr>
              <a:t>НЕ ОБОЗНАЧАЮТ ЗВУКОВ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5214" y="1752600"/>
            <a:ext cx="6624455" cy="42291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dirty="0" smtClean="0"/>
          </a:p>
          <a:p>
            <a:pPr eaLnBrk="1" hangingPunct="1">
              <a:buFontTx/>
              <a:buNone/>
            </a:pPr>
            <a:r>
              <a:rPr lang="ru-RU" altLang="ru-RU" sz="4000" b="1" dirty="0" smtClean="0">
                <a:solidFill>
                  <a:schemeClr val="tx1">
                    <a:lumMod val="75000"/>
                  </a:schemeClr>
                </a:solidFill>
                <a:latin typeface="Verdana" pitchFamily="34" charset="0"/>
              </a:rPr>
              <a:t>МЯГКИЙ ЗНАК</a:t>
            </a:r>
            <a:r>
              <a:rPr lang="ru-RU" altLang="ru-RU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dirty="0" smtClean="0"/>
              <a:t>– </a:t>
            </a:r>
            <a:r>
              <a:rPr lang="ru-RU" altLang="ru-RU" sz="8000" b="1" dirty="0" err="1" smtClean="0">
                <a:solidFill>
                  <a:srgbClr val="FF0000"/>
                </a:solidFill>
              </a:rPr>
              <a:t>ь</a:t>
            </a:r>
            <a:endParaRPr lang="ru-RU" altLang="ru-RU" sz="8000" b="1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sz="4000" b="1" dirty="0" smtClean="0">
                <a:solidFill>
                  <a:schemeClr val="tx1">
                    <a:lumMod val="75000"/>
                  </a:schemeClr>
                </a:solidFill>
                <a:latin typeface="Verdana" pitchFamily="34" charset="0"/>
              </a:rPr>
              <a:t>ТВЁРДЫЙ ЗНАК</a:t>
            </a:r>
            <a:r>
              <a:rPr lang="ru-RU" altLang="ru-RU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altLang="ru-RU" dirty="0" smtClean="0"/>
              <a:t>- </a:t>
            </a:r>
            <a:r>
              <a:rPr lang="ru-RU" altLang="ru-RU" sz="8000" b="1" dirty="0" smtClean="0">
                <a:solidFill>
                  <a:srgbClr val="FF0000"/>
                </a:solidFill>
              </a:rPr>
              <a:t>Ъ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02141" y="2146654"/>
            <a:ext cx="2857520" cy="344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/>
              <a:t>Физкультминутка</a:t>
            </a:r>
            <a:endParaRPr lang="ru-RU" sz="7200" b="1" dirty="0"/>
          </a:p>
        </p:txBody>
      </p:sp>
      <p:pic>
        <p:nvPicPr>
          <p:cNvPr id="4" name="Picture 2" descr="https://webstockreview.net/images/action-clipart-physical-activity-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326" y="1608771"/>
            <a:ext cx="9683931" cy="4510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976" y="113211"/>
            <a:ext cx="3692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 звуки:</a:t>
            </a:r>
            <a:endParaRPr lang="ru-RU" sz="36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0405" y="555942"/>
            <a:ext cx="5838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9838" y="1042072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8548" y="1523652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б-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9840" y="1952980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5964" y="2417143"/>
            <a:ext cx="6511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к-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2422" y="2977100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2991" y="590776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[с]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64787" y="1067162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64786" y="1565881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[б]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73494" y="2027464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80322" y="2500173"/>
            <a:ext cx="8226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[к]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89030" y="2967590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0020" y="4080973"/>
            <a:ext cx="12177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 -</a:t>
            </a: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0020" y="4409306"/>
            <a:ext cx="15565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 - </a:t>
            </a:r>
            <a:endParaRPr lang="ru-RU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58627" y="4079400"/>
            <a:ext cx="305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95471" y="4440117"/>
            <a:ext cx="3228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2308" y="3677177"/>
            <a:ext cx="145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слогов -</a:t>
            </a:r>
            <a:endParaRPr lang="ru-RU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56771" y="3715786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6482" y="5366344"/>
            <a:ext cx="3307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Нажимай на буквы </a:t>
            </a:r>
            <a:endParaRPr lang="ru-RU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336481" y="5216518"/>
            <a:ext cx="0" cy="398202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трелка вправо 28">
            <a:hlinkClick r:id="" action="ppaction://hlinkshowjump?jump=nextslide"/>
          </p:cNvPr>
          <p:cNvSpPr/>
          <p:nvPr/>
        </p:nvSpPr>
        <p:spPr>
          <a:xfrm>
            <a:off x="8477267" y="5929330"/>
            <a:ext cx="1816100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66605" y="1976051"/>
            <a:ext cx="4362995" cy="5264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Рисунок 30" descr="9fc350e157d5ca7a8a1255647ae670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9744" y="1839009"/>
            <a:ext cx="1143008" cy="1143008"/>
          </a:xfrm>
          <a:prstGeom prst="rect">
            <a:avLst/>
          </a:prstGeom>
        </p:spPr>
      </p:pic>
      <p:pic>
        <p:nvPicPr>
          <p:cNvPr id="32" name="Рисунок 31" descr="9fc350e157d5ca7a8a1255647ae670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4968" y="606746"/>
            <a:ext cx="1143008" cy="1143008"/>
          </a:xfrm>
          <a:prstGeom prst="rect">
            <a:avLst/>
          </a:prstGeom>
        </p:spPr>
      </p:pic>
      <p:pic>
        <p:nvPicPr>
          <p:cNvPr id="33" name="Рисунок 32" descr="9fc350e157d5ca7a8a1255647ae670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6556" y="2108974"/>
            <a:ext cx="1143008" cy="1143008"/>
          </a:xfrm>
          <a:prstGeom prst="rect">
            <a:avLst/>
          </a:prstGeom>
        </p:spPr>
      </p:pic>
      <p:pic>
        <p:nvPicPr>
          <p:cNvPr id="34" name="Рисунок 33" descr="9fc350e157d5ca7a8a1255647ae670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8030" y="310654"/>
            <a:ext cx="1143008" cy="1143008"/>
          </a:xfrm>
          <a:prstGeom prst="rect">
            <a:avLst/>
          </a:prstGeom>
        </p:spPr>
      </p:pic>
      <p:pic>
        <p:nvPicPr>
          <p:cNvPr id="35" name="Рисунок 34" descr="9fc350e157d5ca7a8a1255647ae670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396" y="3929066"/>
            <a:ext cx="1143008" cy="1143008"/>
          </a:xfrm>
          <a:prstGeom prst="rect">
            <a:avLst/>
          </a:prstGeom>
        </p:spPr>
      </p:pic>
      <p:pic>
        <p:nvPicPr>
          <p:cNvPr id="36" name="Рисунок 35" descr="9fc350e157d5ca7a8a1255647ae670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4418" y="4499477"/>
            <a:ext cx="1143008" cy="114300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22" grpId="0"/>
      <p:bldP spid="23" grpId="0"/>
      <p:bldP spid="27" grpId="0"/>
      <p:bldP spid="29" grpId="0" animBg="1"/>
      <p:bldP spid="2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392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36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7006" y="182145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[с]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5"/>
          <p:cNvGrpSpPr/>
          <p:nvPr/>
        </p:nvGrpSpPr>
        <p:grpSpPr>
          <a:xfrm>
            <a:off x="2590799" y="4707583"/>
            <a:ext cx="1824037" cy="2049480"/>
            <a:chOff x="2709862" y="4707583"/>
            <a:chExt cx="1824037" cy="204948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согласный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Группа 40"/>
          <p:cNvGrpSpPr/>
          <p:nvPr/>
        </p:nvGrpSpPr>
        <p:grpSpPr>
          <a:xfrm>
            <a:off x="6291259" y="4732321"/>
            <a:ext cx="1824037" cy="2049480"/>
            <a:chOff x="2709862" y="4707583"/>
            <a:chExt cx="1824037" cy="2049480"/>
          </a:xfrm>
        </p:grpSpPr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43" name="Скругленный прямоугольник 42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твёрдый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Группа 43"/>
          <p:cNvGrpSpPr/>
          <p:nvPr/>
        </p:nvGrpSpPr>
        <p:grpSpPr>
          <a:xfrm>
            <a:off x="4441029" y="4732321"/>
            <a:ext cx="1824037" cy="2049480"/>
            <a:chOff x="2709862" y="4707583"/>
            <a:chExt cx="1824037" cy="2049480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46" name="Скругленный прямоугольник 4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глухой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Пятиугольник 7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75909" y="879566"/>
            <a:ext cx="3676686" cy="443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31866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30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392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36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83133" y="1751785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5"/>
          <p:cNvGrpSpPr/>
          <p:nvPr/>
        </p:nvGrpSpPr>
        <p:grpSpPr>
          <a:xfrm>
            <a:off x="2407051" y="4543427"/>
            <a:ext cx="2232000" cy="2124000"/>
            <a:chOff x="2709864" y="4733763"/>
            <a:chExt cx="1745750" cy="191140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4" y="4733763"/>
              <a:ext cx="1745750" cy="1911403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56274" y="5648324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гласный</a:t>
              </a:r>
              <a:endParaRPr lang="ru-RU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Группа 43"/>
          <p:cNvGrpSpPr/>
          <p:nvPr/>
        </p:nvGrpSpPr>
        <p:grpSpPr>
          <a:xfrm>
            <a:off x="4562475" y="4591050"/>
            <a:ext cx="2232000" cy="2124000"/>
            <a:chOff x="2709862" y="4733763"/>
            <a:chExt cx="1824037" cy="1997120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2" y="4733763"/>
              <a:ext cx="1824037" cy="1997120"/>
            </a:xfrm>
            <a:prstGeom prst="rect">
              <a:avLst/>
            </a:prstGeom>
          </p:spPr>
        </p:pic>
        <p:sp>
          <p:nvSpPr>
            <p:cNvPr id="46" name="Скругленный прямоугольник 4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безударный</a:t>
              </a:r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06240" y="967729"/>
            <a:ext cx="3553097" cy="428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53575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7" grpId="0" animBg="1"/>
      <p:bldP spid="38" grpId="0" animBg="1"/>
      <p:bldP spid="38" grpId="1" animBg="1"/>
      <p:bldP spid="39" grpId="0" animBg="1"/>
      <p:bldP spid="40" grpId="0" animBg="1"/>
      <p:bldP spid="40" grpId="1" animBg="1"/>
      <p:bldP spid="23" grpId="0" animBg="1"/>
      <p:bldP spid="24" grpId="0" animBg="1"/>
      <p:bldP spid="25" grpId="0" animBg="1"/>
      <p:bldP spid="31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392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36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7006" y="1821454"/>
            <a:ext cx="7889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[б]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8204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5"/>
          <p:cNvGrpSpPr/>
          <p:nvPr/>
        </p:nvGrpSpPr>
        <p:grpSpPr>
          <a:xfrm>
            <a:off x="2590799" y="4707583"/>
            <a:ext cx="1824037" cy="2049480"/>
            <a:chOff x="2709862" y="4707583"/>
            <a:chExt cx="1824037" cy="204948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согласный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Группа 40"/>
          <p:cNvGrpSpPr/>
          <p:nvPr/>
        </p:nvGrpSpPr>
        <p:grpSpPr>
          <a:xfrm>
            <a:off x="6291259" y="4732321"/>
            <a:ext cx="1824037" cy="2049480"/>
            <a:chOff x="2709862" y="4707583"/>
            <a:chExt cx="1824037" cy="2049480"/>
          </a:xfrm>
        </p:grpSpPr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43" name="Скругленный прямоугольник 42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твёрдый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Группа 43"/>
          <p:cNvGrpSpPr/>
          <p:nvPr/>
        </p:nvGrpSpPr>
        <p:grpSpPr>
          <a:xfrm>
            <a:off x="4441029" y="4732321"/>
            <a:ext cx="1824037" cy="2049480"/>
            <a:chOff x="2709862" y="4707583"/>
            <a:chExt cx="1824037" cy="2049480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46" name="Скругленный прямоугольник 45"/>
            <p:cNvSpPr/>
            <p:nvPr/>
          </p:nvSpPr>
          <p:spPr>
            <a:xfrm>
              <a:off x="2859948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звонкий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Пятиугольник 7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75909" y="879566"/>
            <a:ext cx="3676686" cy="443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31866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30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392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36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0881" y="1882413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5"/>
          <p:cNvGrpSpPr/>
          <p:nvPr/>
        </p:nvGrpSpPr>
        <p:grpSpPr>
          <a:xfrm>
            <a:off x="2543173" y="4638678"/>
            <a:ext cx="2178851" cy="2124001"/>
            <a:chOff x="2709862" y="4733763"/>
            <a:chExt cx="1824037" cy="199712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2" y="4733763"/>
              <a:ext cx="1824037" cy="1997120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86074" y="5657277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гласный</a:t>
              </a: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Группа 43"/>
          <p:cNvGrpSpPr/>
          <p:nvPr/>
        </p:nvGrpSpPr>
        <p:grpSpPr>
          <a:xfrm>
            <a:off x="4657725" y="4664855"/>
            <a:ext cx="2228850" cy="2124000"/>
            <a:chOff x="2709862" y="4733763"/>
            <a:chExt cx="1824037" cy="1997120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2" y="4733763"/>
              <a:ext cx="1824037" cy="1997120"/>
            </a:xfrm>
            <a:prstGeom prst="rect">
              <a:avLst/>
            </a:prstGeom>
          </p:spPr>
        </p:pic>
        <p:sp>
          <p:nvSpPr>
            <p:cNvPr id="46" name="Скругленный прямоугольник 4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ударный </a:t>
              </a: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ятиугольник 24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75909" y="879566"/>
            <a:ext cx="3676686" cy="443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32880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7" grpId="0" animBg="1"/>
      <p:bldP spid="38" grpId="0" animBg="1"/>
      <p:bldP spid="39" grpId="0" animBg="1"/>
      <p:bldP spid="40" grpId="0" animBg="1"/>
      <p:bldP spid="40" grpId="1" animBg="1"/>
      <p:bldP spid="23" grpId="0" animBg="1"/>
      <p:bldP spid="24" grpId="0" animBg="1"/>
      <p:bldP spid="20" grpId="0" animBg="1"/>
      <p:bldP spid="21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36108" y="0"/>
            <a:ext cx="8487505" cy="4209535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/>
              <a:t>« Мудрым никто не родился, а научился»</a:t>
            </a:r>
            <a:endParaRPr lang="en-US" sz="6600" dirty="0"/>
          </a:p>
        </p:txBody>
      </p:sp>
    </p:spTree>
    <p:extLst>
      <p:ext uri="{BB962C8B-B14F-4D97-AF65-F5344CB8AC3E}">
        <p14:creationId xmlns=""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392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36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7006" y="1821454"/>
            <a:ext cx="8226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[к]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5"/>
          <p:cNvGrpSpPr/>
          <p:nvPr/>
        </p:nvGrpSpPr>
        <p:grpSpPr>
          <a:xfrm>
            <a:off x="2590799" y="4707583"/>
            <a:ext cx="1824037" cy="2049480"/>
            <a:chOff x="2709862" y="4707583"/>
            <a:chExt cx="1824037" cy="204948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согласный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Группа 40"/>
          <p:cNvGrpSpPr/>
          <p:nvPr/>
        </p:nvGrpSpPr>
        <p:grpSpPr>
          <a:xfrm>
            <a:off x="6291259" y="4732321"/>
            <a:ext cx="1824037" cy="2049480"/>
            <a:chOff x="2709862" y="4707583"/>
            <a:chExt cx="1824037" cy="2049480"/>
          </a:xfrm>
        </p:grpSpPr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43" name="Скругленный прямоугольник 42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твёрдый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Группа 43"/>
          <p:cNvGrpSpPr/>
          <p:nvPr/>
        </p:nvGrpSpPr>
        <p:grpSpPr>
          <a:xfrm>
            <a:off x="4441029" y="4732321"/>
            <a:ext cx="1824037" cy="2049480"/>
            <a:chOff x="2709862" y="4707583"/>
            <a:chExt cx="1824037" cy="2049480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46" name="Скругленный прямоугольник 4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глухой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Пятиугольник 7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75909" y="879566"/>
            <a:ext cx="3676686" cy="443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31866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30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392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36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83133" y="1751785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  <a:endParaRPr lang="ru-RU" sz="4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5"/>
          <p:cNvGrpSpPr/>
          <p:nvPr/>
        </p:nvGrpSpPr>
        <p:grpSpPr>
          <a:xfrm>
            <a:off x="2407051" y="4543427"/>
            <a:ext cx="2232000" cy="2124000"/>
            <a:chOff x="2709864" y="4733763"/>
            <a:chExt cx="1745750" cy="191140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4" y="4733763"/>
              <a:ext cx="1745750" cy="1911403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56274" y="5648324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гласный</a:t>
              </a:r>
              <a:endParaRPr lang="ru-RU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Группа 43"/>
          <p:cNvGrpSpPr/>
          <p:nvPr/>
        </p:nvGrpSpPr>
        <p:grpSpPr>
          <a:xfrm>
            <a:off x="4562475" y="4591050"/>
            <a:ext cx="2232000" cy="2124000"/>
            <a:chOff x="2709862" y="4733763"/>
            <a:chExt cx="1824037" cy="1997120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2" y="4733763"/>
              <a:ext cx="1824037" cy="1997120"/>
            </a:xfrm>
            <a:prstGeom prst="rect">
              <a:avLst/>
            </a:prstGeom>
          </p:spPr>
        </p:pic>
        <p:sp>
          <p:nvSpPr>
            <p:cNvPr id="46" name="Скругленный прямоугольник 4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безударный</a:t>
              </a:r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06240" y="967729"/>
            <a:ext cx="3553097" cy="428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53575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7" grpId="0" animBg="1"/>
      <p:bldP spid="38" grpId="0" animBg="1"/>
      <p:bldP spid="38" grpId="1" animBg="1"/>
      <p:bldP spid="39" grpId="0" animBg="1"/>
      <p:bldP spid="40" grpId="0" animBg="1"/>
      <p:bldP spid="40" grpId="1" animBg="1"/>
      <p:bldP spid="23" grpId="0" animBg="1"/>
      <p:bldP spid="24" grpId="0" animBg="1"/>
      <p:bldP spid="25" grpId="0" animBg="1"/>
      <p:bldP spid="31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66751" y="0"/>
            <a:ext cx="10858500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 разбора</a:t>
            </a:r>
            <a:endParaRPr lang="ru-RU" sz="66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eaLnBrk="1" hangingPunct="1">
              <a:buFontTx/>
              <a:buAutoNum type="arabicPeriod"/>
              <a:defRPr/>
            </a:pPr>
            <a: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 слово.</a:t>
            </a:r>
          </a:p>
          <a:p>
            <a:pPr marL="742950" indent="-742950" eaLnBrk="1" hangingPunct="1">
              <a:buFontTx/>
              <a:buAutoNum type="arabicPeriod"/>
              <a:defRPr/>
            </a:pPr>
            <a: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Обозначь ударение.</a:t>
            </a:r>
          </a:p>
          <a:p>
            <a:pPr marL="742950" indent="-742950" eaLnBrk="1" hangingPunct="1">
              <a:buFontTx/>
              <a:buAutoNum type="arabicPeriod"/>
              <a:defRPr/>
            </a:pPr>
            <a:r>
              <a:rPr lang="ru-RU" sz="32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 сколько слогов в слове.</a:t>
            </a:r>
            <a:endParaRPr lang="ru-RU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eaLnBrk="1" hangingPunct="1">
              <a:buFontTx/>
              <a:buAutoNum type="arabicPeriod"/>
              <a:defRPr/>
            </a:pPr>
            <a: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 буквы в столбик.</a:t>
            </a:r>
          </a:p>
          <a:p>
            <a:pPr marL="742950" indent="-742950" eaLnBrk="1" hangingPunct="1">
              <a:buFontTx/>
              <a:buAutoNum type="arabicPeriod"/>
              <a:defRPr/>
            </a:pPr>
            <a: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 каждой буквы в 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 скобках запиши их звуки.</a:t>
            </a:r>
          </a:p>
          <a:p>
            <a:pPr marL="742950" indent="-742950" eaLnBrk="1" hangingPunct="1">
              <a:buFontTx/>
              <a:buAutoNum type="arabicPeriod"/>
              <a:defRPr/>
            </a:pPr>
            <a: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 характеристику каждому звуку.</a:t>
            </a:r>
          </a:p>
          <a:p>
            <a:pPr marL="742950" indent="-742950" eaLnBrk="1" hangingPunct="1">
              <a:buFontTx/>
              <a:buAutoNum type="arabicPeriod"/>
              <a:defRPr/>
            </a:pPr>
            <a:r>
              <a:rPr lang="ru-RU" sz="32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Подсчитай </a:t>
            </a:r>
            <a: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запиши сколько в слове букв, сколько звуков.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422" y="3180806"/>
            <a:ext cx="99568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35726" y="200298"/>
            <a:ext cx="102674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/>
              <a:t>Рассмотри «волшебные квадраты». </a:t>
            </a:r>
          </a:p>
          <a:p>
            <a:pPr>
              <a:spcBef>
                <a:spcPct val="50000"/>
              </a:spcBef>
            </a:pPr>
            <a:r>
              <a:rPr lang="ru-RU" sz="3200" b="1" dirty="0" smtClean="0"/>
              <a:t>Допиши буквы в каждом квадрате, чтобы получились слова. </a:t>
            </a:r>
          </a:p>
          <a:p>
            <a:pPr>
              <a:spcBef>
                <a:spcPct val="50000"/>
              </a:spcBef>
            </a:pPr>
            <a:r>
              <a:rPr lang="ru-RU" sz="3200" b="1" dirty="0" smtClean="0"/>
              <a:t>Выполни фонетический разбор одного слова.</a:t>
            </a:r>
            <a:endParaRPr lang="ru-RU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3790" y="422082"/>
            <a:ext cx="4031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chemeClr val="tx1">
                    <a:lumMod val="50000"/>
                  </a:schemeClr>
                </a:solidFill>
              </a:rPr>
              <a:t>Рефлексия</a:t>
            </a:r>
          </a:p>
        </p:txBody>
      </p:sp>
      <p:pic>
        <p:nvPicPr>
          <p:cNvPr id="124932" name="Picture 4" descr="http://cs307204.vk.me/v307204905/5ecd/DPO4ZIW-VJ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3508" y="1951276"/>
            <a:ext cx="4551575" cy="1944216"/>
          </a:xfrm>
          <a:prstGeom prst="rect">
            <a:avLst/>
          </a:prstGeom>
          <a:noFill/>
        </p:spPr>
      </p:pic>
      <p:pic>
        <p:nvPicPr>
          <p:cNvPr id="124934" name="Picture 6" descr="http://img-fotki.yandex.ru/get/6306/113422508.1/0_7b010_6ed08f37_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5951" y="368004"/>
            <a:ext cx="3278155" cy="2592288"/>
          </a:xfrm>
          <a:prstGeom prst="rect">
            <a:avLst/>
          </a:prstGeom>
          <a:noFill/>
        </p:spPr>
      </p:pic>
      <p:pic>
        <p:nvPicPr>
          <p:cNvPr id="124938" name="Picture 10" descr="http://i.ucrazy.ru/files/i/2009.2.4/1233748811_1137686487263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4140" y="4145178"/>
            <a:ext cx="3936437" cy="246027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163323" y="3988945"/>
            <a:ext cx="2976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 меня все получилось! Мне все понравилось.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252643" y="3206473"/>
            <a:ext cx="2976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Так, над эти нужно подумать.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569054" y="5714150"/>
            <a:ext cx="2976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Мне было трудно, я ничего не понял.</a:t>
            </a: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5d6cea34eb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510" y="2457162"/>
            <a:ext cx="4476781" cy="4114832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Спасибо за внимание!</a:t>
            </a:r>
            <a:endParaRPr lang="ru-RU" sz="60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3"/>
          <p:cNvSpPr txBox="1">
            <a:spLocks/>
          </p:cNvSpPr>
          <p:nvPr/>
        </p:nvSpPr>
        <p:spPr>
          <a:xfrm>
            <a:off x="1915886" y="0"/>
            <a:ext cx="6847704" cy="1662867"/>
          </a:xfrm>
          <a:prstGeom prst="wedgeEllipseCallout">
            <a:avLst/>
          </a:prstGeom>
          <a:solidFill>
            <a:schemeClr val="accent1">
              <a:lumMod val="20000"/>
              <a:lumOff val="80000"/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800" b="1" i="1" dirty="0" smtClean="0">
                <a:solidFill>
                  <a:schemeClr val="tx1">
                    <a:lumMod val="50000"/>
                  </a:schemeClr>
                </a:solidFill>
                <a:latin typeface="+mj-lt"/>
                <a:cs typeface="Arial" pitchFamily="34" charset="0"/>
              </a:rPr>
              <a:t>Вы буквы посмотрите и в тетрадку запишите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clrChange>
              <a:clrFrom>
                <a:srgbClr val="F9FFFD"/>
              </a:clrFrom>
              <a:clrTo>
                <a:srgbClr val="F9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20072" y="2296470"/>
            <a:ext cx="296216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 rot="-1740504">
            <a:off x="8326049" y="1801890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srgbClr val="FF0000"/>
                </a:solidFill>
                <a:latin typeface="Segoe Script" pitchFamily="34" charset="0"/>
              </a:rPr>
              <a:t>а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 rot="-1740504">
            <a:off x="7574281" y="4262221"/>
            <a:ext cx="3962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srgbClr val="FF0000"/>
                </a:solidFill>
                <a:latin typeface="Segoe Script" pitchFamily="34" charset="0"/>
              </a:rPr>
              <a:t>о</a:t>
            </a: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4677337" y="2217535"/>
            <a:ext cx="426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6730936" y="1798170"/>
            <a:ext cx="4667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6005838" y="2469798"/>
            <a:ext cx="389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</a:rPr>
              <a:t>э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6613371" y="3413610"/>
            <a:ext cx="5277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</a:rPr>
              <a:t>ы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20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35873" y="3829593"/>
            <a:ext cx="4251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</a:rPr>
              <a:t>е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7344892" y="2394708"/>
            <a:ext cx="5966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</a:rPr>
              <a:t>ю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22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5580607" y="1802675"/>
            <a:ext cx="429926" cy="60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</a:rPr>
              <a:t>я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24" name="Содержимое 3"/>
          <p:cNvSpPr txBox="1">
            <a:spLocks/>
          </p:cNvSpPr>
          <p:nvPr/>
        </p:nvSpPr>
        <p:spPr>
          <a:xfrm>
            <a:off x="8203475" y="1733007"/>
            <a:ext cx="3831772" cy="3017050"/>
          </a:xfrm>
          <a:prstGeom prst="wedgeEllipseCallout">
            <a:avLst/>
          </a:prstGeom>
          <a:solidFill>
            <a:schemeClr val="accent1">
              <a:lumMod val="20000"/>
              <a:lumOff val="80000"/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Arial" pitchFamily="34" charset="0"/>
              </a:rPr>
              <a:t>А какие</a:t>
            </a:r>
            <a:r>
              <a:rPr kumimoji="0" lang="ru-RU" sz="2800" b="1" i="1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Arial" pitchFamily="34" charset="0"/>
              </a:rPr>
              <a:t> помогают, мягкость согласных обозначают?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</p:txBody>
      </p:sp>
      <p:pic>
        <p:nvPicPr>
          <p:cNvPr id="25" name="Picture 3" descr="C:\Users\user\Desktop\94792081_7960b6fe29d7 — копия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109" y="3973944"/>
            <a:ext cx="2317726" cy="28840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uiExpand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 uiExpan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065214" y="1752601"/>
            <a:ext cx="10058400" cy="1565366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dirty="0" smtClean="0"/>
              <a:t>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5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 Ё  Ю  И  Е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4502" y="3472544"/>
            <a:ext cx="12087497" cy="2989216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347472" marR="0" lvl="0" indent="-347472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</a:t>
            </a:r>
          </a:p>
          <a:p>
            <a:pPr marL="347472" indent="-347472" algn="ctr">
              <a:lnSpc>
                <a:spcPct val="90000"/>
              </a:lnSpc>
              <a:spcBef>
                <a:spcPts val="1800"/>
              </a:spcBef>
            </a:pPr>
            <a:r>
              <a:rPr kumimoji="0" lang="ru-RU" altLang="ru-RU" sz="7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</a:t>
            </a:r>
            <a:r>
              <a:rPr kumimoji="0" lang="ru-RU" altLang="ru-RU" sz="7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Ю</a:t>
            </a:r>
            <a:r>
              <a:rPr kumimoji="0" lang="ru-RU" altLang="ru-RU" sz="70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altLang="ru-RU" sz="9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[</a:t>
            </a:r>
            <a:r>
              <a:rPr kumimoji="0" lang="ru-RU" altLang="ru-RU" sz="8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н</a:t>
            </a:r>
            <a:r>
              <a:rPr lang="ru-RU" sz="8400" b="1" dirty="0" smtClean="0">
                <a:solidFill>
                  <a:srgbClr val="006600"/>
                </a:solidFill>
                <a:latin typeface="+mj-lt"/>
                <a:cs typeface="Times New Roman" pitchFamily="18" charset="0"/>
              </a:rPr>
              <a:t>′</a:t>
            </a:r>
            <a:r>
              <a:rPr lang="ru-RU" sz="84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у</a:t>
            </a:r>
            <a:r>
              <a:rPr lang="en-US" sz="98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kumimoji="0" lang="en-US" altLang="ru-RU" sz="7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  </a:t>
            </a:r>
            <a:r>
              <a:rPr kumimoji="0" lang="ru-RU" altLang="ru-RU" sz="7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    </a:t>
            </a:r>
            <a:r>
              <a:rPr kumimoji="0" lang="en-US" altLang="ru-RU" sz="7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  </a:t>
            </a:r>
            <a:r>
              <a:rPr kumimoji="0" lang="ru-RU" altLang="ru-RU" sz="7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</a:t>
            </a:r>
            <a:r>
              <a:rPr kumimoji="0" lang="ru-RU" altLang="ru-RU" sz="7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altLang="ru-RU" sz="7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09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altLang="ru-RU" sz="8400" b="1" dirty="0" err="1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м</a:t>
            </a:r>
            <a:r>
              <a:rPr lang="ru-RU" sz="8400" b="1" dirty="0" err="1" smtClean="0">
                <a:solidFill>
                  <a:srgbClr val="006600"/>
                </a:solidFill>
                <a:latin typeface="+mj-lt"/>
                <a:cs typeface="Times New Roman" pitchFamily="18" charset="0"/>
              </a:rPr>
              <a:t>′</a:t>
            </a:r>
            <a:r>
              <a:rPr lang="ru-RU" sz="8400" b="1" dirty="0" err="1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а</a:t>
            </a:r>
            <a:r>
              <a:rPr lang="en-US" sz="98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altLang="ru-RU" sz="7000" b="1" dirty="0" smtClean="0">
                <a:solidFill>
                  <a:srgbClr val="009900"/>
                </a:solidFill>
                <a:latin typeface="+mj-lt"/>
                <a:cs typeface="Times New Roman" pitchFamily="18" charset="0"/>
              </a:rPr>
              <a:t>       </a:t>
            </a:r>
            <a:r>
              <a:rPr lang="ru-RU" altLang="ru-RU" sz="7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7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altLang="ru-RU" sz="7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98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altLang="ru-RU" sz="8400" b="1" dirty="0" err="1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р</a:t>
            </a:r>
            <a:r>
              <a:rPr lang="ru-RU" sz="8400" b="1" dirty="0" err="1" smtClean="0">
                <a:solidFill>
                  <a:srgbClr val="006600"/>
                </a:solidFill>
                <a:latin typeface="+mj-lt"/>
                <a:cs typeface="Times New Roman" pitchFamily="18" charset="0"/>
              </a:rPr>
              <a:t>′</a:t>
            </a:r>
            <a:r>
              <a:rPr lang="ru-RU" sz="8400" b="1" dirty="0" err="1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э</a:t>
            </a:r>
            <a:r>
              <a:rPr lang="en-US" sz="98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altLang="ru-RU" sz="9800" dirty="0" smtClean="0">
              <a:solidFill>
                <a:schemeClr val="tx1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7472" indent="-347472" algn="ctr">
              <a:lnSpc>
                <a:spcPct val="90000"/>
              </a:lnSpc>
              <a:spcBef>
                <a:spcPts val="1800"/>
              </a:spcBef>
            </a:pPr>
            <a:endParaRPr lang="en-US" altLang="ru-RU" sz="7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7472" indent="-347472" algn="ctr">
              <a:lnSpc>
                <a:spcPct val="90000"/>
              </a:lnSpc>
              <a:spcBef>
                <a:spcPts val="1800"/>
              </a:spcBef>
            </a:pPr>
            <a:r>
              <a:rPr lang="ru-RU" altLang="ru-RU" sz="70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7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7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en-US" altLang="ru-RU" sz="7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14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altLang="ru-RU" sz="8400" b="1" dirty="0" err="1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д</a:t>
            </a:r>
            <a:r>
              <a:rPr lang="ru-RU" sz="8400" b="1" dirty="0" err="1" smtClean="0">
                <a:solidFill>
                  <a:srgbClr val="006600"/>
                </a:solidFill>
                <a:latin typeface="+mj-lt"/>
                <a:cs typeface="Times New Roman" pitchFamily="18" charset="0"/>
              </a:rPr>
              <a:t>′</a:t>
            </a:r>
            <a:r>
              <a:rPr lang="ru-RU" sz="8400" b="1" dirty="0" err="1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о</a:t>
            </a:r>
            <a:r>
              <a:rPr lang="en-US" sz="114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altLang="ru-RU" sz="70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         </a:t>
            </a:r>
            <a:r>
              <a:rPr lang="ru-RU" altLang="ru-RU" sz="7000" b="1" dirty="0" smtClean="0">
                <a:solidFill>
                  <a:srgbClr val="00990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altLang="ru-RU" sz="7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altLang="ru-RU" sz="7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ru-RU" sz="70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14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altLang="ru-RU" sz="8400" b="1" dirty="0" err="1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в</a:t>
            </a:r>
            <a:r>
              <a:rPr lang="ru-RU" sz="8400" b="1" dirty="0" err="1" smtClean="0">
                <a:solidFill>
                  <a:srgbClr val="006600"/>
                </a:solidFill>
                <a:cs typeface="Times New Roman" pitchFamily="18" charset="0"/>
              </a:rPr>
              <a:t>′</a:t>
            </a:r>
            <a:r>
              <a:rPr lang="ru-RU" sz="8400" b="1" dirty="0" err="1" smtClean="0">
                <a:solidFill>
                  <a:srgbClr val="FF0000"/>
                </a:solidFill>
                <a:cs typeface="Times New Roman" pitchFamily="18" charset="0"/>
              </a:rPr>
              <a:t>и</a:t>
            </a:r>
            <a:r>
              <a:rPr lang="en-US" sz="114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altLang="ru-RU" sz="7000" b="1" dirty="0" smtClean="0">
                <a:solidFill>
                  <a:srgbClr val="009900"/>
                </a:solidFill>
                <a:cs typeface="Times New Roman" pitchFamily="18" charset="0"/>
              </a:rPr>
              <a:t> </a:t>
            </a:r>
            <a:endParaRPr lang="ru-RU" altLang="ru-RU" sz="7000" b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marL="347472" indent="-347472">
              <a:lnSpc>
                <a:spcPct val="90000"/>
              </a:lnSpc>
              <a:spcBef>
                <a:spcPts val="1800"/>
              </a:spcBef>
            </a:pPr>
            <a:r>
              <a:rPr lang="en-US" alt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347472" marR="0" lvl="0" indent="-347472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9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2137775"/>
          </a:xfrm>
        </p:spPr>
        <p:txBody>
          <a:bodyPr>
            <a:noAutofit/>
          </a:bodyPr>
          <a:lstStyle/>
          <a:p>
            <a:pPr algn="ctr"/>
            <a:r>
              <a:rPr lang="ru-RU" sz="4000" b="1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000" b="1" smtClean="0">
                <a:latin typeface="Arial" pitchFamily="34" charset="0"/>
                <a:cs typeface="Arial" pitchFamily="34" charset="0"/>
              </a:rPr>
            </a:br>
            <a:r>
              <a:rPr lang="ru-RU" sz="4000" b="1" smtClean="0">
                <a:cs typeface="Arial" pitchFamily="34" charset="0"/>
              </a:rPr>
              <a:t> </a:t>
            </a:r>
            <a:r>
              <a:rPr lang="ru-RU" sz="6000" b="1" smtClean="0">
                <a:cs typeface="Arial" pitchFamily="34" charset="0"/>
              </a:rPr>
              <a:t>Тема урока: </a:t>
            </a:r>
            <a:br>
              <a:rPr lang="ru-RU" sz="6000" b="1" smtClean="0">
                <a:cs typeface="Arial" pitchFamily="34" charset="0"/>
              </a:rPr>
            </a:br>
            <a:r>
              <a:rPr lang="ru-RU" sz="6000" b="1" smtClean="0">
                <a:cs typeface="Arial" pitchFamily="34" charset="0"/>
              </a:rPr>
              <a:t>«Звуки и буквы»</a:t>
            </a:r>
            <a:endParaRPr sz="600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40043" y="1219200"/>
            <a:ext cx="11920152" cy="4917989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altLang="ru-RU" sz="4800" b="1" dirty="0" smtClean="0">
              <a:solidFill>
                <a:srgbClr val="669900"/>
              </a:solidFill>
              <a:latin typeface="Arial Rounded MT Bold" pitchFamily="34" charset="0"/>
            </a:endParaRPr>
          </a:p>
          <a:p>
            <a:pPr>
              <a:buNone/>
            </a:pPr>
            <a:endParaRPr lang="ru-RU" altLang="ru-RU" sz="4800" b="1" dirty="0" smtClean="0">
              <a:solidFill>
                <a:srgbClr val="669900"/>
              </a:solidFill>
              <a:latin typeface="Arial Rounded MT Bold" pitchFamily="34" charset="0"/>
            </a:endParaRPr>
          </a:p>
          <a:p>
            <a:pPr>
              <a:buNone/>
            </a:pPr>
            <a:r>
              <a:rPr lang="ru-RU" altLang="ru-RU" sz="4800" b="1" dirty="0" smtClean="0">
                <a:solidFill>
                  <a:srgbClr val="669900"/>
                </a:solidFill>
                <a:latin typeface="Arial Rounded MT Bold" pitchFamily="34" charset="0"/>
              </a:rPr>
              <a:t>!!!МЫ ПИШЕМ БУКВЫ, </a:t>
            </a:r>
          </a:p>
          <a:p>
            <a:pPr>
              <a:buNone/>
            </a:pPr>
            <a:r>
              <a:rPr lang="ru-RU" altLang="ru-RU" sz="4800" b="1" dirty="0" smtClean="0">
                <a:solidFill>
                  <a:srgbClr val="669900"/>
                </a:solidFill>
                <a:latin typeface="Arial Rounded MT Bold" pitchFamily="34" charset="0"/>
              </a:rPr>
              <a:t>                                       А СЛЫШИМ ЗВУКИ!!!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endParaRPr lang="ru-RU" altLang="ru-RU" sz="3000" b="1" dirty="0" smtClean="0">
              <a:solidFill>
                <a:srgbClr val="669900"/>
              </a:solidFill>
              <a:latin typeface="Arial Rounded MT Bold" pitchFamily="34" charset="0"/>
            </a:endParaRPr>
          </a:p>
          <a:p>
            <a:pPr algn="ctr">
              <a:buNone/>
              <a:defRPr/>
            </a:pPr>
            <a:endParaRPr lang="ru-RU" sz="4800" dirty="0" smtClean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FFD"/>
              </a:clrFrom>
              <a:clrTo>
                <a:srgbClr val="F9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171" y="0"/>
            <a:ext cx="1908394" cy="2117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10741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805880" y="296562"/>
            <a:ext cx="7317733" cy="3525795"/>
          </a:xfrm>
          <a:prstGeom prst="wedgeEllipseCallout">
            <a:avLst/>
          </a:prstGeom>
          <a:solidFill>
            <a:schemeClr val="accent1">
              <a:lumMod val="20000"/>
              <a:lumOff val="80000"/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b="1" i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Чтобы правильно </a:t>
            </a:r>
            <a:r>
              <a:rPr lang="ru-RU" sz="2800" b="1" i="1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выполнить  </a:t>
            </a:r>
            <a:endParaRPr lang="ru-RU" sz="2800" b="1" i="1" dirty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b="1" i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фонетический разбор слова,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b="1" i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надо выучить правила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b="1" i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 гласных и согласных звуках и буквах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7081" y="2290119"/>
            <a:ext cx="3242126" cy="4567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анимации1\babochka133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1136" y="122403"/>
            <a:ext cx="1571604" cy="1566754"/>
          </a:xfrm>
          <a:prstGeom prst="rect">
            <a:avLst/>
          </a:prstGeom>
          <a:noFill/>
        </p:spPr>
      </p:pic>
      <p:pic>
        <p:nvPicPr>
          <p:cNvPr id="9" name="Picture 2" descr="G:\анимации1\16тит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46384" y="4729927"/>
            <a:ext cx="2262190" cy="16430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j043726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4F3DF"/>
              </a:clrFrom>
              <a:clrTo>
                <a:srgbClr val="F4F3DF">
                  <a:alpha val="0"/>
                </a:srgbClr>
              </a:clrTo>
            </a:clrChange>
          </a:blip>
          <a:srcRect l="6371" t="7799" r="3661" b="3523"/>
          <a:stretch>
            <a:fillRect/>
          </a:stretch>
        </p:blipFill>
        <p:spPr bwMode="auto">
          <a:xfrm>
            <a:off x="3024718" y="1589902"/>
            <a:ext cx="5162086" cy="496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83027" y="156519"/>
            <a:ext cx="6524368" cy="1194485"/>
          </a:xfrm>
        </p:spPr>
        <p:txBody>
          <a:bodyPr>
            <a:noAutofit/>
          </a:bodyPr>
          <a:lstStyle/>
          <a:p>
            <a:pPr algn="ctr" eaLnBrk="1" hangingPunct="1">
              <a:buSzPct val="105000"/>
              <a:buNone/>
            </a:pPr>
            <a:r>
              <a:rPr lang="ru-RU" sz="6000" b="1" dirty="0" smtClean="0">
                <a:solidFill>
                  <a:schemeClr val="tx1">
                    <a:lumMod val="50000"/>
                  </a:schemeClr>
                </a:solidFill>
              </a:rPr>
              <a:t>Звуки бывают</a:t>
            </a:r>
            <a:endParaRPr lang="ru-RU" sz="6000" dirty="0" smtClean="0">
              <a:solidFill>
                <a:srgbClr val="000000"/>
              </a:solidFill>
            </a:endParaRPr>
          </a:p>
        </p:txBody>
      </p:sp>
      <p:sp>
        <p:nvSpPr>
          <p:cNvPr id="60423" name="WordArt 7"/>
          <p:cNvSpPr>
            <a:spLocks noChangeArrowheads="1" noChangeShapeType="1" noTextEdit="1"/>
          </p:cNvSpPr>
          <p:nvPr/>
        </p:nvSpPr>
        <p:spPr bwMode="auto">
          <a:xfrm>
            <a:off x="235131" y="1804086"/>
            <a:ext cx="3674076" cy="5667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гласные</a:t>
            </a:r>
          </a:p>
        </p:txBody>
      </p:sp>
      <p:sp>
        <p:nvSpPr>
          <p:cNvPr id="60424" name="WordArt 8"/>
          <p:cNvSpPr>
            <a:spLocks noChangeArrowheads="1" noChangeShapeType="1" noTextEdit="1"/>
          </p:cNvSpPr>
          <p:nvPr/>
        </p:nvSpPr>
        <p:spPr bwMode="auto">
          <a:xfrm>
            <a:off x="7710617" y="1853514"/>
            <a:ext cx="4481384" cy="6244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latin typeface="Times New Roman"/>
                <a:cs typeface="Times New Roman"/>
              </a:rPr>
              <a:t>согласные</a:t>
            </a:r>
          </a:p>
        </p:txBody>
      </p:sp>
      <p:sp>
        <p:nvSpPr>
          <p:cNvPr id="60426" name="Text Box 10"/>
          <p:cNvSpPr txBox="1">
            <a:spLocks noChangeArrowheads="1"/>
          </p:cNvSpPr>
          <p:nvPr/>
        </p:nvSpPr>
        <p:spPr bwMode="auto">
          <a:xfrm rot="-1740504">
            <a:off x="819259" y="3238806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srgbClr val="FF0000"/>
                </a:solidFill>
                <a:latin typeface="Segoe Script" pitchFamily="34" charset="0"/>
              </a:rPr>
              <a:t>а</a:t>
            </a: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 rot="-1740504">
            <a:off x="1679553" y="3766029"/>
            <a:ext cx="3962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srgbClr val="FF0000"/>
                </a:solidFill>
                <a:latin typeface="Segoe Script" pitchFamily="34" charset="0"/>
              </a:rPr>
              <a:t>о</a:t>
            </a:r>
          </a:p>
        </p:txBody>
      </p:sp>
      <p:sp>
        <p:nvSpPr>
          <p:cNvPr id="60428" name="Rectangle 12"/>
          <p:cNvSpPr>
            <a:spLocks noChangeArrowheads="1"/>
          </p:cNvSpPr>
          <p:nvPr/>
        </p:nvSpPr>
        <p:spPr bwMode="auto">
          <a:xfrm>
            <a:off x="741062" y="4438221"/>
            <a:ext cx="426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60429" name="Rectangle 13"/>
          <p:cNvSpPr>
            <a:spLocks noChangeArrowheads="1"/>
          </p:cNvSpPr>
          <p:nvPr/>
        </p:nvSpPr>
        <p:spPr bwMode="auto">
          <a:xfrm rot="1184149">
            <a:off x="2325531" y="2988921"/>
            <a:ext cx="67098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 dirty="0" err="1">
                <a:solidFill>
                  <a:srgbClr val="FF0000"/>
                </a:solidFill>
              </a:rPr>
              <a:t>ы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60430" name="Rectangle 14"/>
          <p:cNvSpPr>
            <a:spLocks noChangeArrowheads="1"/>
          </p:cNvSpPr>
          <p:nvPr/>
        </p:nvSpPr>
        <p:spPr bwMode="auto">
          <a:xfrm>
            <a:off x="2124103" y="4567496"/>
            <a:ext cx="4667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60431" name="Rectangle 15"/>
          <p:cNvSpPr>
            <a:spLocks noChangeArrowheads="1"/>
          </p:cNvSpPr>
          <p:nvPr/>
        </p:nvSpPr>
        <p:spPr bwMode="auto">
          <a:xfrm>
            <a:off x="1512217" y="5439420"/>
            <a:ext cx="389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</a:rPr>
              <a:t>э</a:t>
            </a:r>
          </a:p>
        </p:txBody>
      </p:sp>
      <p:sp>
        <p:nvSpPr>
          <p:cNvPr id="60433" name="Rectangle 17"/>
          <p:cNvSpPr>
            <a:spLocks noChangeArrowheads="1"/>
          </p:cNvSpPr>
          <p:nvPr/>
        </p:nvSpPr>
        <p:spPr bwMode="auto">
          <a:xfrm>
            <a:off x="9935634" y="4049714"/>
            <a:ext cx="3962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99"/>
                </a:solidFill>
              </a:rPr>
              <a:t>б</a:t>
            </a:r>
          </a:p>
        </p:txBody>
      </p:sp>
      <p:sp>
        <p:nvSpPr>
          <p:cNvPr id="60434" name="Rectangle 18"/>
          <p:cNvSpPr>
            <a:spLocks noChangeArrowheads="1"/>
          </p:cNvSpPr>
          <p:nvPr/>
        </p:nvSpPr>
        <p:spPr bwMode="auto">
          <a:xfrm rot="-2099521">
            <a:off x="8152066" y="3161392"/>
            <a:ext cx="5405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000099"/>
                </a:solidFill>
              </a:rPr>
              <a:t>ж</a:t>
            </a:r>
          </a:p>
        </p:txBody>
      </p:sp>
      <p:sp>
        <p:nvSpPr>
          <p:cNvPr id="60435" name="Rectangle 19"/>
          <p:cNvSpPr>
            <a:spLocks noChangeArrowheads="1"/>
          </p:cNvSpPr>
          <p:nvPr/>
        </p:nvSpPr>
        <p:spPr bwMode="auto">
          <a:xfrm>
            <a:off x="10801351" y="4770439"/>
            <a:ext cx="4507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99"/>
                </a:solidFill>
              </a:rPr>
              <a:t>р</a:t>
            </a:r>
          </a:p>
        </p:txBody>
      </p:sp>
      <p:sp>
        <p:nvSpPr>
          <p:cNvPr id="60436" name="Rectangle 20"/>
          <p:cNvSpPr>
            <a:spLocks noChangeArrowheads="1"/>
          </p:cNvSpPr>
          <p:nvPr/>
        </p:nvSpPr>
        <p:spPr bwMode="auto">
          <a:xfrm rot="1124883">
            <a:off x="7863871" y="4839207"/>
            <a:ext cx="4203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99"/>
                </a:solidFill>
              </a:rPr>
              <a:t>к</a:t>
            </a:r>
          </a:p>
        </p:txBody>
      </p:sp>
      <p:sp>
        <p:nvSpPr>
          <p:cNvPr id="60437" name="Rectangle 21"/>
          <p:cNvSpPr>
            <a:spLocks noChangeArrowheads="1"/>
          </p:cNvSpPr>
          <p:nvPr/>
        </p:nvSpPr>
        <p:spPr bwMode="auto">
          <a:xfrm>
            <a:off x="9840384" y="5300663"/>
            <a:ext cx="3016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>
                <a:solidFill>
                  <a:srgbClr val="000099"/>
                </a:solidFill>
              </a:rPr>
              <a:t>с</a:t>
            </a:r>
          </a:p>
        </p:txBody>
      </p:sp>
      <p:sp>
        <p:nvSpPr>
          <p:cNvPr id="60438" name="Rectangle 22"/>
          <p:cNvSpPr>
            <a:spLocks noChangeArrowheads="1"/>
          </p:cNvSpPr>
          <p:nvPr/>
        </p:nvSpPr>
        <p:spPr bwMode="auto">
          <a:xfrm>
            <a:off x="8879418" y="4149726"/>
            <a:ext cx="3930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 dirty="0" err="1">
                <a:solidFill>
                  <a:srgbClr val="000099"/>
                </a:solidFill>
              </a:rPr>
              <a:t>ф</a:t>
            </a:r>
            <a:endParaRPr lang="ru-RU" i="1" dirty="0">
              <a:solidFill>
                <a:srgbClr val="000099"/>
              </a:solidFill>
            </a:endParaRPr>
          </a:p>
        </p:txBody>
      </p:sp>
      <p:sp>
        <p:nvSpPr>
          <p:cNvPr id="60439" name="Rectangle 23"/>
          <p:cNvSpPr>
            <a:spLocks noChangeArrowheads="1"/>
          </p:cNvSpPr>
          <p:nvPr/>
        </p:nvSpPr>
        <p:spPr bwMode="auto">
          <a:xfrm rot="1103557">
            <a:off x="10030695" y="3082973"/>
            <a:ext cx="3786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srgbClr val="00FF00"/>
                </a:solidFill>
              </a:rPr>
              <a:t>ч</a:t>
            </a:r>
          </a:p>
        </p:txBody>
      </p:sp>
      <p:sp>
        <p:nvSpPr>
          <p:cNvPr id="60440" name="Rectangle 24"/>
          <p:cNvSpPr>
            <a:spLocks noChangeArrowheads="1"/>
          </p:cNvSpPr>
          <p:nvPr/>
        </p:nvSpPr>
        <p:spPr bwMode="auto">
          <a:xfrm rot="-1367290">
            <a:off x="10967795" y="3975607"/>
            <a:ext cx="5645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FF00"/>
                </a:solidFill>
              </a:rPr>
              <a:t>щ</a:t>
            </a:r>
          </a:p>
        </p:txBody>
      </p:sp>
      <p:sp>
        <p:nvSpPr>
          <p:cNvPr id="60441" name="Rectangle 25"/>
          <p:cNvSpPr>
            <a:spLocks noChangeArrowheads="1"/>
          </p:cNvSpPr>
          <p:nvPr/>
        </p:nvSpPr>
        <p:spPr bwMode="auto">
          <a:xfrm rot="-1600889">
            <a:off x="10502900" y="5437188"/>
            <a:ext cx="670984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>
                <a:solidFill>
                  <a:srgbClr val="00FF00"/>
                </a:solidFill>
              </a:rPr>
              <a:t>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  <p:bldP spid="60423" grpId="0" animBg="1"/>
      <p:bldP spid="60424" grpId="0" animBg="1"/>
      <p:bldP spid="60426" grpId="0"/>
      <p:bldP spid="60427" grpId="0"/>
      <p:bldP spid="60428" grpId="0"/>
      <p:bldP spid="60429" grpId="0"/>
      <p:bldP spid="60430" grpId="0"/>
      <p:bldP spid="60431" grpId="0"/>
      <p:bldP spid="60433" grpId="0"/>
      <p:bldP spid="60434" grpId="0"/>
      <p:bldP spid="60435" grpId="0"/>
      <p:bldP spid="60436" grpId="0"/>
      <p:bldP spid="60437" grpId="0"/>
      <p:bldP spid="60438" grpId="0"/>
      <p:bldP spid="60439" grpId="0"/>
      <p:bldP spid="60440" grpId="0"/>
      <p:bldP spid="604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WordArt 4"/>
          <p:cNvSpPr>
            <a:spLocks noChangeArrowheads="1" noChangeShapeType="1" noTextEdit="1"/>
          </p:cNvSpPr>
          <p:nvPr/>
        </p:nvSpPr>
        <p:spPr bwMode="auto">
          <a:xfrm>
            <a:off x="1583267" y="182880"/>
            <a:ext cx="6803087" cy="839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0" dirty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</a:schemeClr>
                </a:solidFill>
                <a:latin typeface="Times New Roman"/>
                <a:cs typeface="Times New Roman"/>
              </a:rPr>
              <a:t>Гласные </a:t>
            </a:r>
            <a:r>
              <a:rPr lang="ru-RU" sz="3600" kern="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</a:schemeClr>
                </a:solidFill>
                <a:latin typeface="Times New Roman"/>
                <a:cs typeface="Times New Roman"/>
              </a:rPr>
              <a:t>буквы:</a:t>
            </a:r>
            <a:endParaRPr lang="ru-RU" sz="3600" kern="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2469" name="WordArt 5"/>
          <p:cNvSpPr>
            <a:spLocks noChangeArrowheads="1" noChangeShapeType="1" noTextEdit="1"/>
          </p:cNvSpPr>
          <p:nvPr/>
        </p:nvSpPr>
        <p:spPr bwMode="auto">
          <a:xfrm>
            <a:off x="1583267" y="3300549"/>
            <a:ext cx="6529917" cy="8190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0" dirty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</a:schemeClr>
                </a:solidFill>
                <a:latin typeface="Times New Roman"/>
                <a:cs typeface="Times New Roman"/>
              </a:rPr>
              <a:t>Гласные звуки:</a:t>
            </a:r>
          </a:p>
        </p:txBody>
      </p:sp>
      <p:sp>
        <p:nvSpPr>
          <p:cNvPr id="62470" name="WordArt 6"/>
          <p:cNvSpPr>
            <a:spLocks noChangeArrowheads="1" noChangeShapeType="1" noTextEdit="1"/>
          </p:cNvSpPr>
          <p:nvPr/>
        </p:nvSpPr>
        <p:spPr bwMode="auto">
          <a:xfrm>
            <a:off x="2351618" y="1166950"/>
            <a:ext cx="6217616" cy="1614352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49720"/>
              </a:avLst>
            </a:prstTxWarp>
          </a:bodyPr>
          <a:lstStyle/>
          <a:p>
            <a:pPr algn="ctr"/>
            <a:r>
              <a:rPr lang="ru-RU" altLang="ru-RU" sz="3600" b="1" dirty="0" smtClean="0">
                <a:solidFill>
                  <a:srgbClr val="FF0000"/>
                </a:solidFill>
              </a:rPr>
              <a:t>   е о у </a:t>
            </a:r>
            <a:r>
              <a:rPr lang="ru-RU" altLang="ru-RU" sz="3600" b="1" dirty="0" err="1" smtClean="0">
                <a:solidFill>
                  <a:srgbClr val="FF0000"/>
                </a:solidFill>
              </a:rPr>
              <a:t>ы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> э</a:t>
            </a:r>
            <a:r>
              <a:rPr lang="ru-RU" sz="3600" b="1" kern="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accent5"/>
                </a:solidFill>
                <a:latin typeface="+mj-lt"/>
                <a:cs typeface="Times New Roman" pitchFamily="18" charset="0"/>
              </a:rPr>
              <a:t>   </a:t>
            </a:r>
            <a:endParaRPr lang="ru-RU" sz="3600" b="1" kern="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chemeClr val="accent5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altLang="ru-RU" sz="3600" b="1" dirty="0" smtClean="0">
                <a:solidFill>
                  <a:srgbClr val="FF0000"/>
                </a:solidFill>
              </a:rPr>
              <a:t>я ё </a:t>
            </a:r>
            <a:r>
              <a:rPr lang="ru-RU" altLang="ru-RU" sz="3600" b="1" dirty="0" err="1" smtClean="0">
                <a:solidFill>
                  <a:srgbClr val="FF0000"/>
                </a:solidFill>
              </a:rPr>
              <a:t>ю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> и е</a:t>
            </a:r>
            <a:r>
              <a:rPr lang="ru-RU" sz="3600" b="1" kern="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accent5"/>
                </a:solidFill>
                <a:latin typeface="+mj-lt"/>
                <a:cs typeface="Times New Roman" pitchFamily="18" charset="0"/>
              </a:rPr>
              <a:t> </a:t>
            </a:r>
            <a:endParaRPr lang="ru-RU" sz="3600" b="1" kern="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chemeClr val="accent5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2471" name="WordArt 7"/>
          <p:cNvSpPr>
            <a:spLocks noChangeArrowheads="1" noChangeShapeType="1" noTextEdit="1"/>
          </p:cNvSpPr>
          <p:nvPr/>
        </p:nvSpPr>
        <p:spPr bwMode="auto">
          <a:xfrm>
            <a:off x="3283131" y="4519748"/>
            <a:ext cx="5547360" cy="9984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altLang="ru-RU" sz="3600" b="1" dirty="0" smtClean="0">
                <a:solidFill>
                  <a:srgbClr val="FF0000"/>
                </a:solidFill>
              </a:rPr>
              <a:t>а о у </a:t>
            </a:r>
            <a:r>
              <a:rPr lang="ru-RU" altLang="ru-RU" sz="3600" b="1" dirty="0" err="1" smtClean="0">
                <a:solidFill>
                  <a:srgbClr val="FF0000"/>
                </a:solidFill>
              </a:rPr>
              <a:t>ы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> и э</a:t>
            </a:r>
            <a:r>
              <a:rPr lang="ru-RU" sz="3600" b="1" kern="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+mj-lt"/>
                <a:cs typeface="Arial"/>
              </a:rPr>
              <a:t>  </a:t>
            </a:r>
            <a:endParaRPr lang="ru-RU" sz="3600" b="1" kern="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latin typeface="+mj-lt"/>
              <a:cs typeface="Arial"/>
            </a:endParaRPr>
          </a:p>
        </p:txBody>
      </p:sp>
      <p:pic>
        <p:nvPicPr>
          <p:cNvPr id="6150" name="Picture 8" descr="img0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184" y="4941889"/>
            <a:ext cx="19558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3" name="Oval 9"/>
          <p:cNvSpPr>
            <a:spLocks noChangeArrowheads="1"/>
          </p:cNvSpPr>
          <p:nvPr/>
        </p:nvSpPr>
        <p:spPr bwMode="auto">
          <a:xfrm>
            <a:off x="8688917" y="188913"/>
            <a:ext cx="1219200" cy="914400"/>
          </a:xfrm>
          <a:prstGeom prst="ellipse">
            <a:avLst/>
          </a:prstGeom>
          <a:solidFill>
            <a:srgbClr val="FFFFFF"/>
          </a:solidFill>
          <a:ln w="1270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62474" name="WordArt 10"/>
          <p:cNvSpPr>
            <a:spLocks noChangeArrowheads="1" noChangeShapeType="1" noTextEdit="1"/>
          </p:cNvSpPr>
          <p:nvPr/>
        </p:nvSpPr>
        <p:spPr bwMode="auto">
          <a:xfrm>
            <a:off x="9072034" y="404813"/>
            <a:ext cx="480484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10</a:t>
            </a:r>
          </a:p>
        </p:txBody>
      </p:sp>
      <p:sp>
        <p:nvSpPr>
          <p:cNvPr id="62475" name="Oval 11"/>
          <p:cNvSpPr>
            <a:spLocks noChangeArrowheads="1"/>
          </p:cNvSpPr>
          <p:nvPr/>
        </p:nvSpPr>
        <p:spPr bwMode="auto">
          <a:xfrm>
            <a:off x="8401051" y="3357563"/>
            <a:ext cx="1219200" cy="914400"/>
          </a:xfrm>
          <a:prstGeom prst="ellipse">
            <a:avLst/>
          </a:prstGeom>
          <a:solidFill>
            <a:srgbClr val="FFFFFF"/>
          </a:solidFill>
          <a:ln w="1270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476" name="WordArt 12"/>
          <p:cNvSpPr>
            <a:spLocks noChangeArrowheads="1" noChangeShapeType="1" noTextEdit="1"/>
          </p:cNvSpPr>
          <p:nvPr/>
        </p:nvSpPr>
        <p:spPr bwMode="auto">
          <a:xfrm>
            <a:off x="8784167" y="3573463"/>
            <a:ext cx="480484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animBg="1"/>
      <p:bldP spid="62469" grpId="0" animBg="1"/>
      <p:bldP spid="62470" grpId="0"/>
      <p:bldP spid="62471" grpId="0" animBg="1"/>
      <p:bldP spid="62473" grpId="0" animBg="1"/>
      <p:bldP spid="62474" grpId="0" animBg="1"/>
      <p:bldP spid="62475" grpId="0" animBg="1"/>
      <p:bldP spid="6247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altLang="ru-RU" sz="4000" b="1" dirty="0" smtClean="0">
                <a:solidFill>
                  <a:schemeClr val="accent5"/>
                </a:solidFill>
                <a:latin typeface="Verdana" pitchFamily="34" charset="0"/>
              </a:rPr>
              <a:t>Буквы</a:t>
            </a:r>
            <a:r>
              <a:rPr lang="ru-RU" altLang="ru-RU" sz="4000" dirty="0" smtClean="0">
                <a:solidFill>
                  <a:schemeClr val="accent5"/>
                </a:solidFill>
                <a:latin typeface="Verdana" pitchFamily="34" charset="0"/>
              </a:rPr>
              <a:t>, </a:t>
            </a:r>
            <a:r>
              <a:rPr lang="ru-RU" altLang="ru-RU" sz="4000" b="1" dirty="0" smtClean="0">
                <a:solidFill>
                  <a:schemeClr val="accent5"/>
                </a:solidFill>
                <a:latin typeface="Verdana" pitchFamily="34" charset="0"/>
              </a:rPr>
              <a:t>которые обозначают </a:t>
            </a:r>
            <a:br>
              <a:rPr lang="ru-RU" altLang="ru-RU" sz="4000" b="1" dirty="0" smtClean="0">
                <a:solidFill>
                  <a:schemeClr val="accent5"/>
                </a:solidFill>
                <a:latin typeface="Verdana" pitchFamily="34" charset="0"/>
              </a:rPr>
            </a:br>
            <a:r>
              <a:rPr lang="ru-RU" altLang="ru-RU" sz="4000" b="1" dirty="0" smtClean="0">
                <a:solidFill>
                  <a:schemeClr val="accent5"/>
                </a:solidFill>
                <a:latin typeface="Verdana" pitchFamily="34" charset="0"/>
              </a:rPr>
              <a:t>два звука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</a:pPr>
            <a:r>
              <a:rPr lang="ru-RU" altLang="ru-RU" dirty="0" smtClean="0"/>
              <a:t>   </a:t>
            </a:r>
            <a:r>
              <a:rPr lang="ru-RU" altLang="ru-RU" sz="6600" b="1" dirty="0" smtClean="0">
                <a:solidFill>
                  <a:srgbClr val="FF0000"/>
                </a:solidFill>
              </a:rPr>
              <a:t>е       </a:t>
            </a:r>
            <a:r>
              <a:rPr lang="ru-RU" altLang="ru-RU" sz="6600" b="1" dirty="0" err="1" smtClean="0">
                <a:solidFill>
                  <a:srgbClr val="FF0000"/>
                </a:solidFill>
              </a:rPr>
              <a:t>ё</a:t>
            </a:r>
            <a:r>
              <a:rPr lang="ru-RU" altLang="ru-RU" sz="6600" b="1" dirty="0" smtClean="0">
                <a:solidFill>
                  <a:srgbClr val="FF0000"/>
                </a:solidFill>
              </a:rPr>
              <a:t>        </a:t>
            </a:r>
            <a:r>
              <a:rPr lang="ru-RU" altLang="ru-RU" sz="6600" b="1" dirty="0" err="1" smtClean="0">
                <a:solidFill>
                  <a:srgbClr val="FF0000"/>
                </a:solidFill>
              </a:rPr>
              <a:t>ю</a:t>
            </a:r>
            <a:r>
              <a:rPr lang="ru-RU" altLang="ru-RU" sz="6600" b="1" dirty="0" smtClean="0">
                <a:solidFill>
                  <a:srgbClr val="FF0000"/>
                </a:solidFill>
              </a:rPr>
              <a:t>        я</a:t>
            </a:r>
          </a:p>
          <a:p>
            <a:pPr eaLnBrk="1" hangingPunct="1">
              <a:buFontTx/>
              <a:buNone/>
            </a:pPr>
            <a:r>
              <a:rPr lang="ru-RU" altLang="ru-RU" dirty="0" smtClean="0"/>
              <a:t>   </a:t>
            </a:r>
            <a:r>
              <a:rPr lang="ru-RU" altLang="ru-RU" sz="5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5800" b="1" dirty="0" err="1" smtClean="0">
                <a:latin typeface="Times New Roman" pitchFamily="18" charset="0"/>
                <a:cs typeface="Times New Roman" pitchFamily="18" charset="0"/>
              </a:rPr>
              <a:t>ётированные</a:t>
            </a:r>
            <a:r>
              <a:rPr lang="ru-RU" altLang="ru-RU" sz="5800" b="1" dirty="0" smtClean="0">
                <a:latin typeface="Times New Roman" pitchFamily="18" charset="0"/>
                <a:cs typeface="Times New Roman" pitchFamily="18" charset="0"/>
              </a:rPr>
              <a:t>)  </a:t>
            </a:r>
          </a:p>
          <a:p>
            <a:pPr eaLnBrk="1" hangingPunct="1">
              <a:buFontTx/>
              <a:buNone/>
            </a:pPr>
            <a:r>
              <a:rPr lang="ru-RU" altLang="ru-RU" sz="4800" dirty="0" smtClean="0"/>
              <a:t>- </a:t>
            </a:r>
            <a:r>
              <a:rPr lang="ru-RU" altLang="ru-RU" sz="4800" b="1" dirty="0" smtClean="0">
                <a:latin typeface="Verdana" pitchFamily="34" charset="0"/>
              </a:rPr>
              <a:t>В начале слова</a:t>
            </a:r>
          </a:p>
          <a:p>
            <a:pPr eaLnBrk="1" hangingPunct="1">
              <a:buFontTx/>
              <a:buChar char="-"/>
            </a:pPr>
            <a:r>
              <a:rPr lang="ru-RU" altLang="ru-RU" sz="4800" b="1" dirty="0" smtClean="0">
                <a:latin typeface="Verdana" pitchFamily="34" charset="0"/>
              </a:rPr>
              <a:t>После гласной</a:t>
            </a:r>
          </a:p>
          <a:p>
            <a:pPr eaLnBrk="1" hangingPunct="1">
              <a:buFontTx/>
              <a:buNone/>
            </a:pPr>
            <a:r>
              <a:rPr lang="ru-RU" altLang="ru-RU" sz="4800" b="1" dirty="0" smtClean="0">
                <a:latin typeface="Verdana" pitchFamily="34" charset="0"/>
              </a:rPr>
              <a:t>- После –</a:t>
            </a:r>
            <a:r>
              <a:rPr lang="ru-RU" altLang="ru-RU" sz="4800" b="1" dirty="0" err="1" smtClean="0">
                <a:solidFill>
                  <a:srgbClr val="FF0066"/>
                </a:solidFill>
                <a:latin typeface="Verdana" pitchFamily="34" charset="0"/>
              </a:rPr>
              <a:t>ь</a:t>
            </a:r>
            <a:r>
              <a:rPr lang="ru-RU" altLang="ru-RU" sz="4800" b="1" dirty="0" smtClean="0">
                <a:latin typeface="Verdana" pitchFamily="34" charset="0"/>
              </a:rPr>
              <a:t>- или –</a:t>
            </a:r>
            <a:r>
              <a:rPr lang="ru-RU" altLang="ru-RU" sz="4800" b="1" dirty="0" err="1" smtClean="0">
                <a:solidFill>
                  <a:srgbClr val="FF0066"/>
                </a:solidFill>
                <a:latin typeface="Verdana" pitchFamily="34" charset="0"/>
              </a:rPr>
              <a:t>ъ</a:t>
            </a:r>
            <a:r>
              <a:rPr lang="ru-RU" altLang="ru-RU" sz="4800" b="1" dirty="0" smtClean="0">
                <a:solidFill>
                  <a:srgbClr val="FF0066"/>
                </a:solidFill>
                <a:latin typeface="Verdana" pitchFamily="34" charset="0"/>
              </a:rPr>
              <a:t> </a:t>
            </a:r>
            <a:r>
              <a:rPr lang="ru-RU" altLang="ru-RU" sz="4800" b="1" dirty="0" smtClean="0">
                <a:latin typeface="Verdana" pitchFamily="34" charset="0"/>
              </a:rPr>
              <a:t>знака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theme/theme1.xml><?xml version="1.0" encoding="utf-8"?>
<a:theme xmlns:a="http://schemas.openxmlformats.org/drawingml/2006/main" name="tf03431377_win32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</TotalTime>
  <Words>586</Words>
  <PresentationFormat>Произвольный</PresentationFormat>
  <Paragraphs>245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tf03431377_win32</vt:lpstr>
      <vt:lpstr>Звуки и буквы</vt:lpstr>
      <vt:lpstr>« Мудрым никто не родился, а научился»</vt:lpstr>
      <vt:lpstr>я</vt:lpstr>
      <vt:lpstr>Слайд 4</vt:lpstr>
      <vt:lpstr>  Тема урока:  «Звуки и буквы»</vt:lpstr>
      <vt:lpstr>Слайд 6</vt:lpstr>
      <vt:lpstr>Слайд 7</vt:lpstr>
      <vt:lpstr>Слайд 8</vt:lpstr>
      <vt:lpstr>Буквы, которые обозначают  два звука</vt:lpstr>
      <vt:lpstr>Слайд 10</vt:lpstr>
      <vt:lpstr>Не  забывай!</vt:lpstr>
      <vt:lpstr>Согласные звуки</vt:lpstr>
      <vt:lpstr>НЕ ОБОЗНАЧАЮТ ЗВУКОВ</vt:lpstr>
      <vt:lpstr>Физкультминутка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Спасибо за внимание!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Фонетический разбор слов</dc:title>
  <dc:creator>Света</dc:creator>
  <cp:lastModifiedBy>Света</cp:lastModifiedBy>
  <cp:revision>40</cp:revision>
  <dcterms:created xsi:type="dcterms:W3CDTF">2021-02-26T12:54:01Z</dcterms:created>
  <dcterms:modified xsi:type="dcterms:W3CDTF">2021-02-27T15:37:43Z</dcterms:modified>
</cp:coreProperties>
</file>