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78" r:id="rId3"/>
    <p:sldId id="266" r:id="rId4"/>
    <p:sldId id="263" r:id="rId5"/>
    <p:sldId id="262" r:id="rId6"/>
    <p:sldId id="261" r:id="rId7"/>
    <p:sldId id="265" r:id="rId8"/>
    <p:sldId id="270" r:id="rId9"/>
    <p:sldId id="268" r:id="rId10"/>
    <p:sldId id="259" r:id="rId11"/>
    <p:sldId id="258" r:id="rId12"/>
    <p:sldId id="269" r:id="rId13"/>
    <p:sldId id="277" r:id="rId14"/>
    <p:sldId id="27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89" d="100"/>
          <a:sy n="89" d="100"/>
        </p:scale>
        <p:origin x="66" y="-7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2-09T14:39:10.567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162504-BEDE-4B8A-BBFD-CA6156CB2F83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5BC1AB-9DEE-457D-9E2C-2A8C9C798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70E4B1-ECF7-49E2-ACBB-A8BC08EFDBD5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106498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ln/>
        </p:spPr>
      </p:sp>
      <p:sp>
        <p:nvSpPr>
          <p:cNvPr id="106499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2884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BC1AB-9DEE-457D-9E2C-2A8C9C798FF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596" y="296652"/>
            <a:ext cx="7920000" cy="900113"/>
          </a:xfrm>
        </p:spPr>
        <p:txBody>
          <a:bodyPr/>
          <a:lstStyle>
            <a:lvl1pPr>
              <a:defRPr sz="6000" b="0" baseline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935596" y="1593342"/>
            <a:ext cx="7920000" cy="4248000"/>
          </a:xfrm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108000" indent="0">
              <a:buNone/>
              <a:defRPr/>
            </a:lvl2pPr>
            <a:lvl3pPr marL="108000" indent="0">
              <a:buNone/>
              <a:defRPr/>
            </a:lvl3pPr>
          </a:lstStyle>
          <a:p>
            <a:pPr lvl="0"/>
            <a:r>
              <a:rPr lang="ru-RU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F:\&#1050;&#1086;&#1085;&#1082;&#1091;&#1088;&#1089;&#1085;&#1099;&#1081;%20&#1091;&#1088;&#1086;&#1082;\&#1055;&#1072;&#1083;&#1100;&#1090;&#1086;-%20&#1048;&#1089;&#1090;&#1086;&#1088;&#1080;&#1103;%20&#1084;&#1080;&#1083;&#1086;&#1089;&#1077;&#1088;&#1076;&#1080;&#1103;.mp4" TargetMode="External"/><Relationship Id="rId1" Type="http://schemas.microsoft.com/office/2007/relationships/media" Target="file:///F:\&#1050;&#1086;&#1085;&#1082;&#1091;&#1088;&#1089;&#1085;&#1099;&#1081;%20&#1091;&#1088;&#1086;&#1082;\&#1055;&#1072;&#1083;&#1100;&#1090;&#1086;-%20&#1048;&#1089;&#1090;&#1086;&#1088;&#1080;&#1103;%20&#1084;&#1080;&#1083;&#1086;&#1089;&#1077;&#1088;&#1076;&#1080;&#1103;.mp4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1%81%d0%b5%d1%80%d0%b4%d0%b8%d1%8f+&amp;selectedindex=0&amp;ajaxhist=0&amp;vt=0&amp;eim=0,1,3,4,6,8,10" TargetMode="External"/><Relationship Id="rId2" Type="http://schemas.openxmlformats.org/officeDocument/2006/relationships/hyperlink" Target="http://st-elizaweta.ucoz.ua/publ/vyskazyvanija_o_milostyne_i_miloserdii/1-1-0-4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1412777"/>
            <a:ext cx="7774632" cy="3168352"/>
          </a:xfrm>
        </p:spPr>
        <p:txBody>
          <a:bodyPr>
            <a:noAutofit/>
          </a:bodyPr>
          <a:lstStyle/>
          <a:p>
            <a:r>
              <a:rPr lang="ru-RU" sz="8000" i="1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Милосердие и</a:t>
            </a:r>
            <a:br>
              <a:rPr lang="ru-RU" sz="8000" i="1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</a:br>
            <a:r>
              <a:rPr lang="ru-RU" sz="8000" i="1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сострадание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2714612" y="4725144"/>
            <a:ext cx="6129358" cy="1313712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ru-RU" sz="1800" dirty="0">
                <a:solidFill>
                  <a:srgbClr val="002060"/>
                </a:solidFill>
                <a:latin typeface="Calibri" pitchFamily="34" charset="0"/>
              </a:rPr>
              <a:t>Автор:</a:t>
            </a:r>
          </a:p>
          <a:p>
            <a:pPr algn="r"/>
            <a:r>
              <a:rPr lang="ru-RU" sz="1800" dirty="0">
                <a:solidFill>
                  <a:srgbClr val="002060"/>
                </a:solidFill>
                <a:latin typeface="Calibri" pitchFamily="34" charset="0"/>
              </a:rPr>
              <a:t>учитель начальных классов</a:t>
            </a:r>
          </a:p>
          <a:p>
            <a:pPr algn="r">
              <a:buNone/>
            </a:pPr>
            <a:r>
              <a:rPr lang="ru-RU" sz="1800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Calibri" pitchFamily="34" charset="0"/>
              </a:rPr>
              <a:t>Ущеко</a:t>
            </a:r>
            <a:r>
              <a:rPr lang="ru-RU" sz="1800" dirty="0">
                <a:solidFill>
                  <a:srgbClr val="002060"/>
                </a:solidFill>
                <a:latin typeface="Calibri" pitchFamily="34" charset="0"/>
              </a:rPr>
              <a:t> Валентина Михайловна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404664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dirty="0">
                <a:solidFill>
                  <a:srgbClr val="002060"/>
                </a:solidFill>
                <a:latin typeface="Calibri" pitchFamily="34" charset="0"/>
              </a:rPr>
              <a:t>Муниципальное бюджетное общеобразовательное учреждение «</a:t>
            </a:r>
            <a:r>
              <a:rPr lang="ru-RU" dirty="0" err="1">
                <a:solidFill>
                  <a:srgbClr val="002060"/>
                </a:solidFill>
                <a:latin typeface="Calibri" pitchFamily="34" charset="0"/>
              </a:rPr>
              <a:t>Хиславичская</a:t>
            </a:r>
            <a:r>
              <a:rPr lang="ru-RU" dirty="0">
                <a:solidFill>
                  <a:srgbClr val="002060"/>
                </a:solidFill>
                <a:latin typeface="Calibri" pitchFamily="34" charset="0"/>
              </a:rPr>
              <a:t> средняя школа»</a:t>
            </a:r>
          </a:p>
        </p:txBody>
      </p:sp>
      <p:pic>
        <p:nvPicPr>
          <p:cNvPr id="17410" name="Picture 2" descr="Смотреть исходное изображени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4" y="3717032"/>
            <a:ext cx="3088976" cy="307905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Собери пословицу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Calibri" pitchFamily="34" charset="0"/>
                <a:cs typeface="Arial" pitchFamily="34" charset="0"/>
              </a:rPr>
              <a:t>Добро помни,                      два века живет.</a:t>
            </a:r>
          </a:p>
          <a:p>
            <a:r>
              <a:rPr lang="ru-RU" dirty="0">
                <a:latin typeface="Calibri" pitchFamily="34" charset="0"/>
                <a:cs typeface="Arial" pitchFamily="34" charset="0"/>
              </a:rPr>
              <a:t>Истинное добро                  добру и учит.</a:t>
            </a:r>
          </a:p>
          <a:p>
            <a:r>
              <a:rPr lang="ru-RU" dirty="0">
                <a:latin typeface="Calibri" pitchFamily="34" charset="0"/>
                <a:cs typeface="Arial" pitchFamily="34" charset="0"/>
              </a:rPr>
              <a:t>Доброе дело                        а зло забывай.</a:t>
            </a:r>
          </a:p>
          <a:p>
            <a:r>
              <a:rPr lang="ru-RU" dirty="0">
                <a:latin typeface="Calibri" pitchFamily="34" charset="0"/>
                <a:cs typeface="Arial" pitchFamily="34" charset="0"/>
              </a:rPr>
              <a:t>Доброе сердце                    всегда просто.</a:t>
            </a:r>
          </a:p>
          <a:p>
            <a:r>
              <a:rPr lang="ru-RU" dirty="0">
                <a:latin typeface="Calibri" pitchFamily="34" charset="0"/>
                <a:cs typeface="Arial" pitchFamily="34" charset="0"/>
              </a:rPr>
              <a:t>Добрый человек                 о чужой душе и </a:t>
            </a:r>
          </a:p>
          <a:p>
            <a:pPr>
              <a:buNone/>
            </a:pPr>
            <a:r>
              <a:rPr lang="ru-RU" dirty="0">
                <a:latin typeface="Calibri" pitchFamily="34" charset="0"/>
                <a:cs typeface="Arial" pitchFamily="34" charset="0"/>
              </a:rPr>
              <a:t>                                                    болит.</a:t>
            </a:r>
          </a:p>
        </p:txBody>
      </p:sp>
      <p:pic>
        <p:nvPicPr>
          <p:cNvPr id="6146" name="Picture 2" descr="Смотреть исходное изображени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653136"/>
            <a:ext cx="2494576" cy="2204864"/>
          </a:xfrm>
          <a:prstGeom prst="rect">
            <a:avLst/>
          </a:prstGeom>
          <a:noFill/>
        </p:spPr>
      </p:pic>
      <p:cxnSp>
        <p:nvCxnSpPr>
          <p:cNvPr id="11" name="Прямая со стрелкой 10"/>
          <p:cNvCxnSpPr/>
          <p:nvPr/>
        </p:nvCxnSpPr>
        <p:spPr>
          <a:xfrm>
            <a:off x="3347864" y="1916832"/>
            <a:ext cx="1944216" cy="115212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779912" y="2564904"/>
            <a:ext cx="1512168" cy="108012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275856" y="1988840"/>
            <a:ext cx="1944216" cy="115212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635896" y="3717032"/>
            <a:ext cx="1656184" cy="576064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851920" y="2564904"/>
            <a:ext cx="1440160" cy="1656184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альто- История милосердия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35563" y="476672"/>
            <a:ext cx="8040893" cy="603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0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review-image" descr="http://go3.imgsmail.ru/imgpreview?key=363d84cb668adc43&amp;mb=imgdb_preview_196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371631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review-image" descr="http://sviaznoy.net/statya/troe_iz_prostokvashino.jpg"/>
          <p:cNvPicPr/>
          <p:nvPr/>
        </p:nvPicPr>
        <p:blipFill>
          <a:blip r:embed="rId3" cstate="print"/>
          <a:srcRect b="5804"/>
          <a:stretch>
            <a:fillRect/>
          </a:stretch>
        </p:blipFill>
        <p:spPr bwMode="auto">
          <a:xfrm>
            <a:off x="5032752" y="404664"/>
            <a:ext cx="371631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review-image" descr="https://pic.afisha.mail.ru/1517467/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2420888"/>
            <a:ext cx="4536504" cy="44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972480" y="487035"/>
            <a:ext cx="7920000" cy="4320480"/>
          </a:xfrm>
        </p:spPr>
        <p:txBody>
          <a:bodyPr>
            <a:normAutofit fontScale="92500" lnSpcReduction="20000"/>
          </a:bodyPr>
          <a:lstStyle/>
          <a:p>
            <a:r>
              <a:rPr lang="ru-RU" sz="35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 стой в сторонке равнодушно,</a:t>
            </a:r>
          </a:p>
          <a:p>
            <a:r>
              <a:rPr lang="ru-RU" sz="35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Когда у кого-то беда.</a:t>
            </a:r>
          </a:p>
          <a:p>
            <a:r>
              <a:rPr lang="ru-RU" sz="35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Рвануться на выручку нужно</a:t>
            </a:r>
          </a:p>
          <a:p>
            <a:r>
              <a:rPr lang="ru-RU" sz="35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любую минуту, всегда.</a:t>
            </a:r>
          </a:p>
          <a:p>
            <a:r>
              <a:rPr lang="ru-RU" sz="35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если кому-то поможет</a:t>
            </a:r>
          </a:p>
          <a:p>
            <a:r>
              <a:rPr lang="ru-RU" sz="35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Улыбка твоя, доброта,</a:t>
            </a:r>
          </a:p>
          <a:p>
            <a:r>
              <a:rPr lang="ru-RU" sz="35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Ты счастлив, что день не напрасно был прожит,</a:t>
            </a:r>
          </a:p>
          <a:p>
            <a:r>
              <a:rPr lang="ru-RU" sz="35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Что годы живешь ты не зря.</a:t>
            </a:r>
          </a:p>
          <a:p>
            <a:endParaRPr lang="ru-RU" dirty="0"/>
          </a:p>
        </p:txBody>
      </p:sp>
      <p:pic>
        <p:nvPicPr>
          <p:cNvPr id="31746" name="Picture 2" descr="Смотреть исходное изображени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581128"/>
            <a:ext cx="2576045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038" y="0"/>
            <a:ext cx="7920037" cy="6540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tx1"/>
                </a:solidFill>
                <a:latin typeface="Calibri" pitchFamily="34" charset="0"/>
              </a:rPr>
              <a:t>Источники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920750" y="908720"/>
            <a:ext cx="7667625" cy="5623843"/>
          </a:xfrm>
        </p:spPr>
        <p:txBody>
          <a:bodyPr>
            <a:normAutofit/>
          </a:bodyPr>
          <a:lstStyle/>
          <a:p>
            <a:pPr>
              <a:defRPr/>
            </a:pPr>
            <a:endParaRPr lang="ru-RU" sz="1600" dirty="0">
              <a:solidFill>
                <a:schemeClr val="accent1">
                  <a:lumMod val="75000"/>
                </a:schemeClr>
              </a:solidFill>
              <a:latin typeface="Calibri" pitchFamily="34" charset="0"/>
            </a:endParaRPr>
          </a:p>
          <a:p>
            <a:pPr>
              <a:defRPr/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  <a:hlinkClick r:id="rId2"/>
              </a:rPr>
              <a:t>http://st-elizaweta.ucoz.ua/publ/vyskazyvanija_o_milostyne_i_miloserdii/1-1-0-4</a:t>
            </a:r>
            <a:endParaRPr lang="ru-RU" sz="1800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defRPr/>
            </a:pP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http://www.bing.com/images/search?view=detailV2&amp;id=76F14BE59C1E4AD4DFE0942568A333EDAC0ADD9E&amp;thid=OIP.tR65sJT7X-f17ymNsYyecAHaGi&amp;mediaurl=https%3A%2F%2Ffs01.vseosvita.ua%2F010033da-f4e6%2F001.jpg&amp;exph=723&amp;expw=818&amp;q=%d0%ba%d0%b0%d1%80%d1%82%d0%b8%d0%bd%d0%ba%d0%b8+%d1%81%d0%b8%d0%bc%d0%b2%d0%be%d0%bb+%d0%bc%d0%b8%d0%bb%d0%be%d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hlinkClick r:id="rId3" action="ppaction://hlinkfile"/>
              </a:rPr>
              <a:t>1%81%d0%b5%d1%80%d0%b4%d0%b8%d1%8f+&amp;selectedindex=0&amp;ajaxhist=0&amp;vt=0&amp;eim=0,1,3,4,6,8,10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https://cdnimg.rg.ru/i/gallery/9e73fc80/1_fbf44887.jpghttps://yandex.ru/images/search?p=2&amp;source=wiz&amp;text=</a:t>
            </a:r>
            <a:r>
              <a:rPr lang="ru-RU" sz="1800" dirty="0" err="1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помощь+при+стихийных+бедствиях+фото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&amp;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pos=78&amp;rpt=</a:t>
            </a:r>
            <a:r>
              <a:rPr lang="en-US" sz="1800" dirty="0" err="1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simage&amp;img_url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=https%3A%2F%2Fmedia-manager.starsinsider.com%2Fgallery%2F1920%2Fna_5b02f7954bd97.jpg&amp;lr=12</a:t>
            </a:r>
            <a:endParaRPr lang="ru-RU" sz="1800" dirty="0">
              <a:solidFill>
                <a:schemeClr val="accent1">
                  <a:lumMod val="75000"/>
                </a:schemeClr>
              </a:solidFill>
              <a:latin typeface="Calibri" pitchFamily="34" charset="0"/>
            </a:endParaRPr>
          </a:p>
          <a:p>
            <a:pPr>
              <a:defRPr/>
            </a:pPr>
            <a:endParaRPr lang="ru-RU" sz="1800" dirty="0">
              <a:solidFill>
                <a:schemeClr val="tx1"/>
              </a:solidFill>
              <a:latin typeface="Calibri" pitchFamily="34" charset="0"/>
            </a:endParaRPr>
          </a:p>
          <a:p>
            <a:pPr>
              <a:defRPr/>
            </a:pPr>
            <a:endParaRPr lang="ru-RU" sz="1200" dirty="0">
              <a:latin typeface="Calibri" pitchFamily="34" charset="0"/>
            </a:endParaRPr>
          </a:p>
          <a:p>
            <a:pPr>
              <a:defRPr/>
            </a:pP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1412777"/>
            <a:ext cx="7774632" cy="3168352"/>
          </a:xfrm>
        </p:spPr>
        <p:txBody>
          <a:bodyPr>
            <a:noAutofit/>
          </a:bodyPr>
          <a:lstStyle/>
          <a:p>
            <a:r>
              <a:rPr lang="ru-RU" sz="8000" i="1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Милосердие и</a:t>
            </a:r>
            <a:br>
              <a:rPr lang="ru-RU" sz="8000" i="1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</a:br>
            <a:r>
              <a:rPr lang="ru-RU" sz="8000" i="1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сострадание</a:t>
            </a:r>
          </a:p>
        </p:txBody>
      </p:sp>
      <p:pic>
        <p:nvPicPr>
          <p:cNvPr id="17410" name="Picture 2" descr="Смотреть исходное изображени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4" y="3717032"/>
            <a:ext cx="3088976" cy="3079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5475" name="Text Box 3"/>
          <p:cNvSpPr txBox="1">
            <a:spLocks noChangeArrowheads="1"/>
          </p:cNvSpPr>
          <p:nvPr/>
        </p:nvSpPr>
        <p:spPr bwMode="auto">
          <a:xfrm>
            <a:off x="611188" y="3549650"/>
            <a:ext cx="4752975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МИЛОСЕРДИЕ</a:t>
            </a: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4859338" y="1989138"/>
            <a:ext cx="3219450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000" b="1" dirty="0">
                <a:solidFill>
                  <a:srgbClr val="002060"/>
                </a:solidFill>
                <a:latin typeface="Calibri" panose="020F0502020204030204" pitchFamily="34" charset="0"/>
              </a:rPr>
              <a:t>ЗЛОРАДСТВО</a:t>
            </a: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5724525" y="1293813"/>
            <a:ext cx="3419475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000" b="1" dirty="0">
                <a:solidFill>
                  <a:srgbClr val="002060"/>
                </a:solidFill>
                <a:latin typeface="Calibri" panose="020F0502020204030204" pitchFamily="34" charset="0"/>
              </a:rPr>
              <a:t>СОСТРАДАНИЕ</a:t>
            </a:r>
          </a:p>
        </p:txBody>
      </p:sp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6000760" y="3357563"/>
            <a:ext cx="2628890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000" b="1" dirty="0">
                <a:solidFill>
                  <a:srgbClr val="002060"/>
                </a:solidFill>
                <a:latin typeface="Calibri" panose="020F0502020204030204" pitchFamily="34" charset="0"/>
              </a:rPr>
              <a:t>ЖАЛОСТЬ</a:t>
            </a: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6084888" y="4968875"/>
            <a:ext cx="2560637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000" b="1" dirty="0">
                <a:solidFill>
                  <a:srgbClr val="002060"/>
                </a:solidFill>
                <a:latin typeface="Calibri" panose="020F0502020204030204" pitchFamily="34" charset="0"/>
              </a:rPr>
              <a:t>ЛЮБОВЬ</a:t>
            </a:r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1928794" y="214290"/>
            <a:ext cx="5807097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000" b="1" dirty="0">
                <a:solidFill>
                  <a:srgbClr val="002060"/>
                </a:solidFill>
                <a:latin typeface="Calibri" panose="020F0502020204030204" pitchFamily="34" charset="0"/>
              </a:rPr>
              <a:t>БЛАГОСТЬ</a:t>
            </a:r>
          </a:p>
        </p:txBody>
      </p:sp>
      <p:sp>
        <p:nvSpPr>
          <p:cNvPr id="105481" name="Text Box 9"/>
          <p:cNvSpPr txBox="1">
            <a:spLocks noChangeArrowheads="1"/>
          </p:cNvSpPr>
          <p:nvPr/>
        </p:nvSpPr>
        <p:spPr bwMode="auto">
          <a:xfrm>
            <a:off x="468313" y="4683125"/>
            <a:ext cx="2967037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000" b="1" dirty="0">
                <a:solidFill>
                  <a:srgbClr val="002060"/>
                </a:solidFill>
                <a:latin typeface="Calibri" panose="020F0502020204030204" pitchFamily="34" charset="0"/>
              </a:rPr>
              <a:t>ПРОЩЕНИЕ</a:t>
            </a:r>
          </a:p>
        </p:txBody>
      </p:sp>
      <p:sp>
        <p:nvSpPr>
          <p:cNvPr id="105482" name="Text Box 10"/>
          <p:cNvSpPr txBox="1">
            <a:spLocks noChangeArrowheads="1"/>
          </p:cNvSpPr>
          <p:nvPr/>
        </p:nvSpPr>
        <p:spPr bwMode="auto">
          <a:xfrm>
            <a:off x="179388" y="5562600"/>
            <a:ext cx="2678100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000" b="1" dirty="0">
                <a:solidFill>
                  <a:srgbClr val="002060"/>
                </a:solidFill>
                <a:latin typeface="Calibri" panose="020F0502020204030204" pitchFamily="34" charset="0"/>
              </a:rPr>
              <a:t>ПОМОЩЬ</a:t>
            </a:r>
          </a:p>
        </p:txBody>
      </p:sp>
      <p:sp>
        <p:nvSpPr>
          <p:cNvPr id="105483" name="Text Box 11"/>
          <p:cNvSpPr txBox="1">
            <a:spLocks noChangeArrowheads="1"/>
          </p:cNvSpPr>
          <p:nvPr/>
        </p:nvSpPr>
        <p:spPr bwMode="auto">
          <a:xfrm>
            <a:off x="5795963" y="188913"/>
            <a:ext cx="2292350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000" b="1" dirty="0">
                <a:solidFill>
                  <a:srgbClr val="002060"/>
                </a:solidFill>
                <a:latin typeface="Calibri" panose="020F0502020204030204" pitchFamily="34" charset="0"/>
              </a:rPr>
              <a:t>РАДОСТЬ</a:t>
            </a:r>
          </a:p>
        </p:txBody>
      </p:sp>
      <p:sp>
        <p:nvSpPr>
          <p:cNvPr id="105484" name="Text Box 12"/>
          <p:cNvSpPr txBox="1">
            <a:spLocks noChangeArrowheads="1"/>
          </p:cNvSpPr>
          <p:nvPr/>
        </p:nvSpPr>
        <p:spPr bwMode="auto">
          <a:xfrm>
            <a:off x="2195513" y="2636838"/>
            <a:ext cx="24336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2400" b="1">
                <a:solidFill>
                  <a:srgbClr val="FFFFFF"/>
                </a:solidFill>
                <a:latin typeface="Calibri" panose="020F0502020204030204" pitchFamily="34" charset="0"/>
              </a:rPr>
              <a:t>ДОВЕРИЕ</a:t>
            </a:r>
          </a:p>
        </p:txBody>
      </p:sp>
      <p:sp>
        <p:nvSpPr>
          <p:cNvPr id="105485" name="Text Box 13"/>
          <p:cNvSpPr txBox="1">
            <a:spLocks noChangeArrowheads="1"/>
          </p:cNvSpPr>
          <p:nvPr/>
        </p:nvSpPr>
        <p:spPr bwMode="auto">
          <a:xfrm>
            <a:off x="1979613" y="1125538"/>
            <a:ext cx="3446462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000" b="1" dirty="0">
                <a:solidFill>
                  <a:srgbClr val="002060"/>
                </a:solidFill>
                <a:latin typeface="Calibri" panose="020F0502020204030204" pitchFamily="34" charset="0"/>
              </a:rPr>
              <a:t>БЕСКОРЫСТИЕ</a:t>
            </a:r>
          </a:p>
        </p:txBody>
      </p:sp>
      <p:sp>
        <p:nvSpPr>
          <p:cNvPr id="105486" name="Text Box 14"/>
          <p:cNvSpPr txBox="1">
            <a:spLocks noChangeArrowheads="1"/>
          </p:cNvSpPr>
          <p:nvPr/>
        </p:nvSpPr>
        <p:spPr bwMode="auto">
          <a:xfrm>
            <a:off x="2268538" y="1844675"/>
            <a:ext cx="2173287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000" b="1" dirty="0">
                <a:solidFill>
                  <a:srgbClr val="002060"/>
                </a:solidFill>
                <a:latin typeface="Calibri" panose="020F0502020204030204" pitchFamily="34" charset="0"/>
              </a:rPr>
              <a:t>МЕСТЬ</a:t>
            </a:r>
          </a:p>
        </p:txBody>
      </p:sp>
      <p:sp>
        <p:nvSpPr>
          <p:cNvPr id="105487" name="Text Box 15"/>
          <p:cNvSpPr txBox="1">
            <a:spLocks noChangeArrowheads="1"/>
          </p:cNvSpPr>
          <p:nvPr/>
        </p:nvSpPr>
        <p:spPr bwMode="auto">
          <a:xfrm>
            <a:off x="2411413" y="2492375"/>
            <a:ext cx="2017712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000" b="1" dirty="0">
                <a:solidFill>
                  <a:srgbClr val="002060"/>
                </a:solidFill>
                <a:latin typeface="Calibri" panose="020F0502020204030204" pitchFamily="34" charset="0"/>
              </a:rPr>
              <a:t>ОБИДА</a:t>
            </a:r>
          </a:p>
        </p:txBody>
      </p:sp>
      <p:sp>
        <p:nvSpPr>
          <p:cNvPr id="105488" name="Text Box 16"/>
          <p:cNvSpPr txBox="1">
            <a:spLocks noChangeArrowheads="1"/>
          </p:cNvSpPr>
          <p:nvPr/>
        </p:nvSpPr>
        <p:spPr bwMode="auto">
          <a:xfrm>
            <a:off x="5435600" y="5876925"/>
            <a:ext cx="2919413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000" b="1" dirty="0">
                <a:solidFill>
                  <a:srgbClr val="002060"/>
                </a:solidFill>
                <a:latin typeface="Calibri" panose="020F0502020204030204" pitchFamily="34" charset="0"/>
              </a:rPr>
              <a:t>ЖАДНОСТЬ</a:t>
            </a:r>
          </a:p>
        </p:txBody>
      </p:sp>
      <p:sp>
        <p:nvSpPr>
          <p:cNvPr id="105489" name="Text Box 17"/>
          <p:cNvSpPr txBox="1">
            <a:spLocks noChangeArrowheads="1"/>
          </p:cNvSpPr>
          <p:nvPr/>
        </p:nvSpPr>
        <p:spPr bwMode="auto">
          <a:xfrm>
            <a:off x="4786314" y="4071943"/>
            <a:ext cx="3500462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000" b="1" dirty="0">
                <a:solidFill>
                  <a:srgbClr val="002060"/>
                </a:solidFill>
                <a:latin typeface="Calibri" panose="020F0502020204030204" pitchFamily="34" charset="0"/>
              </a:rPr>
              <a:t>РАВНОДУШИЕ</a:t>
            </a:r>
          </a:p>
        </p:txBody>
      </p:sp>
      <p:sp>
        <p:nvSpPr>
          <p:cNvPr id="105490" name="Text Box 18"/>
          <p:cNvSpPr txBox="1">
            <a:spLocks noChangeArrowheads="1"/>
          </p:cNvSpPr>
          <p:nvPr/>
        </p:nvSpPr>
        <p:spPr bwMode="auto">
          <a:xfrm>
            <a:off x="5076825" y="2708275"/>
            <a:ext cx="2520950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000" b="1" dirty="0">
                <a:solidFill>
                  <a:srgbClr val="002060"/>
                </a:solidFill>
                <a:latin typeface="Calibri" panose="020F0502020204030204" pitchFamily="34" charset="0"/>
              </a:rPr>
              <a:t>УЧАСТИЕ</a:t>
            </a:r>
          </a:p>
        </p:txBody>
      </p:sp>
      <p:sp>
        <p:nvSpPr>
          <p:cNvPr id="105491" name="Text Box 19"/>
          <p:cNvSpPr txBox="1">
            <a:spLocks noChangeArrowheads="1"/>
          </p:cNvSpPr>
          <p:nvPr/>
        </p:nvSpPr>
        <p:spPr bwMode="auto">
          <a:xfrm>
            <a:off x="3276600" y="5000636"/>
            <a:ext cx="2687638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000" b="1" dirty="0">
                <a:solidFill>
                  <a:srgbClr val="002060"/>
                </a:solidFill>
                <a:latin typeface="Calibri" panose="020F0502020204030204" pitchFamily="34" charset="0"/>
              </a:rPr>
              <a:t>ДОБРОТА</a:t>
            </a:r>
          </a:p>
        </p:txBody>
      </p:sp>
      <p:sp>
        <p:nvSpPr>
          <p:cNvPr id="105492" name="Text Box 20"/>
          <p:cNvSpPr txBox="1">
            <a:spLocks noChangeArrowheads="1"/>
          </p:cNvSpPr>
          <p:nvPr/>
        </p:nvSpPr>
        <p:spPr bwMode="auto">
          <a:xfrm>
            <a:off x="2627313" y="5734050"/>
            <a:ext cx="2468562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buSzPct val="100000"/>
            </a:pPr>
            <a:r>
              <a:rPr lang="ru-RU" altLang="ru-RU" sz="4000" b="1" dirty="0">
                <a:solidFill>
                  <a:srgbClr val="002060"/>
                </a:solidFill>
                <a:latin typeface="Calibri" panose="020F0502020204030204" pitchFamily="34" charset="0"/>
              </a:rPr>
              <a:t>СЧАСТЬЕ</a:t>
            </a:r>
          </a:p>
        </p:txBody>
      </p:sp>
    </p:spTree>
    <p:extLst>
      <p:ext uri="{BB962C8B-B14F-4D97-AF65-F5344CB8AC3E}">
        <p14:creationId xmlns:p14="http://schemas.microsoft.com/office/powerpoint/2010/main" val="129517082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evt="onClick" delay="0">
                    <p:tgtEl>
                      <p:spTgt spid="105486"/>
                    </p:tgtEl>
                  </p:cond>
                </p:stCondLst>
                <p:childTnLst>
                  <p:par>
                    <p:cTn id="3" fill="hold"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6" dur="500"/>
                                        <p:tgtEl>
                                          <p:spTgt spid="105486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8" fill="hold" nodeType="interactiveSeq">
                <p:stCondLst>
                  <p:cond evt="onClick" delay="0">
                    <p:tgtEl>
                      <p:spTgt spid="105476"/>
                    </p:tgtEl>
                  </p:cond>
                </p:stCondLst>
                <p:childTnLst>
                  <p:par>
                    <p:cTn id="9" fill="hold"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2" dur="5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4" fill="hold" nodeType="interactiveSeq">
                <p:stCondLst>
                  <p:cond evt="onClick" delay="0">
                    <p:tgtEl>
                      <p:spTgt spid="105487"/>
                    </p:tgtEl>
                  </p:cond>
                </p:stCondLst>
                <p:childTnLst>
                  <p:par>
                    <p:cTn id="15" fill="hold"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8" dur="500"/>
                                        <p:tgtEl>
                                          <p:spTgt spid="105487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0" fill="hold" nodeType="interactiveSeq">
                <p:stCondLst>
                  <p:cond evt="onClick" delay="0">
                    <p:tgtEl>
                      <p:spTgt spid="105489"/>
                    </p:tgtEl>
                  </p:cond>
                </p:stCondLst>
                <p:childTnLst>
                  <p:par>
                    <p:cTn id="21" fill="hold"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4" dur="5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6" fill="hold" nodeType="interactiveSeq">
                <p:stCondLst>
                  <p:cond evt="onClick" delay="0">
                    <p:tgtEl>
                      <p:spTgt spid="105488"/>
                    </p:tgtEl>
                  </p:cond>
                </p:stCondLst>
                <p:childTnLst>
                  <p:par>
                    <p:cTn id="27" fill="hold"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30" dur="500"/>
                                        <p:tgtEl>
                                          <p:spTgt spid="105488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32" fill="hold" nodeType="interactiveSeq">
                <p:stCondLst>
                  <p:cond evt="onClick" delay="0">
                    <p:tgtEl>
                      <p:spTgt spid="105480"/>
                    </p:tgtEl>
                  </p:cond>
                </p:stCondLst>
                <p:childTnLst>
                  <p:par>
                    <p:cTn id="33" fill="hold"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 additive="repl"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3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 additive="repl">
                                        <p:cTn id="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3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 additive="repl">
                                        <p:cTn id="4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41" fill="hold" nodeType="interactiveSeq">
                <p:stCondLst>
                  <p:cond evt="onClick" delay="0">
                    <p:tgtEl>
                      <p:spTgt spid="105483"/>
                    </p:tgtEl>
                  </p:cond>
                </p:stCondLst>
                <p:childTnLst>
                  <p:par>
                    <p:cTn id="42" fill="hold"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 additive="repl"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4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 additive="repl">
                                        <p:cTn id="4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4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 additive="repl">
                                        <p:cTn id="4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50" fill="hold" nodeType="interactiveSeq">
                <p:stCondLst>
                  <p:cond evt="onClick" delay="0">
                    <p:tgtEl>
                      <p:spTgt spid="105477"/>
                    </p:tgtEl>
                  </p:cond>
                </p:stCondLst>
                <p:childTnLst>
                  <p:par>
                    <p:cTn id="51" fill="hold"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 additive="repl"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5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 additive="repl"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5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 additive="repl">
                                        <p:cTn id="5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59" fill="hold" nodeType="interactiveSeq">
                <p:stCondLst>
                  <p:cond evt="onClick" delay="0">
                    <p:tgtEl>
                      <p:spTgt spid="105485"/>
                    </p:tgtEl>
                  </p:cond>
                </p:stCondLst>
                <p:childTnLst>
                  <p:par>
                    <p:cTn id="60" fill="hold"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2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 additive="repl"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6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 additive="repl">
                                        <p:cTn id="6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6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 additive="repl">
                                        <p:cTn id="6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68" fill="hold" nodeType="interactiveSeq">
                <p:stCondLst>
                  <p:cond evt="onClick" delay="0">
                    <p:tgtEl>
                      <p:spTgt spid="105484"/>
                    </p:tgtEl>
                  </p:cond>
                </p:stCondLst>
                <p:childTnLst>
                  <p:par>
                    <p:cTn id="69" fill="hold"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2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 additive="repl"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7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 additive="repl">
                                        <p:cTn id="7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7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 additive="repl">
                                        <p:cTn id="7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77" fill="hold" nodeType="interactiveSeq">
                <p:stCondLst>
                  <p:cond evt="onClick" delay="0">
                    <p:tgtEl>
                      <p:spTgt spid="105478"/>
                    </p:tgtEl>
                  </p:cond>
                </p:stCondLst>
                <p:childTnLst>
                  <p:par>
                    <p:cTn id="78" fill="hold"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2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 additive="repl">
                                        <p:cTn id="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8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 additive="repl">
                                        <p:cTn id="8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8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 additive="repl">
                                        <p:cTn id="8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86" fill="hold" nodeType="interactiveSeq">
                <p:stCondLst>
                  <p:cond evt="onClick" delay="0">
                    <p:tgtEl>
                      <p:spTgt spid="105481"/>
                    </p:tgtEl>
                  </p:cond>
                </p:stCondLst>
                <p:childTnLst>
                  <p:par>
                    <p:cTn id="87" fill="hold"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2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 additive="repl"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9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 additive="repl">
                                        <p:cTn id="9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9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 additive="repl">
                                        <p:cTn id="9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95" fill="hold" nodeType="interactiveSeq">
                <p:stCondLst>
                  <p:cond evt="onClick" delay="0">
                    <p:tgtEl>
                      <p:spTgt spid="105482"/>
                    </p:tgtEl>
                  </p:cond>
                </p:stCondLst>
                <p:childTnLst>
                  <p:par>
                    <p:cTn id="96" fill="hold"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2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 additive="repl"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10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 additive="repl">
                                        <p:cTn id="10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10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 additive="repl">
                                        <p:cTn id="10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04" fill="hold" nodeType="interactiveSeq">
                <p:stCondLst>
                  <p:cond evt="onClick" delay="0">
                    <p:tgtEl>
                      <p:spTgt spid="105491"/>
                    </p:tgtEl>
                  </p:cond>
                </p:stCondLst>
                <p:childTnLst>
                  <p:par>
                    <p:cTn id="105" fill="hold"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2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 additive="repl">
                                        <p:cTn id="10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10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 additive="repl">
                                        <p:cTn id="1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11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 additive="repl">
                                        <p:cTn id="1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13" fill="hold" nodeType="interactiveSeq">
                <p:stCondLst>
                  <p:cond evt="onClick" delay="0">
                    <p:tgtEl>
                      <p:spTgt spid="105479"/>
                    </p:tgtEl>
                  </p:cond>
                </p:stCondLst>
                <p:childTnLst>
                  <p:par>
                    <p:cTn id="114" fill="hold"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2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 additive="repl">
                                        <p:cTn id="1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1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 additive="repl">
                                        <p:cTn id="11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1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 additive="repl">
                                        <p:cTn id="1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22" fill="hold" nodeType="interactiveSeq">
                <p:stCondLst>
                  <p:cond evt="onClick" delay="0">
                    <p:tgtEl>
                      <p:spTgt spid="105490"/>
                    </p:tgtEl>
                  </p:cond>
                </p:stCondLst>
                <p:childTnLst>
                  <p:par>
                    <p:cTn id="123" fill="hold"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2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 additive="repl">
                                        <p:cTn id="1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12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 additive="repl">
                                        <p:cTn id="12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12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 additive="repl">
                                        <p:cTn id="13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31" fill="hold" nodeType="interactiveSeq">
                <p:stCondLst>
                  <p:cond evt="onClick" delay="0">
                    <p:tgtEl>
                      <p:spTgt spid="105492"/>
                    </p:tgtEl>
                  </p:cond>
                </p:stCondLst>
                <p:childTnLst>
                  <p:par>
                    <p:cTn id="132" fill="hold"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2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 additive="repl">
                                        <p:cTn id="1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13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 additive="repl">
                                        <p:cTn id="13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 additive="repl">
                                        <p:cTn id="1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 additive="repl">
                                        <p:cTn id="13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Calibri" pitchFamily="34" charset="0"/>
                <a:cs typeface="Arial" panose="020B0604020202020204" pitchFamily="34" charset="0"/>
              </a:rPr>
              <a:t>Гуманитарная помощь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484784"/>
            <a:ext cx="4111197" cy="475252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84784"/>
            <a:ext cx="4114800" cy="4769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079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Помощь пострадавшим от стихийных бедствий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88840"/>
            <a:ext cx="4081854" cy="3456384"/>
          </a:xfr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id="{97B2FADD-3968-4349-A1E1-4DBDA609B34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08920"/>
            <a:ext cx="4244280" cy="3456384"/>
          </a:xfrm>
        </p:spPr>
      </p:pic>
    </p:spTree>
    <p:extLst>
      <p:ext uri="{BB962C8B-B14F-4D97-AF65-F5344CB8AC3E}">
        <p14:creationId xmlns:p14="http://schemas.microsoft.com/office/powerpoint/2010/main" val="2263896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Calibri" pitchFamily="34" charset="0"/>
                <a:cs typeface="Arial" panose="020B0604020202020204" pitchFamily="34" charset="0"/>
              </a:rPr>
              <a:t>Сестры</a:t>
            </a:r>
            <a:r>
              <a:rPr lang="ru-RU" sz="4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4000" b="1" dirty="0">
                <a:solidFill>
                  <a:srgbClr val="002060"/>
                </a:solidFill>
                <a:latin typeface="Calibri" pitchFamily="34" charset="0"/>
                <a:cs typeface="Arial" panose="020B0604020202020204" pitchFamily="34" charset="0"/>
              </a:rPr>
              <a:t>милосердия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43647"/>
            <a:ext cx="4114800" cy="389424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14" y="2564904"/>
            <a:ext cx="4038600" cy="3797528"/>
          </a:xfrm>
        </p:spPr>
      </p:pic>
    </p:spTree>
    <p:extLst>
      <p:ext uri="{BB962C8B-B14F-4D97-AF65-F5344CB8AC3E}">
        <p14:creationId xmlns:p14="http://schemas.microsoft.com/office/powerpoint/2010/main" val="2645855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Помощь престарелым и одиноким людям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88840"/>
            <a:ext cx="3997678" cy="394904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060848"/>
            <a:ext cx="4207975" cy="3888432"/>
          </a:xfrm>
        </p:spPr>
      </p:pic>
    </p:spTree>
    <p:extLst>
      <p:ext uri="{BB962C8B-B14F-4D97-AF65-F5344CB8AC3E}">
        <p14:creationId xmlns:p14="http://schemas.microsoft.com/office/powerpoint/2010/main" val="3260229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Помощь  животным</a:t>
            </a:r>
            <a:endParaRPr lang="ru-RU" sz="4000" i="1" dirty="0">
              <a:solidFill>
                <a:srgbClr val="002060"/>
              </a:solidFill>
              <a:latin typeface="Calibri" pitchFamily="34" charset="0"/>
              <a:cs typeface="Arial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C48E8B-6C4D-48B7-8F36-B6B9A465A9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0808"/>
            <a:ext cx="4367189" cy="41044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41851CD-B75C-4C0C-8C44-7BBD5A2B84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166" y="1700808"/>
            <a:ext cx="4060314" cy="410445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40960" cy="1584176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Милостыня</a:t>
            </a:r>
            <a:endParaRPr lang="ru-RU" sz="4000" b="1" dirty="0">
              <a:solidFill>
                <a:srgbClr val="002060"/>
              </a:solidFill>
              <a:latin typeface="Calibri" pitchFamily="34" charset="0"/>
              <a:cs typeface="Arial" pitchFamily="34" charset="0"/>
            </a:endParaRPr>
          </a:p>
        </p:txBody>
      </p:sp>
      <p:pic>
        <p:nvPicPr>
          <p:cNvPr id="3" name="Рисунок 2" descr="144481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6" y="1928802"/>
            <a:ext cx="4106736" cy="4515842"/>
          </a:xfrm>
          <a:prstGeom prst="rect">
            <a:avLst/>
          </a:prstGeom>
        </p:spPr>
      </p:pic>
      <p:pic>
        <p:nvPicPr>
          <p:cNvPr id="5" name="Рисунок 4" descr="2_3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4876" y="1916832"/>
            <a:ext cx="4034753" cy="446449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480</TotalTime>
  <Words>400</Words>
  <Application>Microsoft Office PowerPoint</Application>
  <PresentationFormat>Экран (4:3)</PresentationFormat>
  <Paragraphs>52</Paragraphs>
  <Slides>14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Cassandra</vt:lpstr>
      <vt:lpstr>Century Schoolbook</vt:lpstr>
      <vt:lpstr>Тема Office</vt:lpstr>
      <vt:lpstr>Милосердие и сострадание</vt:lpstr>
      <vt:lpstr>Милосердие и сострадание</vt:lpstr>
      <vt:lpstr>Презентация PowerPoint</vt:lpstr>
      <vt:lpstr>Гуманитарная помощь</vt:lpstr>
      <vt:lpstr>Помощь пострадавшим от стихийных бедствий</vt:lpstr>
      <vt:lpstr>Сестры милосердия</vt:lpstr>
      <vt:lpstr>Помощь престарелым и одиноким людям</vt:lpstr>
      <vt:lpstr>Помощь  животным</vt:lpstr>
      <vt:lpstr>Милостыня</vt:lpstr>
      <vt:lpstr>Собери пословицу</vt:lpstr>
      <vt:lpstr>Презентация PowerPoint</vt:lpstr>
      <vt:lpstr>Презентация PowerPoint</vt:lpstr>
      <vt:lpstr>Презентация PowerPoint</vt:lpstr>
      <vt:lpstr>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66</cp:revision>
  <dcterms:modified xsi:type="dcterms:W3CDTF">2020-03-19T15:46:00Z</dcterms:modified>
</cp:coreProperties>
</file>