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50" r:id="rId2"/>
  </p:sldMasterIdLst>
  <p:notesMasterIdLst>
    <p:notesMasterId r:id="rId29"/>
  </p:notesMasterIdLst>
  <p:sldIdLst>
    <p:sldId id="256" r:id="rId3"/>
    <p:sldId id="257" r:id="rId4"/>
    <p:sldId id="258" r:id="rId5"/>
    <p:sldId id="259" r:id="rId6"/>
    <p:sldId id="264" r:id="rId7"/>
    <p:sldId id="266" r:id="rId8"/>
    <p:sldId id="318" r:id="rId9"/>
    <p:sldId id="316" r:id="rId10"/>
    <p:sldId id="317" r:id="rId11"/>
    <p:sldId id="323" r:id="rId12"/>
    <p:sldId id="306" r:id="rId13"/>
    <p:sldId id="324" r:id="rId14"/>
    <p:sldId id="307" r:id="rId15"/>
    <p:sldId id="325" r:id="rId16"/>
    <p:sldId id="308" r:id="rId17"/>
    <p:sldId id="326" r:id="rId18"/>
    <p:sldId id="309" r:id="rId19"/>
    <p:sldId id="311" r:id="rId20"/>
    <p:sldId id="312" r:id="rId21"/>
    <p:sldId id="319" r:id="rId22"/>
    <p:sldId id="327" r:id="rId23"/>
    <p:sldId id="313" r:id="rId24"/>
    <p:sldId id="322" r:id="rId25"/>
    <p:sldId id="314" r:id="rId26"/>
    <p:sldId id="289" r:id="rId27"/>
    <p:sldId id="290" r:id="rId28"/>
  </p:sldIdLst>
  <p:sldSz cx="9144000" cy="5143500" type="screen16x9"/>
  <p:notesSz cx="9086850" cy="1614487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4" roundtripDataSignature="AMtx7mi0GJf5sVQO+vphICzhL2E42JXSG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60"/>
  </p:normalViewPr>
  <p:slideViewPr>
    <p:cSldViewPr snapToGrid="0">
      <p:cViewPr varScale="1">
        <p:scale>
          <a:sx n="96" d="100"/>
          <a:sy n="96" d="100"/>
        </p:scale>
        <p:origin x="96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54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56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4182" y="1143000"/>
            <a:ext cx="5489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g29ff764aea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51435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" name="Google Shape;15;g29ff764aea6_0_0:notes"/>
          <p:cNvSpPr txBox="1">
            <a:spLocks noGrp="1"/>
          </p:cNvSpPr>
          <p:nvPr>
            <p:ph type="body" idx="1"/>
          </p:nvPr>
        </p:nvSpPr>
        <p:spPr>
          <a:xfrm>
            <a:off x="514350" y="3300646"/>
            <a:ext cx="4114800" cy="27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Тип урока: 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открытие новых знаний.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Цель: 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формирование представлений о взаимосвязи компонентов действий сложения и вычитания, формулирование правила.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Результаты: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личностные</a:t>
            </a:r>
            <a:r>
              <a:rPr lang="en-US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0"/>
                  </a:ext>
                </a:extLst>
              </a:rPr>
              <a:t>: осознавать необходимость изучения математики для адаптации к жизненным ситуациям, для развития общей культуры человека, с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пособности мыслить, рассуждать, выдвигать предположения и доказывать или опровергать их;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предметные:</a:t>
            </a:r>
            <a:r>
              <a:rPr lang="en-US" b="1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называть и различать компоненты действий сложения (слагаемые, сумма); понимать взаимосвязь сложения и вычитания как обратных действий;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метапредметные: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регулятивные: принимать учебную задачу, удерживать её в процессе деятельности; проверять правильность вычисления с помощью другого приёма выполнения действия;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коммуникативные: описывать своими словами математическое отношение чисел; участвовать в парной работе с математическим материалом, выполнять правила совместной деятельности;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познавательные: устанавливать математические отношения между числами; осуществлять синтез как составление целого из частей; обнаруживать общее и различное в записи арифметических действий.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16" name="Google Shape;16;g29ff764aea6_0_0:notes"/>
          <p:cNvSpPr txBox="1">
            <a:spLocks noGrp="1"/>
          </p:cNvSpPr>
          <p:nvPr>
            <p:ph type="sldNum" idx="12"/>
          </p:nvPr>
        </p:nvSpPr>
        <p:spPr>
          <a:xfrm>
            <a:off x="2913460" y="6514371"/>
            <a:ext cx="22290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b3d1b0ce6d_4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g2b3d1b0ce6d_4_1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Открытие новых знаний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Сколько яблок можно съесть? (2)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Фруктов станет больше или меньше? (Меньше.)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Какое действие мы выберем? (Вычитание.)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Сколько останется груш? (3)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Какое выражение можно составить? (5 − 2 = 3)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g2b3d1b0ce6d_4_1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479986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b3d1b0ce6d_4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g2b3d1b0ce6d_4_1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Открытие новых знаний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Сколько яблок можно съесть? (2)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Фруктов станет больше или меньше? (Меньше.)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Какое действие мы выберем? (Вычитание.)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Сколько останется груш? (3)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Какое выражение можно составить? (5 − 2 = 3)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g2b3d1b0ce6d_4_1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252632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b3d1b0ce6d_4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g2b3d1b0ce6d_4_1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Открытие новых знаний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Сколько яблок можно съесть? (2)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Фруктов станет больше или меньше? (Меньше.)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Какое действие мы выберем? (Вычитание.)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Сколько останется груш? (3)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Какое выражение можно составить? (5 − 2 = 3)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g2b3d1b0ce6d_4_1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449533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b3d1b0ce6d_4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g2b3d1b0ce6d_4_1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Открытие новых знаний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Сколько яблок можно съесть? (2)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Фруктов станет больше или меньше? (Меньше.)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Какое действие мы выберем? (Вычитание.)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Сколько останется груш? (3)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Какое выражение можно составить? (5 − 2 = 3)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g2b3d1b0ce6d_4_1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152704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b3d1b0ce6d_4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g2b3d1b0ce6d_4_1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Открытие новых знаний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Сколько яблок можно съесть? (2)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Фруктов станет больше или меньше? (Меньше.)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Какое действие мы выберем? (Вычитание.)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Сколько останется груш? (3)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Какое выражение можно составить? (5 − 2 = 3)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g2b3d1b0ce6d_4_1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277239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b3d1b0ce6d_4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g2b3d1b0ce6d_4_1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Открытие новых знаний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Сколько яблок можно съесть? (2)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Фруктов станет больше или меньше? (Меньше.)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Какое действие мы выберем? (Вычитание.)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Сколько останется груш? (3)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Какое выражение можно составить? (5 − 2 = 3)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g2b3d1b0ce6d_4_1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417421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b3d1b0ce6d_4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g2b3d1b0ce6d_4_1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Открытие новых знаний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Сколько яблок можно съесть? (2)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Фруктов станет больше или меньше? (Меньше.)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Какое действие мы выберем? (Вычитание.)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Сколько останется груш? (3)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Какое выражение можно составить? (5 − 2 = 3)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g2b3d1b0ce6d_4_1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296794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g2bca5d871d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4" name="Google Shape;494;g2bca5d871da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Сверяемся с целями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Мы достигли всех целей? Как вы думаете, что мы будем делать дальше? (Закреплять изученное.)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95" name="Google Shape;495;g2bca5d871da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46662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g2b4fb418280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51435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1" name="Google Shape;521;g2b4fb418280_0_32:notes"/>
          <p:cNvSpPr txBox="1">
            <a:spLocks noGrp="1"/>
          </p:cNvSpPr>
          <p:nvPr>
            <p:ph type="body" idx="1"/>
          </p:nvPr>
        </p:nvSpPr>
        <p:spPr>
          <a:xfrm>
            <a:off x="514350" y="3300646"/>
            <a:ext cx="4114800" cy="27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Закрепление (базовый уровень)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Ребята, подготовьте простой карандаш и ручку. Выполните задания на рабочих листах.</a:t>
            </a:r>
            <a:br>
              <a:rPr lang="en-US">
                <a:latin typeface="Arial"/>
                <a:ea typeface="Arial"/>
                <a:cs typeface="Arial"/>
                <a:sym typeface="Arial"/>
              </a:rPr>
            </a:br>
            <a:r>
              <a:rPr lang="en-US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>
                <a:latin typeface="Arial"/>
                <a:ea typeface="Arial"/>
                <a:cs typeface="Arial"/>
                <a:sym typeface="Arial"/>
              </a:rPr>
            </a:br>
            <a:r>
              <a:rPr lang="en-US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5"/>
                  </a:ext>
                </a:extLst>
              </a:rPr>
              <a:t>Заметка:</a:t>
            </a:r>
            <a:r>
              <a:rPr lang="en-US" sz="1100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"/>
                  </a:ext>
                </a:extLst>
              </a:rPr>
              <a:t> </a:t>
            </a:r>
            <a:r>
              <a:rPr lang="en-US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7"/>
                  </a:ext>
                </a:extLst>
              </a:rPr>
              <a:t>это задание вы можете провести, показав в презентации, или распечатать материалы, загрузив урок </a:t>
            </a:r>
            <a:r>
              <a:rPr lang="en-US" b="1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8"/>
                  </a:ext>
                </a:extLst>
              </a:rPr>
              <a:t>«Вычитание как действие, обратное сложению» </a:t>
            </a:r>
            <a:r>
              <a:rPr lang="en-US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9"/>
                  </a:ext>
                </a:extLst>
              </a:rPr>
              <a:t>из сервиса </a:t>
            </a:r>
            <a:r>
              <a:rPr lang="en-US" b="1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0"/>
                  </a:ext>
                </a:extLst>
              </a:rPr>
              <a:t>«Подготовка к уроку».</a:t>
            </a:r>
            <a:endParaRPr>
              <a:latin typeface="Arial"/>
              <a:ea typeface="Arial"/>
              <a:cs typeface="Arial"/>
              <a:sym typeface="Arial"/>
              <a:extLst>
                <a:ext uri="http://customooxmlschemas.google.com/">
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1"/>
                </a:ext>
              </a:extLst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2"/>
                  </a:ext>
                </a:extLst>
              </a:rPr>
              <a:t> 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2" name="Google Shape;522;g2b4fb418280_0_32:notes"/>
          <p:cNvSpPr txBox="1">
            <a:spLocks noGrp="1"/>
          </p:cNvSpPr>
          <p:nvPr>
            <p:ph type="sldNum" idx="12"/>
          </p:nvPr>
        </p:nvSpPr>
        <p:spPr>
          <a:xfrm>
            <a:off x="2913460" y="6514371"/>
            <a:ext cx="22290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73245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g2c18ce51836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51435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3" name="Google Shape;593;g2c18ce51836_0_32:notes"/>
          <p:cNvSpPr txBox="1">
            <a:spLocks noGrp="1"/>
          </p:cNvSpPr>
          <p:nvPr>
            <p:ph type="body" idx="1"/>
          </p:nvPr>
        </p:nvSpPr>
        <p:spPr>
          <a:xfrm>
            <a:off x="514350" y="3300646"/>
            <a:ext cx="4114800" cy="27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Закрепление (повышенный уровень)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Ребята, подготовьте простой карандаш и ручку. Выполните задания на рабочих листах.</a:t>
            </a:r>
            <a:br>
              <a:rPr lang="en-US">
                <a:latin typeface="Arial"/>
                <a:ea typeface="Arial"/>
                <a:cs typeface="Arial"/>
                <a:sym typeface="Arial"/>
              </a:rPr>
            </a:br>
            <a:r>
              <a:rPr lang="en-US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>
                <a:latin typeface="Arial"/>
                <a:ea typeface="Arial"/>
                <a:cs typeface="Arial"/>
                <a:sym typeface="Arial"/>
              </a:rPr>
            </a:br>
            <a:r>
              <a:rPr lang="en-US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3"/>
                  </a:ext>
                </a:extLst>
              </a:rPr>
              <a:t>Заметка:</a:t>
            </a:r>
            <a:r>
              <a:rPr lang="en-US" sz="1100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4"/>
                  </a:ext>
                </a:extLst>
              </a:rPr>
              <a:t> </a:t>
            </a:r>
            <a:r>
              <a:rPr lang="en-US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5"/>
                  </a:ext>
                </a:extLst>
              </a:rPr>
              <a:t>это задание вы можете провести, показав в презентации, или распечатать материалы, загрузив урок </a:t>
            </a:r>
            <a:r>
              <a:rPr lang="en-US" b="1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6"/>
                  </a:ext>
                </a:extLst>
              </a:rPr>
              <a:t>«Вычитание как действие, обратное сложению» </a:t>
            </a:r>
            <a:r>
              <a:rPr lang="en-US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7"/>
                  </a:ext>
                </a:extLst>
              </a:rPr>
              <a:t>из сервиса </a:t>
            </a:r>
            <a:r>
              <a:rPr lang="en-US" b="1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8"/>
                  </a:ext>
                </a:extLst>
              </a:rPr>
              <a:t>«Подготовка к уроку».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4" name="Google Shape;594;g2c18ce51836_0_32:notes"/>
          <p:cNvSpPr txBox="1">
            <a:spLocks noGrp="1"/>
          </p:cNvSpPr>
          <p:nvPr>
            <p:ph type="sldNum" idx="12"/>
          </p:nvPr>
        </p:nvSpPr>
        <p:spPr>
          <a:xfrm>
            <a:off x="2913460" y="6514371"/>
            <a:ext cx="22290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8698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g2b6916b543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" name="Google Shape;36;g2b6916b543f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Самоопределение к деятельности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Давайте проверим, всё ли у вас готово для урока. Я буду называть предмет, а вы его поднимаете, а потом аккуратно кладёте на место. На каждый урок математики нужно готовить пенал, синюю ручку, простой карандаш, ластик, линейку, цветные карандаши, учебник, рабочую тетрадь.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А сейчас покажите, как нужно правильно сидеть.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Почему на третьей картинке перечёркнуты предметы? (На уроках мы не достаём игрушки, еду, гаджеты.)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Теперь мы готовы к уроку!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g2b6916b543f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g2b3ef7982b3_0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3" name="Google Shape;683;g2b3ef7982b3_0_1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Рефлексия. Оценка эмоционального состояния детей</a:t>
            </a:r>
            <a:endParaRPr sz="13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Учитель предлагает детям сравнить свою работу с цветами светофора.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9"/>
                  </a:ext>
                </a:extLst>
              </a:rPr>
              <a:t>— 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Ребята, сегодня на уроке вы справились со всеми заданиями. А теперь оцените свои достижения при помощи цвета светофора.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0"/>
                  </a:ext>
                </a:extLst>
              </a:rPr>
              <a:t>—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Кому было легко выполнять задания, поднимите зелёный цвет.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1"/>
                  </a:ext>
                </a:extLst>
              </a:rPr>
              <a:t>—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Кто испытывал трудности, поднимите жёлтый цвет.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2"/>
                  </a:ext>
                </a:extLst>
              </a:rPr>
              <a:t>—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Кому было скучно на уроке, поднимите красный цвет.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4" name="Google Shape;684;g2b3ef7982b3_0_1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82476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g2c18ce5183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51435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9" name="Google Shape;539;g2c18ce51836_0_0:notes"/>
          <p:cNvSpPr txBox="1">
            <a:spLocks noGrp="1"/>
          </p:cNvSpPr>
          <p:nvPr>
            <p:ph type="body" idx="1"/>
          </p:nvPr>
        </p:nvSpPr>
        <p:spPr>
          <a:xfrm>
            <a:off x="514350" y="3300646"/>
            <a:ext cx="4114800" cy="27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Проверка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Учитель может организовать самопроверку или взаимную проверку в парах.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0" name="Google Shape;540;g2c18ce51836_0_0:notes"/>
          <p:cNvSpPr txBox="1">
            <a:spLocks noGrp="1"/>
          </p:cNvSpPr>
          <p:nvPr>
            <p:ph type="sldNum" idx="12"/>
          </p:nvPr>
        </p:nvSpPr>
        <p:spPr>
          <a:xfrm>
            <a:off x="2913460" y="6514371"/>
            <a:ext cx="22290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118427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2c18ce51836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51435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11" name="Google Shape;611;g2c18ce51836_0_64:notes"/>
          <p:cNvSpPr txBox="1">
            <a:spLocks noGrp="1"/>
          </p:cNvSpPr>
          <p:nvPr>
            <p:ph type="body" idx="1"/>
          </p:nvPr>
        </p:nvSpPr>
        <p:spPr>
          <a:xfrm>
            <a:off x="514350" y="3300646"/>
            <a:ext cx="4114800" cy="27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Проверка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Учитель может организовать самопроверку или взаимную проверку в парах.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2" name="Google Shape;612;g2c18ce51836_0_64:notes"/>
          <p:cNvSpPr txBox="1">
            <a:spLocks noGrp="1"/>
          </p:cNvSpPr>
          <p:nvPr>
            <p:ph type="sldNum" idx="12"/>
          </p:nvPr>
        </p:nvSpPr>
        <p:spPr>
          <a:xfrm>
            <a:off x="2913460" y="6514371"/>
            <a:ext cx="22290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94652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g2b3ef7982b3_0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3" name="Google Shape;683;g2b3ef7982b3_0_1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Рефлексия. Оценка эмоционального состояния детей</a:t>
            </a:r>
            <a:endParaRPr sz="13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Учитель предлагает детям сравнить свою работу с цветами светофора.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29"/>
                  </a:ext>
                </a:extLst>
              </a:rPr>
              <a:t>— 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Ребята, сегодня на уроке вы справились со всеми заданиями. А теперь оцените свои достижения при помощи цвета светофора.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0"/>
                  </a:ext>
                </a:extLst>
              </a:rPr>
              <a:t>—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Кому было легко выполнять задания, поднимите зелёный цвет.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1"/>
                  </a:ext>
                </a:extLst>
              </a:rPr>
              <a:t>—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Кто испытывал трудности, поднимите жёлтый цвет.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32"/>
                  </a:ext>
                </a:extLst>
              </a:rPr>
              <a:t>—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 Кому было скучно на уроке, поднимите красный цвет.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1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4" name="Google Shape;684;g2b3ef7982b3_0_1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720691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g2b3ef7982b3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5" name="Google Shape;455;g2b3ef7982b3_0_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Первичное применение</a:t>
            </a:r>
            <a:endParaRPr sz="11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1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 Соня записала пример. Какое из трёх равенств поможет проверить пример? (Второе равенство. Потому что в других равенствах не совпадают слагаемые и значения суммы. Из суммы нужно вычесть слагаемое, а не прибавить.)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>
                <a:latin typeface="Arial"/>
                <a:ea typeface="Arial"/>
                <a:cs typeface="Arial"/>
                <a:sym typeface="Arial"/>
              </a:rPr>
            </a:br>
            <a:r>
              <a:rPr lang="en-US">
                <a:latin typeface="Arial"/>
                <a:ea typeface="Arial"/>
                <a:cs typeface="Arial"/>
                <a:sym typeface="Arial"/>
              </a:rPr>
              <a:t>Заметка: это задание вы можете провести, показав в презентации, или провести интерактивно, загрузив урок </a:t>
            </a:r>
            <a:r>
              <a:rPr lang="en-US" b="1">
                <a:latin typeface="Arial"/>
                <a:ea typeface="Arial"/>
                <a:cs typeface="Arial"/>
                <a:sym typeface="Arial"/>
              </a:rPr>
              <a:t>«Вычитание как действие, обратное сложению» 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из сервиса </a:t>
            </a:r>
            <a:r>
              <a:rPr lang="en-US" b="1">
                <a:latin typeface="Arial"/>
                <a:ea typeface="Arial"/>
                <a:cs typeface="Arial"/>
                <a:sym typeface="Arial"/>
              </a:rPr>
              <a:t>«Подготовка к уроку».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56" name="Google Shape;456;g2b3ef7982b3_0_3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g2b5890af0b3_0_2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4" name="Google Shape;474;g2b5890af0b3_0_25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Первичное применение</a:t>
            </a:r>
            <a:endParaRPr sz="11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1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Соня записала ещё один пример. Какое из трёх равенств поможет проверить этот пример? (Третье равенство. Потому что в других равенствах не совпадают слагаемые и значения суммы. Из суммы нужно вычесть слагаемое, а не прибавить.)  </a:t>
            </a:r>
            <a:br>
              <a:rPr lang="en-US">
                <a:latin typeface="Arial"/>
                <a:ea typeface="Arial"/>
                <a:cs typeface="Arial"/>
                <a:sym typeface="Arial"/>
              </a:rPr>
            </a:br>
            <a:r>
              <a:rPr lang="en-US"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>
                <a:latin typeface="Arial"/>
                <a:ea typeface="Arial"/>
                <a:cs typeface="Arial"/>
                <a:sym typeface="Arial"/>
              </a:rPr>
            </a:b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75" name="Google Shape;475;g2b5890af0b3_0_25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2b3d1b0ce6d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" name="Google Shape;62;g2b3d1b0ce6d_0_8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Устный счёт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Вспомним порядковый и обратный счёт. Сосчитайте до 10 и обратно.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А теперь считаем через одно число. Начинаем с 1 (1, 3, 5, 7, 9).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Считаем через одно число в обратном порядке. Начинаем с 10 (10, 8, 6, 4, 2).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g2b3d1b0ce6d_0_8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" name="Google Shape;7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Устный счёт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Назовите соседей числа. </a:t>
            </a:r>
            <a:endParaRPr/>
          </a:p>
        </p:txBody>
      </p:sp>
      <p:sp>
        <p:nvSpPr>
          <p:cNvPr id="80" name="Google Shape;80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b3d1b0ce6d_4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8" name="Google Shape;128;g2b3d1b0ce6d_4_1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Актуализация знаний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3 и 2 — это слагаемые, а 5 — это сумма, то есть результат действий. Назовите первое слагаемое (3). Назовите второе слагаемое (2). Чему равна сумма? (5)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g2b3d1b0ce6d_4_1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2b6916b543f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5" name="Google Shape;165;g2b6916b543f_0_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Целеполагание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После обсуждения версий ребят учитель помогает сформулировать тему и цели урока. </a:t>
            </a:r>
            <a:endParaRPr/>
          </a:p>
        </p:txBody>
      </p:sp>
      <p:sp>
        <p:nvSpPr>
          <p:cNvPr id="166" name="Google Shape;166;g2b6916b543f_0_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b3d1b0ce6d_4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g2b3d1b0ce6d_4_1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Открытие новых знаний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Сколько яблок можно съесть? (2)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Фруктов станет больше или меньше? (Меньше.)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Какое действие мы выберем? (Вычитание.)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Сколько останется груш? (3)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Какое выражение можно составить? (5 − 2 = 3)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g2b3d1b0ce6d_4_1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18449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b3d1b0ce6d_4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g2b3d1b0ce6d_4_1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Открытие новых знаний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Сколько яблок можно съесть? (2)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Фруктов станет больше или меньше? (Меньше.)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Какое действие мы выберем? (Вычитание.)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Сколько останется груш? (3)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Какое выражение можно составить? (5 − 2 = 3)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g2b3d1b0ce6d_4_1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301568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b3d1b0ce6d_4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g2b3d1b0ce6d_4_1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Открытие новых знаний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Сколько яблок можно съесть? (2)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Фруктов станет больше или меньше? (Меньше.)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Какое действие мы выберем? (Вычитание.)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Сколько останется груш? (3)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— Какое выражение можно составить? (5 − 2 = 3)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g2b3d1b0ce6d_4_1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10670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DEFAULT">
    <p:bg>
      <p:bgPr>
        <a:solidFill>
          <a:schemeClr val="lt1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DEFAULT">
    <p:bg>
      <p:bgPr>
        <a:solidFill>
          <a:schemeClr val="lt1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6AE02-F4FE-4985-9511-3B20DC79DC51}" type="datetimeFigureOut">
              <a:rPr lang="ru-RU"/>
              <a:pPr>
                <a:defRPr/>
              </a:pPr>
              <a:t>04.03.2025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9BA12A-852D-43D6-973B-C8C9D14A7E2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302304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3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0.pn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3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3.png"/><Relationship Id="rId7" Type="http://schemas.openxmlformats.org/officeDocument/2006/relationships/image" Target="../media/image58.png"/><Relationship Id="rId12" Type="http://schemas.openxmlformats.org/officeDocument/2006/relationships/image" Target="../media/image6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3.png"/><Relationship Id="rId7" Type="http://schemas.openxmlformats.org/officeDocument/2006/relationships/image" Target="../media/image58.png"/><Relationship Id="rId12" Type="http://schemas.openxmlformats.org/officeDocument/2006/relationships/image" Target="../media/image6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3.png"/><Relationship Id="rId7" Type="http://schemas.openxmlformats.org/officeDocument/2006/relationships/image" Target="../media/image58.png"/><Relationship Id="rId12" Type="http://schemas.openxmlformats.org/officeDocument/2006/relationships/image" Target="../media/image6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42.png"/><Relationship Id="rId3" Type="http://schemas.openxmlformats.org/officeDocument/2006/relationships/image" Target="../media/image69.png"/><Relationship Id="rId7" Type="http://schemas.openxmlformats.org/officeDocument/2006/relationships/image" Target="../media/image72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png"/><Relationship Id="rId11" Type="http://schemas.openxmlformats.org/officeDocument/2006/relationships/image" Target="../media/image19.png"/><Relationship Id="rId5" Type="http://schemas.openxmlformats.org/officeDocument/2006/relationships/image" Target="../media/image70.png"/><Relationship Id="rId10" Type="http://schemas.openxmlformats.org/officeDocument/2006/relationships/image" Target="../media/image74.png"/><Relationship Id="rId4" Type="http://schemas.openxmlformats.org/officeDocument/2006/relationships/image" Target="../media/image3.png"/><Relationship Id="rId9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20.png"/><Relationship Id="rId3" Type="http://schemas.openxmlformats.org/officeDocument/2006/relationships/image" Target="../media/image75.png"/><Relationship Id="rId7" Type="http://schemas.openxmlformats.org/officeDocument/2006/relationships/image" Target="../media/image71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11" Type="http://schemas.openxmlformats.org/officeDocument/2006/relationships/image" Target="../media/image74.png"/><Relationship Id="rId5" Type="http://schemas.openxmlformats.org/officeDocument/2006/relationships/image" Target="../media/image3.png"/><Relationship Id="rId10" Type="http://schemas.openxmlformats.org/officeDocument/2006/relationships/image" Target="../media/image17.png"/><Relationship Id="rId4" Type="http://schemas.openxmlformats.org/officeDocument/2006/relationships/image" Target="../media/image76.png"/><Relationship Id="rId9" Type="http://schemas.openxmlformats.org/officeDocument/2006/relationships/image" Target="../media/image73.png"/><Relationship Id="rId1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37.png"/><Relationship Id="rId3" Type="http://schemas.openxmlformats.org/officeDocument/2006/relationships/image" Target="../media/image33.png"/><Relationship Id="rId7" Type="http://schemas.openxmlformats.org/officeDocument/2006/relationships/image" Target="../media/image35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9.png"/><Relationship Id="rId10" Type="http://schemas.openxmlformats.org/officeDocument/2006/relationships/image" Target="../media/image27.png"/><Relationship Id="rId4" Type="http://schemas.openxmlformats.org/officeDocument/2006/relationships/image" Target="../media/image3.png"/><Relationship Id="rId9" Type="http://schemas.openxmlformats.org/officeDocument/2006/relationships/image" Target="../media/image26.png"/><Relationship Id="rId14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1.pn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0.png"/><Relationship Id="rId10" Type="http://schemas.openxmlformats.org/officeDocument/2006/relationships/image" Target="../media/image47.jpeg"/><Relationship Id="rId4" Type="http://schemas.openxmlformats.org/officeDocument/2006/relationships/image" Target="../media/image42.png"/><Relationship Id="rId9" Type="http://schemas.openxmlformats.org/officeDocument/2006/relationships/image" Target="../media/image4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0.pn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18;g29ff764aea6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95" y="0"/>
            <a:ext cx="913860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g29ff764aea6_0_0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285730" cy="1342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g29ff764aea6_0_0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933382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g29ff764aea6_0_0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933382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g29ff764aea6_0_0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933381" y="4900779"/>
            <a:ext cx="136010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g29ff764aea6_0_0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517401" y="4900643"/>
            <a:ext cx="123980" cy="124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g29ff764aea6_0_0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659954" y="4900777"/>
            <a:ext cx="136010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g29ff764aea6_0_0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084999" y="4900777"/>
            <a:ext cx="130996" cy="128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g29ff764aea6_0_0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403766" y="4899790"/>
            <a:ext cx="33681" cy="3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g29ff764aea6_0_0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235723" y="4900777"/>
            <a:ext cx="145072" cy="125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g29ff764aea6_0_0" descr=" 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8406083" y="4944976"/>
            <a:ext cx="29054" cy="81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g29ff764aea6_0_0" descr=" 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8458267" y="4991384"/>
            <a:ext cx="35738" cy="3489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g29ff764aea6_0_0"/>
          <p:cNvSpPr/>
          <p:nvPr/>
        </p:nvSpPr>
        <p:spPr>
          <a:xfrm>
            <a:off x="606839" y="744028"/>
            <a:ext cx="5558253" cy="1639019"/>
          </a:xfrm>
          <a:prstGeom prst="roundRect">
            <a:avLst>
              <a:gd name="adj" fmla="val 18474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g29ff764aea6_0_0"/>
          <p:cNvSpPr/>
          <p:nvPr/>
        </p:nvSpPr>
        <p:spPr>
          <a:xfrm>
            <a:off x="833267" y="1047750"/>
            <a:ext cx="5197143" cy="1107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4372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17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Вычитание как действие, обратное сложению</a:t>
            </a:r>
            <a:endParaRPr sz="2717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" name="Google Shape;32;g29ff764aea6_0_0" descr=" 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606839" y="3806406"/>
            <a:ext cx="1310044" cy="555325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g29ff764aea6_0_0"/>
          <p:cNvSpPr/>
          <p:nvPr/>
        </p:nvSpPr>
        <p:spPr>
          <a:xfrm>
            <a:off x="773964" y="3946585"/>
            <a:ext cx="1051270" cy="3504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83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1 класс</a:t>
            </a:r>
            <a:endParaRPr sz="1783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g2b3d1b0ce6d_4_1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3860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g2b3d1b0ce6d_4_142"/>
          <p:cNvSpPr/>
          <p:nvPr/>
        </p:nvSpPr>
        <p:spPr>
          <a:xfrm>
            <a:off x="460596" y="1207991"/>
            <a:ext cx="7907481" cy="3158837"/>
          </a:xfrm>
          <a:prstGeom prst="roundRect">
            <a:avLst>
              <a:gd name="adj" fmla="val 1115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" name="Google Shape;471;g2b3ef7982b3_0_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4770" y="2943053"/>
            <a:ext cx="1367519" cy="2062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70;g2b6916b543f_0_35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96383" y="2787410"/>
            <a:ext cx="2544611" cy="2356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4" descr="http://cat.convdocs.org/pars_docs/refs/12/11058/11058_html_2f5a33cd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59"/>
          <a:stretch/>
        </p:blipFill>
        <p:spPr bwMode="auto">
          <a:xfrm>
            <a:off x="1305554" y="1491630"/>
            <a:ext cx="6613607" cy="1564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66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https://phonoteka.org/uploads/posts/2021-05/1621441208_17-phonoteka_org-p-fon-dlya-prezentatsii-finansovaya-gramotno-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-1"/>
            <a:ext cx="7429500" cy="5143501"/>
          </a:xfrm>
          <a:prstGeom prst="rect">
            <a:avLst/>
          </a:prstGeom>
          <a:noFill/>
        </p:spPr>
      </p:pic>
      <p:pic>
        <p:nvPicPr>
          <p:cNvPr id="4" name="Picture 2" descr="C:\Users\Анюта\Desktop\97340-obrazec-banknot-nominalom-1-tys-rosiyskih-rubley-obrazc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5990" y="1133713"/>
            <a:ext cx="5304235" cy="3623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85900" y="294837"/>
            <a:ext cx="62064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Constantia" pitchFamily="18" charset="0"/>
              </a:rPr>
              <a:t>Деньги изготовленные из бумаги –БАНКНОТЫ или КУПЮРЫ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5722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g2b3d1b0ce6d_4_1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6867" y="311727"/>
            <a:ext cx="913860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g2b3d1b0ce6d_4_142"/>
          <p:cNvSpPr/>
          <p:nvPr/>
        </p:nvSpPr>
        <p:spPr>
          <a:xfrm>
            <a:off x="966354" y="1101436"/>
            <a:ext cx="7907481" cy="3158837"/>
          </a:xfrm>
          <a:prstGeom prst="roundRect">
            <a:avLst>
              <a:gd name="adj" fmla="val 1115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581" y="1584756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495" y="1626465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099" y="1626464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791" y="1626463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484" y="1626462"/>
            <a:ext cx="1142708" cy="114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Тетрадь 12л А5 Скрепка клетк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577" y="1557195"/>
            <a:ext cx="1089762" cy="132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Тетрадь 12л А5 Скрепка клетк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483" y="1557195"/>
            <a:ext cx="1089762" cy="132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Google Shape;471;g2b3ef7982b3_0_3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64770" y="2943053"/>
            <a:ext cx="1367519" cy="2062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70;g2b6916b543f_0_35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596383" y="2787410"/>
            <a:ext cx="2544611" cy="23560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718458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g2b3d1b0ce6d_4_1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6867" y="311727"/>
            <a:ext cx="913860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g2b3d1b0ce6d_4_142"/>
          <p:cNvSpPr/>
          <p:nvPr/>
        </p:nvSpPr>
        <p:spPr>
          <a:xfrm>
            <a:off x="966354" y="1101436"/>
            <a:ext cx="7907481" cy="3158837"/>
          </a:xfrm>
          <a:prstGeom prst="roundRect">
            <a:avLst>
              <a:gd name="adj" fmla="val 1115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581" y="1584756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495" y="1626465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099" y="1626464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791" y="1626463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484" y="1626462"/>
            <a:ext cx="1142708" cy="114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Тетрадь 12л А5 Скрепка клетк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577" y="1557195"/>
            <a:ext cx="1089762" cy="132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Тетрадь 12л А5 Скрепка клетк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483" y="1557195"/>
            <a:ext cx="1089762" cy="132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32289" y="3397827"/>
            <a:ext cx="47296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 +  2  =  7 (шт.) - всего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Google Shape;471;g2b3ef7982b3_0_3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64770" y="2943053"/>
            <a:ext cx="1367519" cy="2062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70;g2b6916b543f_0_35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596383" y="2787410"/>
            <a:ext cx="2544611" cy="23560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21771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g2b3d1b0ce6d_4_1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6867" y="311727"/>
            <a:ext cx="913860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g2b3d1b0ce6d_4_142"/>
          <p:cNvSpPr/>
          <p:nvPr/>
        </p:nvSpPr>
        <p:spPr>
          <a:xfrm>
            <a:off x="966354" y="1101436"/>
            <a:ext cx="7907481" cy="3158837"/>
          </a:xfrm>
          <a:prstGeom prst="roundRect">
            <a:avLst>
              <a:gd name="adj" fmla="val 1115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581" y="1584756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495" y="1626465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099" y="1626464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791" y="1626463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484" y="1626462"/>
            <a:ext cx="1142708" cy="114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Тетрадь 12л А5 Скрепка клетк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577" y="1557195"/>
            <a:ext cx="1089762" cy="132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Тетрадь 12л А5 Скрепка клетк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483" y="1557195"/>
            <a:ext cx="1089762" cy="132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 flipH="1">
            <a:off x="6078682" y="1475509"/>
            <a:ext cx="1319645" cy="15378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7533409" y="1557195"/>
            <a:ext cx="1169836" cy="14561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9" name="Google Shape;170;g2b6916b543f_0_35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596383" y="2787410"/>
            <a:ext cx="2544611" cy="23560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99304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g2b3d1b0ce6d_4_1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6867" y="311727"/>
            <a:ext cx="913860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g2b3d1b0ce6d_4_142"/>
          <p:cNvSpPr/>
          <p:nvPr/>
        </p:nvSpPr>
        <p:spPr>
          <a:xfrm>
            <a:off x="966354" y="1101436"/>
            <a:ext cx="7907481" cy="3158837"/>
          </a:xfrm>
          <a:prstGeom prst="roundRect">
            <a:avLst>
              <a:gd name="adj" fmla="val 1115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581" y="1584756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495" y="1626465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099" y="1626464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791" y="1626463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484" y="1626462"/>
            <a:ext cx="1142708" cy="114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Тетрадь 12л А5 Скрепка клетк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577" y="1557195"/>
            <a:ext cx="1089762" cy="132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Тетрадь 12л А5 Скрепка клетк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483" y="1557195"/>
            <a:ext cx="1089762" cy="132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32289" y="3397827"/>
            <a:ext cx="47296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 - 2 = 5 (ручек)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6078682" y="1475509"/>
            <a:ext cx="1319645" cy="15378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7533409" y="1557195"/>
            <a:ext cx="1169836" cy="14561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9" name="Google Shape;170;g2b6916b543f_0_35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596383" y="2787410"/>
            <a:ext cx="2544611" cy="23560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66053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g2b3d1b0ce6d_4_1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6867" y="311727"/>
            <a:ext cx="913860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g2b3d1b0ce6d_4_142"/>
          <p:cNvSpPr/>
          <p:nvPr/>
        </p:nvSpPr>
        <p:spPr>
          <a:xfrm>
            <a:off x="966354" y="1101436"/>
            <a:ext cx="7907481" cy="3158837"/>
          </a:xfrm>
          <a:prstGeom prst="roundRect">
            <a:avLst>
              <a:gd name="adj" fmla="val 1115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581" y="1584756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495" y="1626465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099" y="1626464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791" y="1626463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484" y="1626462"/>
            <a:ext cx="1142708" cy="114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Тетрадь 12л А5 Скрепка клетк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577" y="1557195"/>
            <a:ext cx="1089762" cy="132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Тетрадь 12л А5 Скрепка клетк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483" y="1557195"/>
            <a:ext cx="1089762" cy="132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 flipH="1">
            <a:off x="1089581" y="1340427"/>
            <a:ext cx="1142708" cy="154305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2093496" y="1444336"/>
            <a:ext cx="1142708" cy="143914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3065319" y="1444336"/>
            <a:ext cx="1070263" cy="143914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4046792" y="1557195"/>
            <a:ext cx="1044753" cy="132628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5091545" y="1444336"/>
            <a:ext cx="966355" cy="143914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35" name="Google Shape;471;g2b3ef7982b3_0_3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64770" y="2943053"/>
            <a:ext cx="1367519" cy="20627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2954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g2b3d1b0ce6d_4_1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6867" y="311727"/>
            <a:ext cx="913860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g2b3d1b0ce6d_4_142"/>
          <p:cNvSpPr/>
          <p:nvPr/>
        </p:nvSpPr>
        <p:spPr>
          <a:xfrm>
            <a:off x="966354" y="1101436"/>
            <a:ext cx="7907481" cy="3158837"/>
          </a:xfrm>
          <a:prstGeom prst="roundRect">
            <a:avLst>
              <a:gd name="adj" fmla="val 1115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581" y="1584756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495" y="1626465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099" y="1626464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791" y="1626463"/>
            <a:ext cx="1142709" cy="114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484" y="1626462"/>
            <a:ext cx="1142708" cy="114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Тетрадь 12л А5 Скрепка клетк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577" y="1557195"/>
            <a:ext cx="1089762" cy="132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Тетрадь 12л А5 Скрепка клетк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483" y="1557195"/>
            <a:ext cx="1089762" cy="132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32289" y="3397827"/>
            <a:ext cx="47296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 -  5  = 2 ( тетради)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1089581" y="1340427"/>
            <a:ext cx="1142708" cy="154305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2093496" y="1444336"/>
            <a:ext cx="1142708" cy="143914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3065319" y="1444336"/>
            <a:ext cx="1070263" cy="143914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4046792" y="1557195"/>
            <a:ext cx="1044753" cy="132628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5091545" y="1444336"/>
            <a:ext cx="966355" cy="143914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35" name="Google Shape;471;g2b3ef7982b3_0_3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64770" y="2943053"/>
            <a:ext cx="1367519" cy="20627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8019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g2bca5d871da_0_0"/>
          <p:cNvSpPr/>
          <p:nvPr/>
        </p:nvSpPr>
        <p:spPr>
          <a:xfrm>
            <a:off x="348065" y="345057"/>
            <a:ext cx="8447897" cy="4453387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8" name="Google Shape;498;g2bca5d871da_0_0"/>
          <p:cNvSpPr/>
          <p:nvPr/>
        </p:nvSpPr>
        <p:spPr>
          <a:xfrm>
            <a:off x="606839" y="646981"/>
            <a:ext cx="8005825" cy="808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389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92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Вычитание как действие, обратное сложению</a:t>
            </a:r>
            <a:endParaRPr sz="2292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9" name="Google Shape;499;g2bca5d871da_0_0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96383" y="2787410"/>
            <a:ext cx="2544611" cy="2356090"/>
          </a:xfrm>
          <a:prstGeom prst="rect">
            <a:avLst/>
          </a:prstGeom>
          <a:noFill/>
          <a:ln>
            <a:noFill/>
          </a:ln>
        </p:spPr>
      </p:pic>
      <p:sp>
        <p:nvSpPr>
          <p:cNvPr id="500" name="Google Shape;500;g2bca5d871da_0_0"/>
          <p:cNvSpPr/>
          <p:nvPr/>
        </p:nvSpPr>
        <p:spPr>
          <a:xfrm>
            <a:off x="585275" y="1822330"/>
            <a:ext cx="361206" cy="328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1" name="Google Shape;501;g2bca5d871da_0_0"/>
          <p:cNvSpPr/>
          <p:nvPr/>
        </p:nvSpPr>
        <p:spPr>
          <a:xfrm>
            <a:off x="606839" y="1897811"/>
            <a:ext cx="253383" cy="253401"/>
          </a:xfrm>
          <a:prstGeom prst="ellipse">
            <a:avLst/>
          </a:prstGeom>
          <a:noFill/>
          <a:ln w="19050" cap="flat" cmpd="sng">
            <a:solidFill>
              <a:srgbClr val="2F2F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2" name="Google Shape;502;g2bca5d871da_0_0"/>
          <p:cNvSpPr/>
          <p:nvPr/>
        </p:nvSpPr>
        <p:spPr>
          <a:xfrm>
            <a:off x="585275" y="2647231"/>
            <a:ext cx="361206" cy="328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3" name="Google Shape;503;g2bca5d871da_0_0"/>
          <p:cNvSpPr/>
          <p:nvPr/>
        </p:nvSpPr>
        <p:spPr>
          <a:xfrm>
            <a:off x="606839" y="2722712"/>
            <a:ext cx="253383" cy="253401"/>
          </a:xfrm>
          <a:prstGeom prst="ellipse">
            <a:avLst/>
          </a:prstGeom>
          <a:noFill/>
          <a:ln w="19050" cap="flat" cmpd="sng">
            <a:solidFill>
              <a:srgbClr val="2F2F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4" name="Google Shape;504;g2bca5d871da_0_0"/>
          <p:cNvSpPr/>
          <p:nvPr/>
        </p:nvSpPr>
        <p:spPr>
          <a:xfrm>
            <a:off x="585275" y="3472132"/>
            <a:ext cx="361206" cy="328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" name="Google Shape;505;g2bca5d871da_0_0"/>
          <p:cNvSpPr/>
          <p:nvPr/>
        </p:nvSpPr>
        <p:spPr>
          <a:xfrm>
            <a:off x="606839" y="3547613"/>
            <a:ext cx="253383" cy="253401"/>
          </a:xfrm>
          <a:prstGeom prst="ellipse">
            <a:avLst/>
          </a:prstGeom>
          <a:noFill/>
          <a:ln w="19050" cap="flat" cmpd="sng">
            <a:solidFill>
              <a:srgbClr val="2F2F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06" name="Google Shape;506;g2bca5d871da_0_0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4500" y="1829030"/>
            <a:ext cx="340070" cy="279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g2bca5d871da_0_0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4500" y="2653931"/>
            <a:ext cx="340070" cy="279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g2bca5d871da_0_0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4500" y="3478832"/>
            <a:ext cx="340070" cy="279798"/>
          </a:xfrm>
          <a:prstGeom prst="rect">
            <a:avLst/>
          </a:prstGeom>
          <a:noFill/>
          <a:ln>
            <a:noFill/>
          </a:ln>
        </p:spPr>
      </p:pic>
      <p:sp>
        <p:nvSpPr>
          <p:cNvPr id="509" name="Google Shape;509;g2bca5d871da_0_0"/>
          <p:cNvSpPr/>
          <p:nvPr/>
        </p:nvSpPr>
        <p:spPr>
          <a:xfrm>
            <a:off x="1108214" y="1711815"/>
            <a:ext cx="6447900" cy="22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83" b="0" i="0" u="none" strike="noStrike" cap="none" dirty="0" err="1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Узна</a:t>
            </a:r>
            <a:r>
              <a:rPr lang="ru-RU" sz="1783" b="0" i="0" u="none" strike="noStrike" cap="none" dirty="0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ли</a:t>
            </a:r>
            <a:r>
              <a:rPr lang="en-US" sz="1783" b="0" i="0" u="none" strike="noStrike" cap="none" dirty="0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en-US" sz="1783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как</a:t>
            </a:r>
            <a:r>
              <a:rPr lang="en-US" sz="1783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783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связаны</a:t>
            </a:r>
            <a:r>
              <a:rPr lang="en-US" sz="1783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783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компоненты</a:t>
            </a:r>
            <a:r>
              <a:rPr lang="en-US" sz="1783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783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действий</a:t>
            </a:r>
            <a:r>
              <a:rPr lang="en-US" sz="1783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783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сложения</a:t>
            </a:r>
            <a:r>
              <a:rPr lang="en-US" sz="1783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и </a:t>
            </a:r>
            <a:r>
              <a:rPr lang="en-US" sz="1783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вычитания</a:t>
            </a:r>
            <a:endParaRPr sz="1783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83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783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83" b="0" i="0" u="none" strike="noStrike" cap="none" dirty="0" err="1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Сформулир</a:t>
            </a:r>
            <a:r>
              <a:rPr lang="ru-RU" sz="1783" b="0" i="0" u="none" strike="noStrike" cap="none" dirty="0" err="1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овали</a:t>
            </a:r>
            <a:r>
              <a:rPr lang="en-US" sz="1783" b="0" i="0" u="none" strike="noStrike" cap="none" dirty="0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783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r>
              <a:rPr lang="en-US" sz="1783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783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нахождения</a:t>
            </a:r>
            <a:r>
              <a:rPr lang="en-US" sz="1783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783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неизвестного</a:t>
            </a:r>
            <a:r>
              <a:rPr lang="en-US" sz="1783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783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слагаемого</a:t>
            </a:r>
            <a:endParaRPr sz="1783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83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783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83" b="0" i="0" u="none" strike="noStrike" cap="none" dirty="0" err="1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Научи</a:t>
            </a:r>
            <a:r>
              <a:rPr lang="ru-RU" sz="1783" b="0" i="0" u="none" strike="noStrike" cap="none" dirty="0" err="1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лись</a:t>
            </a:r>
            <a:r>
              <a:rPr lang="en-US" sz="1783" b="0" i="0" u="none" strike="noStrike" cap="none" dirty="0" smtClean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783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выполнять</a:t>
            </a:r>
            <a:r>
              <a:rPr lang="en-US" sz="1783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783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проверку</a:t>
            </a:r>
            <a:r>
              <a:rPr lang="en-US" sz="1783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783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вычислений</a:t>
            </a:r>
            <a:r>
              <a:rPr lang="en-US" sz="1783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с </a:t>
            </a:r>
            <a:r>
              <a:rPr lang="en-US" sz="1783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помощью</a:t>
            </a:r>
            <a:r>
              <a:rPr lang="en-US" sz="1783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783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обратного</a:t>
            </a:r>
            <a:r>
              <a:rPr lang="en-US" sz="1783" b="0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783" b="0" i="0" u="none" strike="noStrike" cap="none" dirty="0" err="1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действия</a:t>
            </a:r>
            <a:endParaRPr sz="1783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6918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g2b4fb418280_0_32"/>
          <p:cNvSpPr/>
          <p:nvPr/>
        </p:nvSpPr>
        <p:spPr>
          <a:xfrm>
            <a:off x="345260" y="345057"/>
            <a:ext cx="8453400" cy="4453200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5" name="Google Shape;525;g2b4fb418280_0_32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" name="Google Shape;526;g2b4fb418280_0_32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27" name="Google Shape;527;g2b4fb418280_0_32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35590" y="4900779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" name="Google Shape;528;g2b4fb418280_0_32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19995" y="4900643"/>
            <a:ext cx="124062" cy="124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" name="Google Shape;529;g2b4fb418280_0_32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662642" y="4900778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0" name="Google Shape;530;g2b4fb418280_0_32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087307" y="4900778"/>
            <a:ext cx="131083" cy="128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31" name="Google Shape;531;g2b4fb418280_0_32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406285" y="4899791"/>
            <a:ext cx="33703" cy="3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" name="Google Shape;532;g2b4fb418280_0_32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238131" y="4900778"/>
            <a:ext cx="145168" cy="125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33" name="Google Shape;533;g2b4fb418280_0_32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408603" y="4944976"/>
            <a:ext cx="29073" cy="81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34" name="Google Shape;534;g2b4fb418280_0_32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460822" y="4991383"/>
            <a:ext cx="35762" cy="34890"/>
          </a:xfrm>
          <a:prstGeom prst="rect">
            <a:avLst/>
          </a:prstGeom>
          <a:noFill/>
          <a:ln>
            <a:noFill/>
          </a:ln>
        </p:spPr>
      </p:pic>
      <p:sp>
        <p:nvSpPr>
          <p:cNvPr id="535" name="Google Shape;535;g2b4fb418280_0_32"/>
          <p:cNvSpPr/>
          <p:nvPr/>
        </p:nvSpPr>
        <p:spPr>
          <a:xfrm>
            <a:off x="3252998" y="614632"/>
            <a:ext cx="2643300" cy="47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6" name="Google Shape;536;g2b4fb418280_0_32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274125" y="410112"/>
            <a:ext cx="6601049" cy="43232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860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g2b6916b543f_0_0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3382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g2b6916b543f_0_0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3382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g2b6916b543f_0_0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33381" y="4900779"/>
            <a:ext cx="136010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g2b6916b543f_0_0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17401" y="4900643"/>
            <a:ext cx="123980" cy="124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g2b6916b543f_0_0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659954" y="4900777"/>
            <a:ext cx="136010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g2b6916b543f_0_0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084999" y="4900778"/>
            <a:ext cx="130996" cy="128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g2b6916b543f_0_0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403766" y="4899791"/>
            <a:ext cx="33681" cy="30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g2b6916b543f_0_0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235723" y="4900778"/>
            <a:ext cx="145072" cy="125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g2b6916b543f_0_0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406083" y="4944976"/>
            <a:ext cx="29054" cy="81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g2b6916b543f_0_0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458267" y="4991384"/>
            <a:ext cx="35738" cy="34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g2b6916b543f_0_0" descr=" 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348065" y="345057"/>
            <a:ext cx="8447897" cy="4453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g2b6916b543f_0_0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3382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Google Shape;51;g2b6916b543f_0_0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3382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g2b6916b543f_0_0" descr=" 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7933381" y="4900779"/>
            <a:ext cx="136010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g2b6916b543f_0_0" descr=" 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8517401" y="4900643"/>
            <a:ext cx="123980" cy="124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g2b6916b543f_0_0" descr=" 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8659954" y="4900777"/>
            <a:ext cx="136010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g2b6916b543f_0_0" descr=" 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8084999" y="4900778"/>
            <a:ext cx="130996" cy="128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g2b6916b543f_0_0" descr=" 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8403766" y="4899791"/>
            <a:ext cx="33681" cy="30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g2b6916b543f_0_0" descr=" 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8235723" y="4900778"/>
            <a:ext cx="145072" cy="125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g2b6916b543f_0_0" descr=" 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8406083" y="4944976"/>
            <a:ext cx="29054" cy="81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g2b6916b543f_0_0" descr=" 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8458267" y="4991384"/>
            <a:ext cx="35738" cy="348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g2c18ce51836_0_32"/>
          <p:cNvSpPr/>
          <p:nvPr/>
        </p:nvSpPr>
        <p:spPr>
          <a:xfrm>
            <a:off x="345260" y="345057"/>
            <a:ext cx="8453400" cy="4453200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97" name="Google Shape;597;g2c18ce51836_0_32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" name="Google Shape;598;g2c18ce51836_0_32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" name="Google Shape;599;g2c18ce51836_0_32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35590" y="4900779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" name="Google Shape;600;g2c18ce51836_0_32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19995" y="4900643"/>
            <a:ext cx="124062" cy="124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" name="Google Shape;601;g2c18ce51836_0_32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662642" y="4900778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" name="Google Shape;602;g2c18ce51836_0_32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087307" y="4900778"/>
            <a:ext cx="131083" cy="128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" name="Google Shape;603;g2c18ce51836_0_32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406285" y="4899791"/>
            <a:ext cx="33703" cy="3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" name="Google Shape;604;g2c18ce51836_0_32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238131" y="4900778"/>
            <a:ext cx="145168" cy="125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05" name="Google Shape;605;g2c18ce51836_0_32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408603" y="4944976"/>
            <a:ext cx="29073" cy="81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" name="Google Shape;606;g2c18ce51836_0_32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460822" y="4991383"/>
            <a:ext cx="35762" cy="34890"/>
          </a:xfrm>
          <a:prstGeom prst="rect">
            <a:avLst/>
          </a:prstGeom>
          <a:noFill/>
          <a:ln>
            <a:noFill/>
          </a:ln>
        </p:spPr>
      </p:pic>
      <p:sp>
        <p:nvSpPr>
          <p:cNvPr id="607" name="Google Shape;607;g2c18ce51836_0_32"/>
          <p:cNvSpPr/>
          <p:nvPr/>
        </p:nvSpPr>
        <p:spPr>
          <a:xfrm>
            <a:off x="3252998" y="614632"/>
            <a:ext cx="2643300" cy="47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8" name="Google Shape;608;g2c18ce51836_0_32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536200" y="396337"/>
            <a:ext cx="6071500" cy="4350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18216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" name="Google Shape;686;g2b3ef7982b3_0_142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285750" cy="1342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7" name="Google Shape;687;g2b3ef7982b3_0_142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5260" y="345057"/>
            <a:ext cx="8448496" cy="44533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94396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g2c18ce51836_0_0"/>
          <p:cNvSpPr/>
          <p:nvPr/>
        </p:nvSpPr>
        <p:spPr>
          <a:xfrm>
            <a:off x="345260" y="345057"/>
            <a:ext cx="8453400" cy="4453200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43" name="Google Shape;543;g2c18ce51836_0_0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44" name="Google Shape;544;g2c18ce51836_0_0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" name="Google Shape;545;g2c18ce51836_0_0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35590" y="4900779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" name="Google Shape;546;g2c18ce51836_0_0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19995" y="4900643"/>
            <a:ext cx="124062" cy="124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" name="Google Shape;547;g2c18ce51836_0_0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662642" y="4900778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" name="Google Shape;548;g2c18ce51836_0_0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087307" y="4900778"/>
            <a:ext cx="131083" cy="128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" name="Google Shape;549;g2c18ce51836_0_0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406285" y="4899791"/>
            <a:ext cx="33703" cy="3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" name="Google Shape;550;g2c18ce51836_0_0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238131" y="4900778"/>
            <a:ext cx="145168" cy="125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" name="Google Shape;551;g2c18ce51836_0_0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408603" y="4944976"/>
            <a:ext cx="29073" cy="81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" name="Google Shape;552;g2c18ce51836_0_0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460822" y="4991383"/>
            <a:ext cx="35762" cy="34890"/>
          </a:xfrm>
          <a:prstGeom prst="rect">
            <a:avLst/>
          </a:prstGeom>
          <a:noFill/>
          <a:ln>
            <a:noFill/>
          </a:ln>
        </p:spPr>
      </p:pic>
      <p:sp>
        <p:nvSpPr>
          <p:cNvPr id="553" name="Google Shape;553;g2c18ce51836_0_0"/>
          <p:cNvSpPr/>
          <p:nvPr/>
        </p:nvSpPr>
        <p:spPr>
          <a:xfrm>
            <a:off x="3252998" y="614632"/>
            <a:ext cx="2643300" cy="47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4" name="Google Shape;554;g2c18ce51836_0_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293712" y="384362"/>
            <a:ext cx="6561875" cy="4374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096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g2c18ce51836_0_64"/>
          <p:cNvSpPr/>
          <p:nvPr/>
        </p:nvSpPr>
        <p:spPr>
          <a:xfrm>
            <a:off x="345260" y="345057"/>
            <a:ext cx="8453400" cy="4453200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5" name="Google Shape;615;g2c18ce51836_0_64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16" name="Google Shape;616;g2c18ce51836_0_64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5590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17" name="Google Shape;617;g2c18ce51836_0_64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35590" y="4900779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618" name="Google Shape;618;g2c18ce51836_0_64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19995" y="4900643"/>
            <a:ext cx="124062" cy="124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9" name="Google Shape;619;g2c18ce51836_0_64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662642" y="4900778"/>
            <a:ext cx="136099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620" name="Google Shape;620;g2c18ce51836_0_64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087307" y="4900778"/>
            <a:ext cx="131083" cy="128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" name="Google Shape;621;g2c18ce51836_0_64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406285" y="4899791"/>
            <a:ext cx="33703" cy="3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" name="Google Shape;622;g2c18ce51836_0_64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238131" y="4900778"/>
            <a:ext cx="145168" cy="125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" name="Google Shape;623;g2c18ce51836_0_64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408603" y="4944976"/>
            <a:ext cx="29073" cy="81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24" name="Google Shape;624;g2c18ce51836_0_64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460822" y="4991383"/>
            <a:ext cx="35762" cy="34890"/>
          </a:xfrm>
          <a:prstGeom prst="rect">
            <a:avLst/>
          </a:prstGeom>
          <a:noFill/>
          <a:ln>
            <a:noFill/>
          </a:ln>
        </p:spPr>
      </p:pic>
      <p:sp>
        <p:nvSpPr>
          <p:cNvPr id="625" name="Google Shape;625;g2c18ce51836_0_64"/>
          <p:cNvSpPr/>
          <p:nvPr/>
        </p:nvSpPr>
        <p:spPr>
          <a:xfrm>
            <a:off x="3252998" y="614632"/>
            <a:ext cx="2643300" cy="47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825" tIns="38825" rIns="38825" bIns="38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26" name="Google Shape;626;g2c18ce51836_0_64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581505" y="345050"/>
            <a:ext cx="5986296" cy="4453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10592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" name="Google Shape;686;g2b3ef7982b3_0_142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285750" cy="1342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7" name="Google Shape;687;g2b3ef7982b3_0_142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5260" y="345057"/>
            <a:ext cx="8448496" cy="44533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26017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CFA"/>
        </a:solidFill>
        <a:effectLst/>
      </p:bgPr>
    </p:bg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g2b3ef7982b3_0_39"/>
          <p:cNvSpPr/>
          <p:nvPr/>
        </p:nvSpPr>
        <p:spPr>
          <a:xfrm>
            <a:off x="348065" y="345057"/>
            <a:ext cx="8447897" cy="4453387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59" name="Google Shape;459;g2b3ef7982b3_0_39"/>
          <p:cNvPicPr preferRelativeResize="0"/>
          <p:nvPr/>
        </p:nvPicPr>
        <p:blipFill rotWithShape="1">
          <a:blip r:embed="rId3">
            <a:alphaModFix/>
          </a:blip>
          <a:srcRect l="30942" t="38085" r="30094" b="21824"/>
          <a:stretch/>
        </p:blipFill>
        <p:spPr>
          <a:xfrm>
            <a:off x="2286626" y="1645309"/>
            <a:ext cx="4570748" cy="2645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g2b3ef7982b3_0_39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33382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g2b3ef7982b3_0_39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33382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g2b3ef7982b3_0_39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933382" y="4900782"/>
            <a:ext cx="136010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g2b3ef7982b3_0_39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517401" y="4900645"/>
            <a:ext cx="123980" cy="124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g2b3ef7982b3_0_39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659955" y="4900777"/>
            <a:ext cx="136010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g2b3ef7982b3_0_39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085000" y="4900777"/>
            <a:ext cx="130995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g2b3ef7982b3_0_39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403766" y="4899792"/>
            <a:ext cx="33681" cy="30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g2b3ef7982b3_0_39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235722" y="4900777"/>
            <a:ext cx="145071" cy="12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" name="Google Shape;468;g2b3ef7982b3_0_39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406082" y="4944978"/>
            <a:ext cx="29053" cy="81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" name="Google Shape;469;g2b3ef7982b3_0_39" descr=" 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8458267" y="4991385"/>
            <a:ext cx="35740" cy="34892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g2b3ef7982b3_0_39"/>
          <p:cNvSpPr/>
          <p:nvPr/>
        </p:nvSpPr>
        <p:spPr>
          <a:xfrm>
            <a:off x="519815" y="508980"/>
            <a:ext cx="8104370" cy="1090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6723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35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Какое равенство поможет проверить пример?</a:t>
            </a:r>
            <a:endParaRPr sz="2335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1" name="Google Shape;471;g2b3ef7982b3_0_39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693729" y="2571750"/>
            <a:ext cx="1367519" cy="20627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CFA"/>
        </a:solidFill>
        <a:effectLst/>
      </p:bgPr>
    </p:bg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2b5890af0b3_0_258"/>
          <p:cNvSpPr/>
          <p:nvPr/>
        </p:nvSpPr>
        <p:spPr>
          <a:xfrm>
            <a:off x="348065" y="345057"/>
            <a:ext cx="8447897" cy="4453387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78" name="Google Shape;478;g2b5890af0b3_0_258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5589" y="4895491"/>
            <a:ext cx="862644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" name="Google Shape;479;g2b5890af0b3_0_258"/>
          <p:cNvPicPr preferRelativeResize="0"/>
          <p:nvPr/>
        </p:nvPicPr>
        <p:blipFill rotWithShape="1">
          <a:blip r:embed="rId4">
            <a:alphaModFix/>
          </a:blip>
          <a:srcRect l="22688" t="31821" r="23136" b="15055"/>
          <a:stretch/>
        </p:blipFill>
        <p:spPr>
          <a:xfrm>
            <a:off x="2204844" y="1645309"/>
            <a:ext cx="4734311" cy="2611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" name="Google Shape;480;g2b5890af0b3_0_258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933382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" name="Google Shape;481;g2b5890af0b3_0_258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933382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" name="Google Shape;482;g2b5890af0b3_0_258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933382" y="4900782"/>
            <a:ext cx="136010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" name="Google Shape;483;g2b5890af0b3_0_258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517401" y="4900645"/>
            <a:ext cx="123980" cy="124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" name="Google Shape;484;g2b5890af0b3_0_258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659955" y="4900777"/>
            <a:ext cx="136010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5" name="Google Shape;485;g2b5890af0b3_0_258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085000" y="4900777"/>
            <a:ext cx="130995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6" name="Google Shape;486;g2b5890af0b3_0_258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403766" y="4899792"/>
            <a:ext cx="33681" cy="30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7" name="Google Shape;487;g2b5890af0b3_0_258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235722" y="4900777"/>
            <a:ext cx="145071" cy="12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8" name="Google Shape;488;g2b5890af0b3_0_258" descr=" 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8406082" y="4944978"/>
            <a:ext cx="29053" cy="81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9" name="Google Shape;489;g2b5890af0b3_0_258" descr=" 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8458267" y="4991385"/>
            <a:ext cx="35740" cy="34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" name="Google Shape;490;g2b5890af0b3_0_258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693729" y="2571750"/>
            <a:ext cx="1367519" cy="2062770"/>
          </a:xfrm>
          <a:prstGeom prst="rect">
            <a:avLst/>
          </a:prstGeom>
          <a:noFill/>
          <a:ln>
            <a:noFill/>
          </a:ln>
        </p:spPr>
      </p:pic>
      <p:sp>
        <p:nvSpPr>
          <p:cNvPr id="491" name="Google Shape;491;g2b5890af0b3_0_258"/>
          <p:cNvSpPr/>
          <p:nvPr/>
        </p:nvSpPr>
        <p:spPr>
          <a:xfrm>
            <a:off x="519815" y="508980"/>
            <a:ext cx="8104370" cy="1090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6723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35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Какое равенство поможет проверить пример?</a:t>
            </a:r>
            <a:endParaRPr sz="2335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CFA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g2b3d1b0ce6d_0_8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3860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g2b3d1b0ce6d_0_8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3811" y="680123"/>
            <a:ext cx="7710985" cy="3976304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g2b3d1b0ce6d_0_86"/>
          <p:cNvSpPr/>
          <p:nvPr/>
        </p:nvSpPr>
        <p:spPr>
          <a:xfrm>
            <a:off x="842681" y="1175005"/>
            <a:ext cx="486349" cy="803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75" b="1" i="0" u="none" strike="noStrike" cap="none" dirty="0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1</a:t>
            </a:r>
            <a:endParaRPr sz="4075" b="1" i="0" u="none" strike="noStrike" cap="none" dirty="0">
              <a:solidFill>
                <a:srgbClr val="2F2F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g2b3d1b0ce6d_0_86"/>
          <p:cNvSpPr/>
          <p:nvPr/>
        </p:nvSpPr>
        <p:spPr>
          <a:xfrm>
            <a:off x="1676862" y="614065"/>
            <a:ext cx="486349" cy="803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75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endParaRPr sz="4075" b="1" i="0" u="none" strike="noStrike" cap="none">
              <a:solidFill>
                <a:srgbClr val="2F2F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g2b3d1b0ce6d_0_86"/>
          <p:cNvSpPr/>
          <p:nvPr/>
        </p:nvSpPr>
        <p:spPr>
          <a:xfrm>
            <a:off x="2375834" y="1417400"/>
            <a:ext cx="486349" cy="803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75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3</a:t>
            </a:r>
            <a:endParaRPr sz="4075" b="1" i="0" u="none" strike="noStrike" cap="none">
              <a:solidFill>
                <a:srgbClr val="2F2F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g2b3d1b0ce6d_0_86"/>
          <p:cNvSpPr/>
          <p:nvPr/>
        </p:nvSpPr>
        <p:spPr>
          <a:xfrm>
            <a:off x="3176598" y="680123"/>
            <a:ext cx="486349" cy="803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75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4</a:t>
            </a:r>
            <a:endParaRPr sz="4075" b="1" i="0" u="none" strike="noStrike" cap="none">
              <a:solidFill>
                <a:srgbClr val="2F2F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g2b3d1b0ce6d_0_86"/>
          <p:cNvSpPr/>
          <p:nvPr/>
        </p:nvSpPr>
        <p:spPr>
          <a:xfrm>
            <a:off x="3907984" y="1417399"/>
            <a:ext cx="486349" cy="803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75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5</a:t>
            </a:r>
            <a:endParaRPr sz="4075" b="1" i="0" u="none" strike="noStrike" cap="none">
              <a:solidFill>
                <a:srgbClr val="2F2F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g2b3d1b0ce6d_0_86"/>
          <p:cNvSpPr/>
          <p:nvPr/>
        </p:nvSpPr>
        <p:spPr>
          <a:xfrm>
            <a:off x="4807654" y="647686"/>
            <a:ext cx="486349" cy="803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75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6</a:t>
            </a:r>
            <a:endParaRPr sz="4075" b="1" i="0" u="none" strike="noStrike" cap="none">
              <a:solidFill>
                <a:srgbClr val="2F2F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g2b3d1b0ce6d_0_86"/>
          <p:cNvSpPr/>
          <p:nvPr/>
        </p:nvSpPr>
        <p:spPr>
          <a:xfrm>
            <a:off x="5480754" y="1483458"/>
            <a:ext cx="486349" cy="803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75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7</a:t>
            </a:r>
            <a:endParaRPr sz="4075" b="1" i="0" u="none" strike="noStrike" cap="none">
              <a:solidFill>
                <a:srgbClr val="2F2F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g2b3d1b0ce6d_0_86"/>
          <p:cNvSpPr/>
          <p:nvPr/>
        </p:nvSpPr>
        <p:spPr>
          <a:xfrm>
            <a:off x="6373050" y="614065"/>
            <a:ext cx="486349" cy="803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75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8</a:t>
            </a:r>
            <a:endParaRPr sz="4075" b="1" i="0" u="none" strike="noStrike" cap="none">
              <a:solidFill>
                <a:srgbClr val="2F2F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g2b3d1b0ce6d_0_86"/>
          <p:cNvSpPr/>
          <p:nvPr/>
        </p:nvSpPr>
        <p:spPr>
          <a:xfrm>
            <a:off x="6988903" y="1576672"/>
            <a:ext cx="486349" cy="803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75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9</a:t>
            </a:r>
            <a:endParaRPr sz="4075" b="1" i="0" u="none" strike="noStrike" cap="none">
              <a:solidFill>
                <a:srgbClr val="2F2F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g2b3d1b0ce6d_0_86"/>
          <p:cNvSpPr/>
          <p:nvPr/>
        </p:nvSpPr>
        <p:spPr>
          <a:xfrm>
            <a:off x="7661734" y="681995"/>
            <a:ext cx="776569" cy="803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75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10</a:t>
            </a:r>
            <a:endParaRPr sz="4075" b="1" i="0" u="none" strike="noStrike" cap="none">
              <a:solidFill>
                <a:srgbClr val="2F2F4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CFA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95" y="0"/>
            <a:ext cx="9138609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6"/>
          <p:cNvSpPr/>
          <p:nvPr/>
        </p:nvSpPr>
        <p:spPr>
          <a:xfrm>
            <a:off x="2157131" y="667005"/>
            <a:ext cx="486300" cy="80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75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5</a:t>
            </a:r>
            <a:endParaRPr sz="4075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6"/>
          <p:cNvSpPr/>
          <p:nvPr/>
        </p:nvSpPr>
        <p:spPr>
          <a:xfrm>
            <a:off x="6627371" y="1064607"/>
            <a:ext cx="486349" cy="803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75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7</a:t>
            </a:r>
            <a:endParaRPr sz="4075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6"/>
          <p:cNvSpPr/>
          <p:nvPr/>
        </p:nvSpPr>
        <p:spPr>
          <a:xfrm>
            <a:off x="3513444" y="2434752"/>
            <a:ext cx="486300" cy="80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75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9</a:t>
            </a:r>
            <a:endParaRPr sz="4075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6"/>
          <p:cNvSpPr/>
          <p:nvPr/>
        </p:nvSpPr>
        <p:spPr>
          <a:xfrm>
            <a:off x="6627371" y="3547305"/>
            <a:ext cx="486349" cy="803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75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4</a:t>
            </a:r>
            <a:endParaRPr sz="4075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CFA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g2b3d1b0ce6d_4_1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95" y="0"/>
            <a:ext cx="913860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g2b3d1b0ce6d_4_115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33382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g2b3d1b0ce6d_4_115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33382" y="4895491"/>
            <a:ext cx="862580" cy="13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g2b3d1b0ce6d_4_115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933382" y="4900779"/>
            <a:ext cx="136010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g2b3d1b0ce6d_4_115" descr="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517401" y="4900643"/>
            <a:ext cx="123980" cy="124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g2b3d1b0ce6d_4_115" descr=" 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659955" y="4900777"/>
            <a:ext cx="136010" cy="128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g2b3d1b0ce6d_4_115" descr=" 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084999" y="4900778"/>
            <a:ext cx="130997" cy="128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g2b3d1b0ce6d_4_115" descr=" 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403766" y="4899791"/>
            <a:ext cx="33681" cy="30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g2b3d1b0ce6d_4_115" descr=" 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235723" y="4900778"/>
            <a:ext cx="145072" cy="125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g2b3d1b0ce6d_4_115" descr=" 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406082" y="4944976"/>
            <a:ext cx="29053" cy="81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g2b3d1b0ce6d_4_115" descr=" 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8458267" y="4991384"/>
            <a:ext cx="35738" cy="3489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g2b3d1b0ce6d_4_115"/>
          <p:cNvSpPr/>
          <p:nvPr/>
        </p:nvSpPr>
        <p:spPr>
          <a:xfrm>
            <a:off x="2337391" y="1477274"/>
            <a:ext cx="4474636" cy="841075"/>
          </a:xfrm>
          <a:prstGeom prst="roundRect">
            <a:avLst>
              <a:gd name="adj" fmla="val 22615"/>
            </a:avLst>
          </a:prstGeom>
          <a:solidFill>
            <a:srgbClr val="E1DC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g2b3d1b0ce6d_4_115"/>
          <p:cNvSpPr/>
          <p:nvPr/>
        </p:nvSpPr>
        <p:spPr>
          <a:xfrm>
            <a:off x="2240351" y="3143250"/>
            <a:ext cx="1611947" cy="490627"/>
          </a:xfrm>
          <a:prstGeom prst="roundRect">
            <a:avLst>
              <a:gd name="adj" fmla="val 27692"/>
            </a:avLst>
          </a:prstGeom>
          <a:solidFill>
            <a:srgbClr val="E1DC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g2b3d1b0ce6d_4_115"/>
          <p:cNvSpPr/>
          <p:nvPr/>
        </p:nvSpPr>
        <p:spPr>
          <a:xfrm>
            <a:off x="5200080" y="3197165"/>
            <a:ext cx="1611947" cy="436712"/>
          </a:xfrm>
          <a:prstGeom prst="roundRect">
            <a:avLst>
              <a:gd name="adj" fmla="val 31111"/>
            </a:avLst>
          </a:prstGeom>
          <a:solidFill>
            <a:srgbClr val="E1DC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g2b3d1b0ce6d_4_115"/>
          <p:cNvSpPr/>
          <p:nvPr/>
        </p:nvSpPr>
        <p:spPr>
          <a:xfrm>
            <a:off x="3766040" y="3709359"/>
            <a:ext cx="1611947" cy="479844"/>
          </a:xfrm>
          <a:prstGeom prst="roundRect">
            <a:avLst>
              <a:gd name="adj" fmla="val 28315"/>
            </a:avLst>
          </a:prstGeom>
          <a:solidFill>
            <a:srgbClr val="E1DC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g2b3d1b0ce6d_4_115"/>
          <p:cNvSpPr/>
          <p:nvPr/>
        </p:nvSpPr>
        <p:spPr>
          <a:xfrm>
            <a:off x="2948386" y="1540174"/>
            <a:ext cx="3247256" cy="611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4372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17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3 + 2 = 5</a:t>
            </a:r>
            <a:endParaRPr sz="2717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g2b3d1b0ce6d_4_115"/>
          <p:cNvSpPr/>
          <p:nvPr/>
        </p:nvSpPr>
        <p:spPr>
          <a:xfrm>
            <a:off x="2319421" y="3152236"/>
            <a:ext cx="1453807" cy="478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8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первое слагаемое</a:t>
            </a:r>
            <a:endParaRPr sz="1358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g2b3d1b0ce6d_4_115"/>
          <p:cNvSpPr/>
          <p:nvPr/>
        </p:nvSpPr>
        <p:spPr>
          <a:xfrm>
            <a:off x="3845110" y="3712953"/>
            <a:ext cx="1453807" cy="478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8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второе слагаемое</a:t>
            </a:r>
            <a:endParaRPr sz="1358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g2b3d1b0ce6d_4_115"/>
          <p:cNvSpPr/>
          <p:nvPr/>
        </p:nvSpPr>
        <p:spPr>
          <a:xfrm>
            <a:off x="5279150" y="3281633"/>
            <a:ext cx="1453807" cy="2677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8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сумма</a:t>
            </a:r>
            <a:endParaRPr sz="1358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0" name="Google Shape;150;g2b3d1b0ce6d_4_115" descr=" 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3118584" y="2087583"/>
            <a:ext cx="640813" cy="1000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g2b3d1b0ce6d_4_115" descr=" 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4574710" y="2081123"/>
            <a:ext cx="16173" cy="1579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g2b3d1b0ce6d_4_115" descr=" 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357736" y="2076703"/>
            <a:ext cx="667643" cy="10113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CFA"/>
        </a:solidFill>
        <a:effectLst/>
      </p:bgPr>
    </p:bg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2b6916b543f_0_35"/>
          <p:cNvSpPr/>
          <p:nvPr/>
        </p:nvSpPr>
        <p:spPr>
          <a:xfrm>
            <a:off x="348065" y="345057"/>
            <a:ext cx="8447897" cy="4453387"/>
          </a:xfrm>
          <a:prstGeom prst="roundRect">
            <a:avLst>
              <a:gd name="adj" fmla="val 679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g2b6916b543f_0_35"/>
          <p:cNvSpPr/>
          <p:nvPr/>
        </p:nvSpPr>
        <p:spPr>
          <a:xfrm>
            <a:off x="606839" y="646981"/>
            <a:ext cx="8005825" cy="808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389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92" b="1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Вычитание как действие, обратное сложению</a:t>
            </a:r>
            <a:endParaRPr sz="2292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0" name="Google Shape;170;g2b6916b543f_0_35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96383" y="2787410"/>
            <a:ext cx="2544611" cy="235609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g2b6916b543f_0_35"/>
          <p:cNvSpPr/>
          <p:nvPr/>
        </p:nvSpPr>
        <p:spPr>
          <a:xfrm>
            <a:off x="585275" y="1822330"/>
            <a:ext cx="361206" cy="328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g2b6916b543f_0_35"/>
          <p:cNvSpPr/>
          <p:nvPr/>
        </p:nvSpPr>
        <p:spPr>
          <a:xfrm>
            <a:off x="606839" y="1897811"/>
            <a:ext cx="253383" cy="253401"/>
          </a:xfrm>
          <a:prstGeom prst="ellipse">
            <a:avLst/>
          </a:prstGeom>
          <a:noFill/>
          <a:ln w="19050" cap="flat" cmpd="sng">
            <a:solidFill>
              <a:srgbClr val="2F2F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g2b6916b543f_0_35"/>
          <p:cNvSpPr/>
          <p:nvPr/>
        </p:nvSpPr>
        <p:spPr>
          <a:xfrm>
            <a:off x="585275" y="2647231"/>
            <a:ext cx="361206" cy="328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g2b6916b543f_0_35"/>
          <p:cNvSpPr/>
          <p:nvPr/>
        </p:nvSpPr>
        <p:spPr>
          <a:xfrm>
            <a:off x="606839" y="2722712"/>
            <a:ext cx="253383" cy="253401"/>
          </a:xfrm>
          <a:prstGeom prst="ellipse">
            <a:avLst/>
          </a:prstGeom>
          <a:noFill/>
          <a:ln w="19050" cap="flat" cmpd="sng">
            <a:solidFill>
              <a:srgbClr val="2F2F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g2b6916b543f_0_35"/>
          <p:cNvSpPr/>
          <p:nvPr/>
        </p:nvSpPr>
        <p:spPr>
          <a:xfrm>
            <a:off x="585275" y="3472132"/>
            <a:ext cx="361206" cy="328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g2b6916b543f_0_35"/>
          <p:cNvSpPr/>
          <p:nvPr/>
        </p:nvSpPr>
        <p:spPr>
          <a:xfrm>
            <a:off x="606839" y="3547613"/>
            <a:ext cx="253383" cy="253401"/>
          </a:xfrm>
          <a:prstGeom prst="ellipse">
            <a:avLst/>
          </a:prstGeom>
          <a:noFill/>
          <a:ln w="19050" cap="flat" cmpd="sng">
            <a:solidFill>
              <a:srgbClr val="2F2F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g2b6916b543f_0_35"/>
          <p:cNvSpPr/>
          <p:nvPr/>
        </p:nvSpPr>
        <p:spPr>
          <a:xfrm>
            <a:off x="1108214" y="1711815"/>
            <a:ext cx="6447900" cy="22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83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Узнаем, как связаны компоненты действий сложения и вычитания</a:t>
            </a:r>
            <a:endParaRPr sz="1783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83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783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83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Сформулируем правило нахождения неизвестного слагаемого</a:t>
            </a:r>
            <a:endParaRPr sz="1783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83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783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83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Научимся выполнять проверку вычислений с</a:t>
            </a:r>
            <a:r>
              <a:rPr lang="en-US" sz="1783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n-US" sz="1783" b="0" i="0" u="none" strike="noStrike" cap="none">
                <a:solidFill>
                  <a:srgbClr val="2F2F45"/>
                </a:solidFill>
                <a:latin typeface="Verdana"/>
                <a:ea typeface="Verdana"/>
                <a:cs typeface="Verdana"/>
                <a:sym typeface="Verdana"/>
              </a:rPr>
              <a:t>помощью обратного действия</a:t>
            </a:r>
            <a:endParaRPr sz="1783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g2b3d1b0ce6d_4_1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9104"/>
            <a:ext cx="913860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g2b3d1b0ce6d_4_142"/>
          <p:cNvSpPr/>
          <p:nvPr/>
        </p:nvSpPr>
        <p:spPr>
          <a:xfrm>
            <a:off x="460596" y="987135"/>
            <a:ext cx="7907481" cy="3408219"/>
          </a:xfrm>
          <a:prstGeom prst="roundRect">
            <a:avLst>
              <a:gd name="adj" fmla="val 1115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46909" y="1163783"/>
            <a:ext cx="571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точек будет в круге, столько раз поднимем руки.</a:t>
            </a:r>
          </a:p>
        </p:txBody>
      </p:sp>
      <p:pic>
        <p:nvPicPr>
          <p:cNvPr id="12" name="Google Shape;471;g2b3ef7982b3_0_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4770" y="2943053"/>
            <a:ext cx="1367519" cy="2062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70;g2b6916b543f_0_35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96383" y="2787410"/>
            <a:ext cx="2544611" cy="235609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Овал 6"/>
          <p:cNvSpPr/>
          <p:nvPr/>
        </p:nvSpPr>
        <p:spPr>
          <a:xfrm>
            <a:off x="3200400" y="1502337"/>
            <a:ext cx="3075710" cy="2820281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лок-схема: узел 2"/>
          <p:cNvSpPr/>
          <p:nvPr/>
        </p:nvSpPr>
        <p:spPr>
          <a:xfrm>
            <a:off x="3811412" y="272975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4343400" y="1706755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4640152" y="3417726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5193687" y="2314559"/>
            <a:ext cx="415636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31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g2b3d1b0ce6d_4_1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9104"/>
            <a:ext cx="913860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g2b3d1b0ce6d_4_142"/>
          <p:cNvSpPr/>
          <p:nvPr/>
        </p:nvSpPr>
        <p:spPr>
          <a:xfrm>
            <a:off x="460596" y="987135"/>
            <a:ext cx="7907481" cy="3408219"/>
          </a:xfrm>
          <a:prstGeom prst="roundRect">
            <a:avLst>
              <a:gd name="adj" fmla="val 1115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46909" y="1163783"/>
            <a:ext cx="571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Приседаем столько раз, сколько бабочек у нас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2" name="Google Shape;471;g2b3ef7982b3_0_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4770" y="2943053"/>
            <a:ext cx="1367519" cy="2062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70;g2b6916b543f_0_35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96383" y="2787410"/>
            <a:ext cx="2544611" cy="2356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Picture background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0" y="1353081"/>
            <a:ext cx="1714112" cy="1234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Picture background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359" y="2902311"/>
            <a:ext cx="1584953" cy="1183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Picture background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92" y="1570425"/>
            <a:ext cx="1671571" cy="14486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Picture background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042" y="2821858"/>
            <a:ext cx="1787974" cy="1495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Picture background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806" y="1570425"/>
            <a:ext cx="1465234" cy="15206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032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g2b3d1b0ce6d_4_1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3860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g2b3d1b0ce6d_4_142"/>
          <p:cNvSpPr/>
          <p:nvPr/>
        </p:nvSpPr>
        <p:spPr>
          <a:xfrm>
            <a:off x="460596" y="1207991"/>
            <a:ext cx="7907481" cy="3158837"/>
          </a:xfrm>
          <a:prstGeom prst="roundRect">
            <a:avLst>
              <a:gd name="adj" fmla="val 1115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400" b="0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80755" y="1207991"/>
            <a:ext cx="50811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ёлочек зелёных, столько сделаем наклонов.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Google Shape;471;g2b3ef7982b3_0_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4770" y="2943053"/>
            <a:ext cx="1367519" cy="2062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70;g2b6916b543f_0_35" descr="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96383" y="2787410"/>
            <a:ext cx="2544611" cy="2356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Picture background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640" y="1258970"/>
            <a:ext cx="1175132" cy="1579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Picture background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119" y="1560900"/>
            <a:ext cx="1189759" cy="16323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Picture background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1618" y="1258970"/>
            <a:ext cx="1186298" cy="17959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Picture background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102" y="2137595"/>
            <a:ext cx="1485900" cy="2111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Picture background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651" y="2019297"/>
            <a:ext cx="1485900" cy="21113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4848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DE471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1354</Words>
  <Application>Microsoft Office PowerPoint</Application>
  <PresentationFormat>Экран (16:9)</PresentationFormat>
  <Paragraphs>268</Paragraphs>
  <Slides>26</Slides>
  <Notes>25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Calibri</vt:lpstr>
      <vt:lpstr>Constantia</vt:lpstr>
      <vt:lpstr>Times New Roman</vt:lpstr>
      <vt:lpstr>Verdana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16</cp:revision>
  <dcterms:modified xsi:type="dcterms:W3CDTF">2025-03-04T10:40:11Z</dcterms:modified>
</cp:coreProperties>
</file>