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37"/>
  </p:notesMasterIdLst>
  <p:sldIdLst>
    <p:sldId id="256" r:id="rId2"/>
    <p:sldId id="257" r:id="rId3"/>
    <p:sldId id="279" r:id="rId4"/>
    <p:sldId id="299" r:id="rId5"/>
    <p:sldId id="300" r:id="rId6"/>
    <p:sldId id="301" r:id="rId7"/>
    <p:sldId id="280" r:id="rId8"/>
    <p:sldId id="298" r:id="rId9"/>
    <p:sldId id="302" r:id="rId10"/>
    <p:sldId id="303" r:id="rId11"/>
    <p:sldId id="281" r:id="rId12"/>
    <p:sldId id="282" r:id="rId13"/>
    <p:sldId id="284" r:id="rId14"/>
    <p:sldId id="285" r:id="rId15"/>
    <p:sldId id="286" r:id="rId16"/>
    <p:sldId id="304" r:id="rId17"/>
    <p:sldId id="287" r:id="rId18"/>
    <p:sldId id="305" r:id="rId19"/>
    <p:sldId id="306" r:id="rId20"/>
    <p:sldId id="307" r:id="rId21"/>
    <p:sldId id="308" r:id="rId22"/>
    <p:sldId id="309" r:id="rId23"/>
    <p:sldId id="310" r:id="rId24"/>
    <p:sldId id="311" r:id="rId25"/>
    <p:sldId id="289" r:id="rId26"/>
    <p:sldId id="290" r:id="rId27"/>
    <p:sldId id="312" r:id="rId28"/>
    <p:sldId id="291" r:id="rId29"/>
    <p:sldId id="313" r:id="rId30"/>
    <p:sldId id="314" r:id="rId31"/>
    <p:sldId id="292" r:id="rId32"/>
    <p:sldId id="315" r:id="rId33"/>
    <p:sldId id="316" r:id="rId34"/>
    <p:sldId id="294" r:id="rId35"/>
    <p:sldId id="297" r:id="rId3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35B19D"/>
    <a:srgbClr val="4D4D4D"/>
    <a:srgbClr val="B92D14"/>
    <a:srgbClr val="35759D"/>
    <a:srgbClr val="20A6C6"/>
    <a:srgbClr val="DEDEDE"/>
    <a:srgbClr val="075ED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2536" autoAdjust="0"/>
    <p:restoredTop sz="95596" autoAdjust="0"/>
  </p:normalViewPr>
  <p:slideViewPr>
    <p:cSldViewPr>
      <p:cViewPr varScale="1">
        <p:scale>
          <a:sx n="73" d="100"/>
          <a:sy n="73" d="100"/>
        </p:scale>
        <p:origin x="-1062" y="-102"/>
      </p:cViewPr>
      <p:guideLst>
        <p:guide orient="horz" pos="2160"/>
        <p:guide pos="2880"/>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2.xml.rels><?xml version="1.0" encoding="UTF-8" standalone="yes"?>
<Relationships xmlns="http://schemas.openxmlformats.org/package/2006/relationships"><Relationship Id="rId1" Type="http://schemas.openxmlformats.org/officeDocument/2006/relationships/image" Target="../media/image17.png"/></Relationships>
</file>

<file path=ppt/diagrams/_rels/drawing2.xml.rels><?xml version="1.0" encoding="UTF-8" standalone="yes"?>
<Relationships xmlns="http://schemas.openxmlformats.org/package/2006/relationships"><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DDBC7E-D1B7-40D8-A2A4-670DFB839FA7}" type="doc">
      <dgm:prSet loTypeId="urn:microsoft.com/office/officeart/2005/8/layout/hProcess9" loCatId="process" qsTypeId="urn:microsoft.com/office/officeart/2005/8/quickstyle/simple1" qsCatId="simple" csTypeId="urn:microsoft.com/office/officeart/2005/8/colors/accent1_2" csCatId="accent1" phldr="1"/>
      <dgm:spPr/>
    </dgm:pt>
    <dgm:pt modelId="{FB5A5EFB-95FA-4F3F-A285-E81642773725}">
      <dgm:prSet phldrT="[Текст]" custT="1"/>
      <dgm:spPr>
        <a:solidFill>
          <a:srgbClr val="F5F5F1"/>
        </a:solidFill>
        <a:ln>
          <a:solidFill>
            <a:schemeClr val="bg2">
              <a:lumMod val="75000"/>
            </a:schemeClr>
          </a:solidFill>
        </a:ln>
      </dgm:spPr>
      <dgm:t>
        <a:bodyPr/>
        <a:lstStyle/>
        <a:p>
          <a:r>
            <a:rPr lang="ru-RU" sz="1800" dirty="0" smtClean="0">
              <a:solidFill>
                <a:schemeClr val="accent4"/>
              </a:solidFill>
            </a:rPr>
            <a:t>Формирование у педагогов системного мышления в области </a:t>
          </a:r>
          <a:r>
            <a:rPr lang="ru-RU" sz="1800" dirty="0" err="1" smtClean="0">
              <a:solidFill>
                <a:schemeClr val="accent4"/>
              </a:solidFill>
            </a:rPr>
            <a:t>межпредметых</a:t>
          </a:r>
          <a:r>
            <a:rPr lang="ru-RU" sz="1800" dirty="0" smtClean="0">
              <a:solidFill>
                <a:schemeClr val="accent4"/>
              </a:solidFill>
            </a:rPr>
            <a:t> связей через формирование функциональной грамотности</a:t>
          </a:r>
          <a:endParaRPr lang="ru-RU" sz="1800" b="1" dirty="0">
            <a:solidFill>
              <a:schemeClr val="accent4"/>
            </a:solidFill>
            <a:latin typeface="Times New Roman" pitchFamily="18" charset="0"/>
            <a:cs typeface="Times New Roman" pitchFamily="18" charset="0"/>
          </a:endParaRPr>
        </a:p>
      </dgm:t>
    </dgm:pt>
    <dgm:pt modelId="{80BD2F6F-6434-4EA6-9D5F-403A1B0B5566}" type="parTrans" cxnId="{8A4E8CB1-8EFB-450D-AA67-42FBEF214D76}">
      <dgm:prSet/>
      <dgm:spPr/>
      <dgm:t>
        <a:bodyPr/>
        <a:lstStyle/>
        <a:p>
          <a:endParaRPr lang="ru-RU"/>
        </a:p>
      </dgm:t>
    </dgm:pt>
    <dgm:pt modelId="{CD9AC4DB-495E-4610-8C9A-76297720987C}" type="sibTrans" cxnId="{8A4E8CB1-8EFB-450D-AA67-42FBEF214D76}">
      <dgm:prSet/>
      <dgm:spPr/>
      <dgm:t>
        <a:bodyPr/>
        <a:lstStyle/>
        <a:p>
          <a:endParaRPr lang="ru-RU"/>
        </a:p>
      </dgm:t>
    </dgm:pt>
    <dgm:pt modelId="{8C829720-D700-4D63-9942-ECBE24827075}" type="pres">
      <dgm:prSet presAssocID="{05DDBC7E-D1B7-40D8-A2A4-670DFB839FA7}" presName="CompostProcess" presStyleCnt="0">
        <dgm:presLayoutVars>
          <dgm:dir/>
          <dgm:resizeHandles val="exact"/>
        </dgm:presLayoutVars>
      </dgm:prSet>
      <dgm:spPr/>
    </dgm:pt>
    <dgm:pt modelId="{C9AE6F60-9BA9-4FA0-847C-EA16F47C0DA3}" type="pres">
      <dgm:prSet presAssocID="{05DDBC7E-D1B7-40D8-A2A4-670DFB839FA7}" presName="arrow" presStyleLbl="bgShp" presStyleIdx="0" presStyleCnt="1" custScaleX="117647" custLinFactNeighborX="0" custLinFactNeighborY="-15155"/>
      <dgm:spPr>
        <a:solidFill>
          <a:schemeClr val="tx2">
            <a:lumMod val="20000"/>
            <a:lumOff val="80000"/>
          </a:schemeClr>
        </a:solidFill>
      </dgm:spPr>
    </dgm:pt>
    <dgm:pt modelId="{3D3C3ECD-7EE1-4EE7-AB56-9252369C3626}" type="pres">
      <dgm:prSet presAssocID="{05DDBC7E-D1B7-40D8-A2A4-670DFB839FA7}" presName="linearProcess" presStyleCnt="0"/>
      <dgm:spPr/>
    </dgm:pt>
    <dgm:pt modelId="{88EE968E-2534-490E-B25D-781659F607E2}" type="pres">
      <dgm:prSet presAssocID="{FB5A5EFB-95FA-4F3F-A285-E81642773725}" presName="textNode" presStyleLbl="node1" presStyleIdx="0" presStyleCnt="1" custScaleX="253152" custScaleY="124449" custLinFactNeighborX="52007" custLinFactNeighborY="-29301">
        <dgm:presLayoutVars>
          <dgm:bulletEnabled val="1"/>
        </dgm:presLayoutVars>
      </dgm:prSet>
      <dgm:spPr/>
      <dgm:t>
        <a:bodyPr/>
        <a:lstStyle/>
        <a:p>
          <a:endParaRPr lang="ru-RU"/>
        </a:p>
      </dgm:t>
    </dgm:pt>
  </dgm:ptLst>
  <dgm:cxnLst>
    <dgm:cxn modelId="{B1E1F543-7961-4DFA-BA5D-819C4416F19B}" type="presOf" srcId="{FB5A5EFB-95FA-4F3F-A285-E81642773725}" destId="{88EE968E-2534-490E-B25D-781659F607E2}" srcOrd="0" destOrd="0" presId="urn:microsoft.com/office/officeart/2005/8/layout/hProcess9"/>
    <dgm:cxn modelId="{8A4E8CB1-8EFB-450D-AA67-42FBEF214D76}" srcId="{05DDBC7E-D1B7-40D8-A2A4-670DFB839FA7}" destId="{FB5A5EFB-95FA-4F3F-A285-E81642773725}" srcOrd="0" destOrd="0" parTransId="{80BD2F6F-6434-4EA6-9D5F-403A1B0B5566}" sibTransId="{CD9AC4DB-495E-4610-8C9A-76297720987C}"/>
    <dgm:cxn modelId="{CEDB7DA3-2AAC-4A39-9E44-61E74D0AD010}" type="presOf" srcId="{05DDBC7E-D1B7-40D8-A2A4-670DFB839FA7}" destId="{8C829720-D700-4D63-9942-ECBE24827075}" srcOrd="0" destOrd="0" presId="urn:microsoft.com/office/officeart/2005/8/layout/hProcess9"/>
    <dgm:cxn modelId="{4B9D94CF-7079-4308-82A5-5DF06A20E846}" type="presParOf" srcId="{8C829720-D700-4D63-9942-ECBE24827075}" destId="{C9AE6F60-9BA9-4FA0-847C-EA16F47C0DA3}" srcOrd="0" destOrd="0" presId="urn:microsoft.com/office/officeart/2005/8/layout/hProcess9"/>
    <dgm:cxn modelId="{101B0BC3-7BDD-4FD7-A7BF-C7AF180EDBE2}" type="presParOf" srcId="{8C829720-D700-4D63-9942-ECBE24827075}" destId="{3D3C3ECD-7EE1-4EE7-AB56-9252369C3626}" srcOrd="1" destOrd="0" presId="urn:microsoft.com/office/officeart/2005/8/layout/hProcess9"/>
    <dgm:cxn modelId="{37AA6F5E-E38C-48FA-B7EA-D054656F6447}" type="presParOf" srcId="{3D3C3ECD-7EE1-4EE7-AB56-9252369C3626}" destId="{88EE968E-2534-490E-B25D-781659F607E2}" srcOrd="0" destOrd="0" presId="urn:microsoft.com/office/officeart/2005/8/layout/hProcess9"/>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BA13BE-268F-42D7-97FE-B2C8CAD8E28B}" type="doc">
      <dgm:prSet loTypeId="urn:microsoft.com/office/officeart/2005/8/layout/vList3#1" loCatId="list" qsTypeId="urn:microsoft.com/office/officeart/2005/8/quickstyle/simple1" qsCatId="simple" csTypeId="urn:microsoft.com/office/officeart/2005/8/colors/accent1_2" csCatId="accent1" phldr="1"/>
      <dgm:spPr/>
    </dgm:pt>
    <dgm:pt modelId="{2745D6B2-328C-4F95-93F3-0F93F51470EF}">
      <dgm:prSet phldrT="[Текст]" custT="1"/>
      <dgm:spPr>
        <a:solidFill>
          <a:schemeClr val="bg2">
            <a:lumMod val="40000"/>
            <a:lumOff val="60000"/>
          </a:schemeClr>
        </a:solidFill>
        <a:ln>
          <a:solidFill>
            <a:schemeClr val="accent6">
              <a:lumMod val="60000"/>
              <a:lumOff val="40000"/>
            </a:schemeClr>
          </a:solidFill>
        </a:ln>
      </dgm:spPr>
      <dgm:t>
        <a:bodyPr/>
        <a:lstStyle/>
        <a:p>
          <a:pPr algn="l"/>
          <a:r>
            <a:rPr lang="ru-RU" sz="1600" b="1" dirty="0" smtClean="0">
              <a:solidFill>
                <a:schemeClr val="tx1"/>
              </a:solidFill>
              <a:latin typeface="Times New Roman" pitchFamily="18" charset="0"/>
              <a:cs typeface="Times New Roman" pitchFamily="18" charset="0"/>
            </a:rPr>
            <a:t>     Расширение социокультурного и эмоционального    контекстов</a:t>
          </a:r>
          <a:endParaRPr lang="ru-RU" sz="1600" b="1" dirty="0">
            <a:solidFill>
              <a:schemeClr val="tx1"/>
            </a:solidFill>
            <a:latin typeface="Times New Roman" pitchFamily="18" charset="0"/>
            <a:cs typeface="Times New Roman" pitchFamily="18" charset="0"/>
          </a:endParaRPr>
        </a:p>
      </dgm:t>
    </dgm:pt>
    <dgm:pt modelId="{6B669292-F71D-4A9C-8C39-BC308F667573}" type="parTrans" cxnId="{9395789E-8B2E-435F-BE6D-1AB4B2DF8B2C}">
      <dgm:prSet/>
      <dgm:spPr/>
      <dgm:t>
        <a:bodyPr/>
        <a:lstStyle/>
        <a:p>
          <a:endParaRPr lang="ru-RU"/>
        </a:p>
      </dgm:t>
    </dgm:pt>
    <dgm:pt modelId="{83A24BEA-93E1-4361-A838-9FEA78076AB0}" type="sibTrans" cxnId="{9395789E-8B2E-435F-BE6D-1AB4B2DF8B2C}">
      <dgm:prSet/>
      <dgm:spPr/>
      <dgm:t>
        <a:bodyPr/>
        <a:lstStyle/>
        <a:p>
          <a:endParaRPr lang="ru-RU"/>
        </a:p>
      </dgm:t>
    </dgm:pt>
    <dgm:pt modelId="{078EE89D-46D6-442C-8306-EFF12B309A41}">
      <dgm:prSet phldrT="[Текст]" custT="1"/>
      <dgm:spPr>
        <a:solidFill>
          <a:srgbClr val="FFFF00"/>
        </a:solidFill>
        <a:ln>
          <a:solidFill>
            <a:schemeClr val="accent6">
              <a:lumMod val="60000"/>
              <a:lumOff val="40000"/>
            </a:schemeClr>
          </a:solidFill>
        </a:ln>
      </dgm:spPr>
      <dgm:t>
        <a:bodyPr/>
        <a:lstStyle/>
        <a:p>
          <a:pPr algn="l"/>
          <a:r>
            <a:rPr lang="ru-RU" sz="1600" dirty="0" smtClean="0">
              <a:solidFill>
                <a:schemeClr val="tx1"/>
              </a:solidFill>
            </a:rPr>
            <a:t>        </a:t>
          </a:r>
          <a:r>
            <a:rPr lang="ru-RU" sz="1600" b="1" dirty="0" smtClean="0">
              <a:solidFill>
                <a:schemeClr val="tx1"/>
              </a:solidFill>
              <a:latin typeface="Times New Roman" pitchFamily="18" charset="0"/>
              <a:cs typeface="Times New Roman" pitchFamily="18" charset="0"/>
            </a:rPr>
            <a:t>Вариативность, гибкость и модульность     индивидуальных и групповых образовательных маршрутов</a:t>
          </a:r>
          <a:endParaRPr lang="ru-RU" sz="1600" b="1" dirty="0">
            <a:solidFill>
              <a:schemeClr val="tx1"/>
            </a:solidFill>
            <a:latin typeface="Times New Roman" pitchFamily="18" charset="0"/>
            <a:cs typeface="Times New Roman" pitchFamily="18" charset="0"/>
          </a:endParaRPr>
        </a:p>
      </dgm:t>
    </dgm:pt>
    <dgm:pt modelId="{04AFF3E5-8F0C-4830-B1B0-3A2B9EDC740E}" type="parTrans" cxnId="{F8C80912-383D-43BD-A91B-E82702B298A9}">
      <dgm:prSet/>
      <dgm:spPr/>
      <dgm:t>
        <a:bodyPr/>
        <a:lstStyle/>
        <a:p>
          <a:endParaRPr lang="ru-RU"/>
        </a:p>
      </dgm:t>
    </dgm:pt>
    <dgm:pt modelId="{FE32FBF6-5D1A-4439-A1B6-B80F75D83982}" type="sibTrans" cxnId="{F8C80912-383D-43BD-A91B-E82702B298A9}">
      <dgm:prSet/>
      <dgm:spPr/>
      <dgm:t>
        <a:bodyPr/>
        <a:lstStyle/>
        <a:p>
          <a:endParaRPr lang="ru-RU"/>
        </a:p>
      </dgm:t>
    </dgm:pt>
    <dgm:pt modelId="{CB0A7DD1-6CD9-4C95-B02A-79279A87666C}">
      <dgm:prSet phldrT="[Текст]" custT="1"/>
      <dgm:spPr>
        <a:solidFill>
          <a:srgbClr val="35B19D"/>
        </a:solidFill>
        <a:ln>
          <a:solidFill>
            <a:schemeClr val="accent6">
              <a:lumMod val="60000"/>
              <a:lumOff val="40000"/>
            </a:schemeClr>
          </a:solidFill>
        </a:ln>
      </dgm:spPr>
      <dgm:t>
        <a:bodyPr/>
        <a:lstStyle/>
        <a:p>
          <a:pPr algn="l"/>
          <a:r>
            <a:rPr lang="ru-RU" sz="1600" b="1" dirty="0" smtClean="0">
              <a:solidFill>
                <a:schemeClr val="tx1"/>
              </a:solidFill>
              <a:latin typeface="Times New Roman" pitchFamily="18" charset="0"/>
              <a:cs typeface="Times New Roman" pitchFamily="18" charset="0"/>
            </a:rPr>
            <a:t>     Освоение знаний и навыков в личностно- и социально-значимом проживании образовательного действа</a:t>
          </a:r>
          <a:endParaRPr lang="ru-RU" sz="1600" b="1" dirty="0">
            <a:solidFill>
              <a:schemeClr val="tx1"/>
            </a:solidFill>
            <a:latin typeface="Times New Roman" pitchFamily="18" charset="0"/>
            <a:cs typeface="Times New Roman" pitchFamily="18" charset="0"/>
          </a:endParaRPr>
        </a:p>
      </dgm:t>
    </dgm:pt>
    <dgm:pt modelId="{CF2151D2-AA89-4A8D-A592-4872A1EB7655}" type="parTrans" cxnId="{53D3CB78-CED3-40BD-B15F-D25F14968A72}">
      <dgm:prSet/>
      <dgm:spPr/>
      <dgm:t>
        <a:bodyPr/>
        <a:lstStyle/>
        <a:p>
          <a:endParaRPr lang="ru-RU"/>
        </a:p>
      </dgm:t>
    </dgm:pt>
    <dgm:pt modelId="{C4EBD4AB-3EA9-46AC-8CAC-334646DC013E}" type="sibTrans" cxnId="{53D3CB78-CED3-40BD-B15F-D25F14968A72}">
      <dgm:prSet/>
      <dgm:spPr/>
      <dgm:t>
        <a:bodyPr/>
        <a:lstStyle/>
        <a:p>
          <a:endParaRPr lang="ru-RU"/>
        </a:p>
      </dgm:t>
    </dgm:pt>
    <dgm:pt modelId="{7A56C62A-D087-475B-98DF-4ED7040114CC}">
      <dgm:prSet custT="1"/>
      <dgm:spPr>
        <a:solidFill>
          <a:srgbClr val="92D050"/>
        </a:solidFill>
        <a:ln>
          <a:solidFill>
            <a:schemeClr val="accent6">
              <a:lumMod val="60000"/>
              <a:lumOff val="40000"/>
            </a:schemeClr>
          </a:solidFill>
        </a:ln>
      </dgm:spPr>
      <dgm:t>
        <a:bodyPr/>
        <a:lstStyle/>
        <a:p>
          <a:pPr algn="l"/>
          <a:r>
            <a:rPr lang="ru-RU" sz="1600" b="1" dirty="0" smtClean="0">
              <a:solidFill>
                <a:schemeClr val="tx1"/>
              </a:solidFill>
              <a:latin typeface="Times New Roman" pitchFamily="18" charset="0"/>
              <a:cs typeface="Times New Roman" pitchFamily="18" charset="0"/>
            </a:rPr>
            <a:t>Продвижение к целостности мировосприятия</a:t>
          </a:r>
          <a:endParaRPr lang="ru-RU" sz="1600" b="1" dirty="0">
            <a:solidFill>
              <a:schemeClr val="tx1"/>
            </a:solidFill>
            <a:latin typeface="Times New Roman" pitchFamily="18" charset="0"/>
            <a:cs typeface="Times New Roman" pitchFamily="18" charset="0"/>
          </a:endParaRPr>
        </a:p>
      </dgm:t>
    </dgm:pt>
    <dgm:pt modelId="{5B62BDB7-D352-4791-A413-DA121145DCE7}" type="parTrans" cxnId="{D1A48C41-65D0-497B-B192-0CA8BE37C064}">
      <dgm:prSet/>
      <dgm:spPr/>
      <dgm:t>
        <a:bodyPr/>
        <a:lstStyle/>
        <a:p>
          <a:endParaRPr lang="ru-RU"/>
        </a:p>
      </dgm:t>
    </dgm:pt>
    <dgm:pt modelId="{57E38F59-280D-4798-BD27-445F2137A178}" type="sibTrans" cxnId="{D1A48C41-65D0-497B-B192-0CA8BE37C064}">
      <dgm:prSet/>
      <dgm:spPr/>
      <dgm:t>
        <a:bodyPr/>
        <a:lstStyle/>
        <a:p>
          <a:endParaRPr lang="ru-RU"/>
        </a:p>
      </dgm:t>
    </dgm:pt>
    <dgm:pt modelId="{E62CBA6E-21C5-4AEF-A10E-0199EFA1F123}">
      <dgm:prSet custT="1"/>
      <dgm:spPr>
        <a:solidFill>
          <a:srgbClr val="00B0F0"/>
        </a:solidFill>
        <a:ln>
          <a:solidFill>
            <a:schemeClr val="accent6">
              <a:lumMod val="60000"/>
              <a:lumOff val="40000"/>
            </a:schemeClr>
          </a:solidFill>
        </a:ln>
      </dgm:spPr>
      <dgm:t>
        <a:bodyPr/>
        <a:lstStyle/>
        <a:p>
          <a:pPr algn="l"/>
          <a:r>
            <a:rPr lang="ru-RU" sz="1600" dirty="0" smtClean="0">
              <a:solidFill>
                <a:schemeClr val="tx1"/>
              </a:solidFill>
            </a:rPr>
            <a:t>      </a:t>
          </a:r>
          <a:r>
            <a:rPr lang="ru-RU" sz="1600" b="1" dirty="0" smtClean="0">
              <a:solidFill>
                <a:schemeClr val="tx1"/>
              </a:solidFill>
              <a:latin typeface="Times New Roman" pitchFamily="18" charset="0"/>
              <a:cs typeface="Times New Roman" pitchFamily="18" charset="0"/>
            </a:rPr>
            <a:t>Продуктивное творческое взаимодействия в командах постоянного и сменного составов</a:t>
          </a:r>
          <a:endParaRPr lang="ru-RU" sz="1600" b="1" dirty="0">
            <a:solidFill>
              <a:schemeClr val="tx1"/>
            </a:solidFill>
            <a:latin typeface="Times New Roman" pitchFamily="18" charset="0"/>
            <a:cs typeface="Times New Roman" pitchFamily="18" charset="0"/>
          </a:endParaRPr>
        </a:p>
      </dgm:t>
    </dgm:pt>
    <dgm:pt modelId="{97530BF3-3397-4C51-9D3B-D9C5C7CFCA65}" type="parTrans" cxnId="{09D4D27E-5FD2-47D6-AD6E-C5C357475911}">
      <dgm:prSet/>
      <dgm:spPr/>
      <dgm:t>
        <a:bodyPr/>
        <a:lstStyle/>
        <a:p>
          <a:endParaRPr lang="ru-RU"/>
        </a:p>
      </dgm:t>
    </dgm:pt>
    <dgm:pt modelId="{14F2DCBF-1968-468C-84CF-23610AEEF7F8}" type="sibTrans" cxnId="{09D4D27E-5FD2-47D6-AD6E-C5C357475911}">
      <dgm:prSet/>
      <dgm:spPr/>
      <dgm:t>
        <a:bodyPr/>
        <a:lstStyle/>
        <a:p>
          <a:endParaRPr lang="ru-RU"/>
        </a:p>
      </dgm:t>
    </dgm:pt>
    <dgm:pt modelId="{7C7EB2D5-714E-4CA6-8E7A-525225FD5224}" type="pres">
      <dgm:prSet presAssocID="{77BA13BE-268F-42D7-97FE-B2C8CAD8E28B}" presName="linearFlow" presStyleCnt="0">
        <dgm:presLayoutVars>
          <dgm:dir/>
          <dgm:resizeHandles val="exact"/>
        </dgm:presLayoutVars>
      </dgm:prSet>
      <dgm:spPr/>
    </dgm:pt>
    <dgm:pt modelId="{3F7303EC-1F12-4B11-9E4F-E150609ABAC2}" type="pres">
      <dgm:prSet presAssocID="{2745D6B2-328C-4F95-93F3-0F93F51470EF}" presName="composite" presStyleCnt="0"/>
      <dgm:spPr/>
    </dgm:pt>
    <dgm:pt modelId="{989CBFF4-94BF-4B0A-AB3B-013AD0A6497C}" type="pres">
      <dgm:prSet presAssocID="{2745D6B2-328C-4F95-93F3-0F93F51470EF}" presName="imgShp" presStyleLbl="fgImgPlace1" presStyleIdx="0" presStyleCnt="5" custLinFactX="-26552" custLinFactNeighborX="-100000" custLinFactNeighborY="-10644"/>
      <dgm:spPr>
        <a:blipFill rotWithShape="0">
          <a:blip xmlns:r="http://schemas.openxmlformats.org/officeDocument/2006/relationships" r:embed="rId1"/>
          <a:stretch>
            <a:fillRect/>
          </a:stretch>
        </a:blipFill>
        <a:ln>
          <a:solidFill>
            <a:schemeClr val="bg2"/>
          </a:solidFill>
        </a:ln>
      </dgm:spPr>
    </dgm:pt>
    <dgm:pt modelId="{AFD154EF-4283-4FB9-8D1B-68DACC05C4E9}" type="pres">
      <dgm:prSet presAssocID="{2745D6B2-328C-4F95-93F3-0F93F51470EF}" presName="txShp" presStyleLbl="node1" presStyleIdx="0" presStyleCnt="5" custScaleX="134645" custLinFactNeighborX="7204" custLinFactNeighborY="11376">
        <dgm:presLayoutVars>
          <dgm:bulletEnabled val="1"/>
        </dgm:presLayoutVars>
      </dgm:prSet>
      <dgm:spPr/>
      <dgm:t>
        <a:bodyPr/>
        <a:lstStyle/>
        <a:p>
          <a:endParaRPr lang="ru-RU"/>
        </a:p>
      </dgm:t>
    </dgm:pt>
    <dgm:pt modelId="{C91B186D-E29B-46BF-831E-C2A61D8F9148}" type="pres">
      <dgm:prSet presAssocID="{83A24BEA-93E1-4361-A838-9FEA78076AB0}" presName="spacing" presStyleCnt="0"/>
      <dgm:spPr/>
    </dgm:pt>
    <dgm:pt modelId="{29FFE241-E2CE-48E3-8B62-889EE6C972A3}" type="pres">
      <dgm:prSet presAssocID="{078EE89D-46D6-442C-8306-EFF12B309A41}" presName="composite" presStyleCnt="0"/>
      <dgm:spPr/>
    </dgm:pt>
    <dgm:pt modelId="{4BD164FE-AF97-4FBF-BCA0-7C5283A83C9E}" type="pres">
      <dgm:prSet presAssocID="{078EE89D-46D6-442C-8306-EFF12B309A41}" presName="imgShp" presStyleLbl="fgImgPlace1" presStyleIdx="1" presStyleCnt="5" custLinFactX="-36885" custLinFactNeighborX="-100000" custLinFactNeighborY="-6156"/>
      <dgm:spPr>
        <a:blipFill rotWithShape="0">
          <a:blip xmlns:r="http://schemas.openxmlformats.org/officeDocument/2006/relationships" r:embed="rId1"/>
          <a:stretch>
            <a:fillRect/>
          </a:stretch>
        </a:blipFill>
        <a:ln>
          <a:solidFill>
            <a:schemeClr val="bg2"/>
          </a:solidFill>
        </a:ln>
      </dgm:spPr>
    </dgm:pt>
    <dgm:pt modelId="{ECC15CA4-D8F7-42F5-89A5-6A6DB6EBE7AB}" type="pres">
      <dgm:prSet presAssocID="{078EE89D-46D6-442C-8306-EFF12B309A41}" presName="txShp" presStyleLbl="node1" presStyleIdx="1" presStyleCnt="5" custScaleX="133794" custLinFactNeighborX="8291" custLinFactNeighborY="-3148">
        <dgm:presLayoutVars>
          <dgm:bulletEnabled val="1"/>
        </dgm:presLayoutVars>
      </dgm:prSet>
      <dgm:spPr/>
      <dgm:t>
        <a:bodyPr/>
        <a:lstStyle/>
        <a:p>
          <a:endParaRPr lang="ru-RU"/>
        </a:p>
      </dgm:t>
    </dgm:pt>
    <dgm:pt modelId="{1E47C995-A5F1-4782-90EB-E51F5CABF645}" type="pres">
      <dgm:prSet presAssocID="{FE32FBF6-5D1A-4439-A1B6-B80F75D83982}" presName="spacing" presStyleCnt="0"/>
      <dgm:spPr/>
    </dgm:pt>
    <dgm:pt modelId="{628D0CB5-98CC-4D40-AFDA-78A1F774B0D3}" type="pres">
      <dgm:prSet presAssocID="{7A56C62A-D087-475B-98DF-4ED7040114CC}" presName="composite" presStyleCnt="0"/>
      <dgm:spPr/>
    </dgm:pt>
    <dgm:pt modelId="{3120486B-6349-40F4-AC57-A9852B63FACF}" type="pres">
      <dgm:prSet presAssocID="{7A56C62A-D087-475B-98DF-4ED7040114CC}" presName="imgShp" presStyleLbl="fgImgPlace1" presStyleIdx="2" presStyleCnt="5" custScaleX="102095" custLinFactX="-15170" custLinFactNeighborX="-100000" custLinFactNeighborY="-12002"/>
      <dgm:spPr>
        <a:blipFill rotWithShape="0">
          <a:blip xmlns:r="http://schemas.openxmlformats.org/officeDocument/2006/relationships" r:embed="rId1"/>
          <a:stretch>
            <a:fillRect/>
          </a:stretch>
        </a:blipFill>
        <a:ln>
          <a:solidFill>
            <a:schemeClr val="bg2"/>
          </a:solidFill>
        </a:ln>
      </dgm:spPr>
    </dgm:pt>
    <dgm:pt modelId="{75880A95-F568-45DA-965C-39D9A074DB90}" type="pres">
      <dgm:prSet presAssocID="{7A56C62A-D087-475B-98DF-4ED7040114CC}" presName="txShp" presStyleLbl="node1" presStyleIdx="2" presStyleCnt="5" custScaleX="131381" custLinFactNeighborX="11142" custLinFactNeighborY="-12002">
        <dgm:presLayoutVars>
          <dgm:bulletEnabled val="1"/>
        </dgm:presLayoutVars>
      </dgm:prSet>
      <dgm:spPr/>
      <dgm:t>
        <a:bodyPr/>
        <a:lstStyle/>
        <a:p>
          <a:endParaRPr lang="ru-RU"/>
        </a:p>
      </dgm:t>
    </dgm:pt>
    <dgm:pt modelId="{24FC09BC-7700-4A5D-8027-0EA438EE65DC}" type="pres">
      <dgm:prSet presAssocID="{57E38F59-280D-4798-BD27-445F2137A178}" presName="spacing" presStyleCnt="0"/>
      <dgm:spPr/>
    </dgm:pt>
    <dgm:pt modelId="{1CFD9164-355B-4F5C-AD3B-60E3006F80C4}" type="pres">
      <dgm:prSet presAssocID="{E62CBA6E-21C5-4AEF-A10E-0199EFA1F123}" presName="composite" presStyleCnt="0"/>
      <dgm:spPr/>
    </dgm:pt>
    <dgm:pt modelId="{721BCD61-41F5-4EB2-8D8B-66097689991A}" type="pres">
      <dgm:prSet presAssocID="{E62CBA6E-21C5-4AEF-A10E-0199EFA1F123}" presName="imgShp" presStyleLbl="fgImgPlace1" presStyleIdx="3" presStyleCnt="5" custLinFactX="-26552" custLinFactNeighborX="-100000" custLinFactNeighborY="2819"/>
      <dgm:spPr>
        <a:blipFill rotWithShape="0">
          <a:blip xmlns:r="http://schemas.openxmlformats.org/officeDocument/2006/relationships" r:embed="rId1"/>
          <a:stretch>
            <a:fillRect/>
          </a:stretch>
        </a:blipFill>
        <a:ln>
          <a:solidFill>
            <a:schemeClr val="bg2"/>
          </a:solidFill>
        </a:ln>
      </dgm:spPr>
    </dgm:pt>
    <dgm:pt modelId="{D8AA0B77-84EA-4EDE-A47C-FB2B724D4708}" type="pres">
      <dgm:prSet presAssocID="{E62CBA6E-21C5-4AEF-A10E-0199EFA1F123}" presName="txShp" presStyleLbl="node1" presStyleIdx="3" presStyleCnt="5" custScaleX="131381" custLinFactNeighborX="18995">
        <dgm:presLayoutVars>
          <dgm:bulletEnabled val="1"/>
        </dgm:presLayoutVars>
      </dgm:prSet>
      <dgm:spPr/>
      <dgm:t>
        <a:bodyPr/>
        <a:lstStyle/>
        <a:p>
          <a:endParaRPr lang="ru-RU"/>
        </a:p>
      </dgm:t>
    </dgm:pt>
    <dgm:pt modelId="{295AE4AE-2339-45AF-9C37-4BED19A5A6A4}" type="pres">
      <dgm:prSet presAssocID="{14F2DCBF-1968-468C-84CF-23610AEEF7F8}" presName="spacing" presStyleCnt="0"/>
      <dgm:spPr/>
    </dgm:pt>
    <dgm:pt modelId="{CB204ED9-1742-43E3-A22A-A94F2C1446F7}" type="pres">
      <dgm:prSet presAssocID="{CB0A7DD1-6CD9-4C95-B02A-79279A87666C}" presName="composite" presStyleCnt="0"/>
      <dgm:spPr/>
    </dgm:pt>
    <dgm:pt modelId="{F4BBF1DF-15AA-4396-B70A-5FE48375F317}" type="pres">
      <dgm:prSet presAssocID="{CB0A7DD1-6CD9-4C95-B02A-79279A87666C}" presName="imgShp" presStyleLbl="fgImgPlace1" presStyleIdx="4" presStyleCnt="5" custLinFactX="-26552" custLinFactNeighborX="-100000" custLinFactNeighborY="7307"/>
      <dgm:spPr>
        <a:blipFill rotWithShape="0">
          <a:blip xmlns:r="http://schemas.openxmlformats.org/officeDocument/2006/relationships" r:embed="rId1"/>
          <a:stretch>
            <a:fillRect/>
          </a:stretch>
        </a:blipFill>
        <a:ln>
          <a:solidFill>
            <a:schemeClr val="bg2"/>
          </a:solidFill>
        </a:ln>
      </dgm:spPr>
    </dgm:pt>
    <dgm:pt modelId="{B7DCD353-3863-48EF-8CFC-458ED5AB58FD}" type="pres">
      <dgm:prSet presAssocID="{CB0A7DD1-6CD9-4C95-B02A-79279A87666C}" presName="txShp" presStyleLbl="node1" presStyleIdx="4" presStyleCnt="5" custScaleX="131382" custLinFactNeighborX="15829">
        <dgm:presLayoutVars>
          <dgm:bulletEnabled val="1"/>
        </dgm:presLayoutVars>
      </dgm:prSet>
      <dgm:spPr/>
      <dgm:t>
        <a:bodyPr/>
        <a:lstStyle/>
        <a:p>
          <a:endParaRPr lang="ru-RU"/>
        </a:p>
      </dgm:t>
    </dgm:pt>
  </dgm:ptLst>
  <dgm:cxnLst>
    <dgm:cxn modelId="{E75439AB-D690-4363-B481-078CE26F58AD}" type="presOf" srcId="{77BA13BE-268F-42D7-97FE-B2C8CAD8E28B}" destId="{7C7EB2D5-714E-4CA6-8E7A-525225FD5224}" srcOrd="0" destOrd="0" presId="urn:microsoft.com/office/officeart/2005/8/layout/vList3#1"/>
    <dgm:cxn modelId="{1FE69D47-93F6-4576-92DE-F95B8A81C555}" type="presOf" srcId="{E62CBA6E-21C5-4AEF-A10E-0199EFA1F123}" destId="{D8AA0B77-84EA-4EDE-A47C-FB2B724D4708}" srcOrd="0" destOrd="0" presId="urn:microsoft.com/office/officeart/2005/8/layout/vList3#1"/>
    <dgm:cxn modelId="{ACAA2FF2-9FF2-49EF-938A-BA8CF892662A}" type="presOf" srcId="{2745D6B2-328C-4F95-93F3-0F93F51470EF}" destId="{AFD154EF-4283-4FB9-8D1B-68DACC05C4E9}" srcOrd="0" destOrd="0" presId="urn:microsoft.com/office/officeart/2005/8/layout/vList3#1"/>
    <dgm:cxn modelId="{F8C80912-383D-43BD-A91B-E82702B298A9}" srcId="{77BA13BE-268F-42D7-97FE-B2C8CAD8E28B}" destId="{078EE89D-46D6-442C-8306-EFF12B309A41}" srcOrd="1" destOrd="0" parTransId="{04AFF3E5-8F0C-4830-B1B0-3A2B9EDC740E}" sibTransId="{FE32FBF6-5D1A-4439-A1B6-B80F75D83982}"/>
    <dgm:cxn modelId="{D1A48C41-65D0-497B-B192-0CA8BE37C064}" srcId="{77BA13BE-268F-42D7-97FE-B2C8CAD8E28B}" destId="{7A56C62A-D087-475B-98DF-4ED7040114CC}" srcOrd="2" destOrd="0" parTransId="{5B62BDB7-D352-4791-A413-DA121145DCE7}" sibTransId="{57E38F59-280D-4798-BD27-445F2137A178}"/>
    <dgm:cxn modelId="{B044E9CC-08D2-4D38-BFE6-0AEFF39537B3}" type="presOf" srcId="{CB0A7DD1-6CD9-4C95-B02A-79279A87666C}" destId="{B7DCD353-3863-48EF-8CFC-458ED5AB58FD}" srcOrd="0" destOrd="0" presId="urn:microsoft.com/office/officeart/2005/8/layout/vList3#1"/>
    <dgm:cxn modelId="{53D3CB78-CED3-40BD-B15F-D25F14968A72}" srcId="{77BA13BE-268F-42D7-97FE-B2C8CAD8E28B}" destId="{CB0A7DD1-6CD9-4C95-B02A-79279A87666C}" srcOrd="4" destOrd="0" parTransId="{CF2151D2-AA89-4A8D-A592-4872A1EB7655}" sibTransId="{C4EBD4AB-3EA9-46AC-8CAC-334646DC013E}"/>
    <dgm:cxn modelId="{CCB35E46-A812-441E-AEB1-1784AEE1404B}" type="presOf" srcId="{7A56C62A-D087-475B-98DF-4ED7040114CC}" destId="{75880A95-F568-45DA-965C-39D9A074DB90}" srcOrd="0" destOrd="0" presId="urn:microsoft.com/office/officeart/2005/8/layout/vList3#1"/>
    <dgm:cxn modelId="{09D4D27E-5FD2-47D6-AD6E-C5C357475911}" srcId="{77BA13BE-268F-42D7-97FE-B2C8CAD8E28B}" destId="{E62CBA6E-21C5-4AEF-A10E-0199EFA1F123}" srcOrd="3" destOrd="0" parTransId="{97530BF3-3397-4C51-9D3B-D9C5C7CFCA65}" sibTransId="{14F2DCBF-1968-468C-84CF-23610AEEF7F8}"/>
    <dgm:cxn modelId="{9395789E-8B2E-435F-BE6D-1AB4B2DF8B2C}" srcId="{77BA13BE-268F-42D7-97FE-B2C8CAD8E28B}" destId="{2745D6B2-328C-4F95-93F3-0F93F51470EF}" srcOrd="0" destOrd="0" parTransId="{6B669292-F71D-4A9C-8C39-BC308F667573}" sibTransId="{83A24BEA-93E1-4361-A838-9FEA78076AB0}"/>
    <dgm:cxn modelId="{E98A69C6-6EB1-4272-86DB-321C8C0BEE1C}" type="presOf" srcId="{078EE89D-46D6-442C-8306-EFF12B309A41}" destId="{ECC15CA4-D8F7-42F5-89A5-6A6DB6EBE7AB}" srcOrd="0" destOrd="0" presId="urn:microsoft.com/office/officeart/2005/8/layout/vList3#1"/>
    <dgm:cxn modelId="{EDF897F8-0A3B-423F-9DA6-B6D7E183E349}" type="presParOf" srcId="{7C7EB2D5-714E-4CA6-8E7A-525225FD5224}" destId="{3F7303EC-1F12-4B11-9E4F-E150609ABAC2}" srcOrd="0" destOrd="0" presId="urn:microsoft.com/office/officeart/2005/8/layout/vList3#1"/>
    <dgm:cxn modelId="{F98F7D27-791B-4654-B75E-CFA5909D85D6}" type="presParOf" srcId="{3F7303EC-1F12-4B11-9E4F-E150609ABAC2}" destId="{989CBFF4-94BF-4B0A-AB3B-013AD0A6497C}" srcOrd="0" destOrd="0" presId="urn:microsoft.com/office/officeart/2005/8/layout/vList3#1"/>
    <dgm:cxn modelId="{3BCB8A99-5258-4624-A537-D9E4E6AF2780}" type="presParOf" srcId="{3F7303EC-1F12-4B11-9E4F-E150609ABAC2}" destId="{AFD154EF-4283-4FB9-8D1B-68DACC05C4E9}" srcOrd="1" destOrd="0" presId="urn:microsoft.com/office/officeart/2005/8/layout/vList3#1"/>
    <dgm:cxn modelId="{89A399D2-9EAD-4E9B-9860-825FB91B19FA}" type="presParOf" srcId="{7C7EB2D5-714E-4CA6-8E7A-525225FD5224}" destId="{C91B186D-E29B-46BF-831E-C2A61D8F9148}" srcOrd="1" destOrd="0" presId="urn:microsoft.com/office/officeart/2005/8/layout/vList3#1"/>
    <dgm:cxn modelId="{A26EC693-C8BC-4C71-AE0D-76515737FD97}" type="presParOf" srcId="{7C7EB2D5-714E-4CA6-8E7A-525225FD5224}" destId="{29FFE241-E2CE-48E3-8B62-889EE6C972A3}" srcOrd="2" destOrd="0" presId="urn:microsoft.com/office/officeart/2005/8/layout/vList3#1"/>
    <dgm:cxn modelId="{0992A0E8-EF11-458E-BD35-8B79F476A05E}" type="presParOf" srcId="{29FFE241-E2CE-48E3-8B62-889EE6C972A3}" destId="{4BD164FE-AF97-4FBF-BCA0-7C5283A83C9E}" srcOrd="0" destOrd="0" presId="urn:microsoft.com/office/officeart/2005/8/layout/vList3#1"/>
    <dgm:cxn modelId="{ACB86C8E-B2BA-4C44-81C9-F31184E27A0A}" type="presParOf" srcId="{29FFE241-E2CE-48E3-8B62-889EE6C972A3}" destId="{ECC15CA4-D8F7-42F5-89A5-6A6DB6EBE7AB}" srcOrd="1" destOrd="0" presId="urn:microsoft.com/office/officeart/2005/8/layout/vList3#1"/>
    <dgm:cxn modelId="{BF362412-8992-4BCF-8217-A7696F7899BF}" type="presParOf" srcId="{7C7EB2D5-714E-4CA6-8E7A-525225FD5224}" destId="{1E47C995-A5F1-4782-90EB-E51F5CABF645}" srcOrd="3" destOrd="0" presId="urn:microsoft.com/office/officeart/2005/8/layout/vList3#1"/>
    <dgm:cxn modelId="{7C9D8FF5-446B-4466-AA77-518205BF0FCF}" type="presParOf" srcId="{7C7EB2D5-714E-4CA6-8E7A-525225FD5224}" destId="{628D0CB5-98CC-4D40-AFDA-78A1F774B0D3}" srcOrd="4" destOrd="0" presId="urn:microsoft.com/office/officeart/2005/8/layout/vList3#1"/>
    <dgm:cxn modelId="{DA814A1E-ED99-482B-8DEE-0AE0584F6163}" type="presParOf" srcId="{628D0CB5-98CC-4D40-AFDA-78A1F774B0D3}" destId="{3120486B-6349-40F4-AC57-A9852B63FACF}" srcOrd="0" destOrd="0" presId="urn:microsoft.com/office/officeart/2005/8/layout/vList3#1"/>
    <dgm:cxn modelId="{57313A93-A046-4778-98A6-C231400295F4}" type="presParOf" srcId="{628D0CB5-98CC-4D40-AFDA-78A1F774B0D3}" destId="{75880A95-F568-45DA-965C-39D9A074DB90}" srcOrd="1" destOrd="0" presId="urn:microsoft.com/office/officeart/2005/8/layout/vList3#1"/>
    <dgm:cxn modelId="{CB37DBFD-B51A-4D4D-9491-99A5171D9715}" type="presParOf" srcId="{7C7EB2D5-714E-4CA6-8E7A-525225FD5224}" destId="{24FC09BC-7700-4A5D-8027-0EA438EE65DC}" srcOrd="5" destOrd="0" presId="urn:microsoft.com/office/officeart/2005/8/layout/vList3#1"/>
    <dgm:cxn modelId="{6032E9A6-4EA1-4DBB-982B-75BF115C8C2B}" type="presParOf" srcId="{7C7EB2D5-714E-4CA6-8E7A-525225FD5224}" destId="{1CFD9164-355B-4F5C-AD3B-60E3006F80C4}" srcOrd="6" destOrd="0" presId="urn:microsoft.com/office/officeart/2005/8/layout/vList3#1"/>
    <dgm:cxn modelId="{24C3A392-E3AB-446E-9F34-C9C4465C6568}" type="presParOf" srcId="{1CFD9164-355B-4F5C-AD3B-60E3006F80C4}" destId="{721BCD61-41F5-4EB2-8D8B-66097689991A}" srcOrd="0" destOrd="0" presId="urn:microsoft.com/office/officeart/2005/8/layout/vList3#1"/>
    <dgm:cxn modelId="{05F1BEE4-986F-46D5-856A-AA6FF792F904}" type="presParOf" srcId="{1CFD9164-355B-4F5C-AD3B-60E3006F80C4}" destId="{D8AA0B77-84EA-4EDE-A47C-FB2B724D4708}" srcOrd="1" destOrd="0" presId="urn:microsoft.com/office/officeart/2005/8/layout/vList3#1"/>
    <dgm:cxn modelId="{89FE4D84-B4E1-448C-AC7F-7C2BA03C76DA}" type="presParOf" srcId="{7C7EB2D5-714E-4CA6-8E7A-525225FD5224}" destId="{295AE4AE-2339-45AF-9C37-4BED19A5A6A4}" srcOrd="7" destOrd="0" presId="urn:microsoft.com/office/officeart/2005/8/layout/vList3#1"/>
    <dgm:cxn modelId="{4264DD48-6066-419D-B4DC-D4F8ACCA6F40}" type="presParOf" srcId="{7C7EB2D5-714E-4CA6-8E7A-525225FD5224}" destId="{CB204ED9-1742-43E3-A22A-A94F2C1446F7}" srcOrd="8" destOrd="0" presId="urn:microsoft.com/office/officeart/2005/8/layout/vList3#1"/>
    <dgm:cxn modelId="{8816AA1D-103F-4AA1-B66E-684621AC31FB}" type="presParOf" srcId="{CB204ED9-1742-43E3-A22A-A94F2C1446F7}" destId="{F4BBF1DF-15AA-4396-B70A-5FE48375F317}" srcOrd="0" destOrd="0" presId="urn:microsoft.com/office/officeart/2005/8/layout/vList3#1"/>
    <dgm:cxn modelId="{8BA6943D-7446-43C8-AFB2-A75E27601F95}" type="presParOf" srcId="{CB204ED9-1742-43E3-A22A-A94F2C1446F7}" destId="{B7DCD353-3863-48EF-8CFC-458ED5AB58FD}" srcOrd="1" destOrd="0" presId="urn:microsoft.com/office/officeart/2005/8/layout/vList3#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5A20171-D601-4F55-B09C-739CD80EAA65}"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ru-RU"/>
        </a:p>
      </dgm:t>
    </dgm:pt>
    <dgm:pt modelId="{CF782812-7C68-49FA-AB89-DB903F5C4F3A}">
      <dgm:prSet phldrT="[Текст]" custT="1"/>
      <dgm:spPr>
        <a:solidFill>
          <a:srgbClr val="EBF2FF"/>
        </a:solidFill>
        <a:ln>
          <a:solidFill>
            <a:schemeClr val="bg2"/>
          </a:solidFill>
        </a:ln>
      </dgm:spPr>
      <dgm:t>
        <a:bodyPr/>
        <a:lstStyle/>
        <a:p>
          <a:r>
            <a:rPr lang="ru-RU" sz="1800" dirty="0" smtClean="0">
              <a:solidFill>
                <a:schemeClr val="tx1">
                  <a:lumMod val="50000"/>
                </a:schemeClr>
              </a:solidFill>
              <a:latin typeface="Times New Roman" pitchFamily="18" charset="0"/>
              <a:cs typeface="Times New Roman" pitchFamily="18" charset="0"/>
            </a:rPr>
            <a:t>Методологическая</a:t>
          </a:r>
          <a:endParaRPr lang="ru-RU" sz="1800" dirty="0">
            <a:solidFill>
              <a:schemeClr val="tx1">
                <a:lumMod val="50000"/>
              </a:schemeClr>
            </a:solidFill>
            <a:latin typeface="Times New Roman" pitchFamily="18" charset="0"/>
            <a:cs typeface="Times New Roman" pitchFamily="18" charset="0"/>
          </a:endParaRPr>
        </a:p>
      </dgm:t>
    </dgm:pt>
    <dgm:pt modelId="{1FE6423B-FC3C-47AA-B9BE-7B4715F1A692}" type="parTrans" cxnId="{F6935D2F-3B42-42D8-AA1D-94D3839AD640}">
      <dgm:prSet/>
      <dgm:spPr/>
      <dgm:t>
        <a:bodyPr/>
        <a:lstStyle/>
        <a:p>
          <a:endParaRPr lang="ru-RU"/>
        </a:p>
      </dgm:t>
    </dgm:pt>
    <dgm:pt modelId="{9EDF6B56-F673-470E-ABDA-43DE0B1A9A88}" type="sibTrans" cxnId="{F6935D2F-3B42-42D8-AA1D-94D3839AD640}">
      <dgm:prSet/>
      <dgm:spPr>
        <a:solidFill>
          <a:schemeClr val="accent6">
            <a:lumMod val="60000"/>
            <a:lumOff val="40000"/>
          </a:schemeClr>
        </a:solidFill>
      </dgm:spPr>
      <dgm:t>
        <a:bodyPr/>
        <a:lstStyle/>
        <a:p>
          <a:endParaRPr lang="ru-RU"/>
        </a:p>
      </dgm:t>
    </dgm:pt>
    <dgm:pt modelId="{C792D390-49CC-4AD5-9F51-B6DF865F3648}">
      <dgm:prSet phldrT="[Текст]" custT="1"/>
      <dgm:spPr>
        <a:solidFill>
          <a:srgbClr val="F9EDF3"/>
        </a:solidFill>
        <a:ln>
          <a:solidFill>
            <a:srgbClr val="FF0000"/>
          </a:solidFill>
        </a:ln>
      </dgm:spPr>
      <dgm:t>
        <a:bodyPr/>
        <a:lstStyle/>
        <a:p>
          <a:r>
            <a:rPr lang="ru-RU" sz="1800" dirty="0" smtClean="0">
              <a:solidFill>
                <a:schemeClr val="tx1"/>
              </a:solidFill>
              <a:latin typeface="Times New Roman" pitchFamily="18" charset="0"/>
              <a:cs typeface="Times New Roman" pitchFamily="18" charset="0"/>
            </a:rPr>
            <a:t>Образовательная</a:t>
          </a:r>
          <a:endParaRPr lang="ru-RU" sz="1800" dirty="0">
            <a:solidFill>
              <a:schemeClr val="tx1"/>
            </a:solidFill>
            <a:latin typeface="Times New Roman" pitchFamily="18" charset="0"/>
            <a:cs typeface="Times New Roman" pitchFamily="18" charset="0"/>
          </a:endParaRPr>
        </a:p>
      </dgm:t>
    </dgm:pt>
    <dgm:pt modelId="{AE07452B-1003-47A2-B77F-102A82CE1E14}" type="parTrans" cxnId="{0645AABC-A55C-43E6-8969-C164ED978852}">
      <dgm:prSet/>
      <dgm:spPr/>
      <dgm:t>
        <a:bodyPr/>
        <a:lstStyle/>
        <a:p>
          <a:endParaRPr lang="ru-RU"/>
        </a:p>
      </dgm:t>
    </dgm:pt>
    <dgm:pt modelId="{C52AB49A-088A-42D5-838A-96163C17D7EE}" type="sibTrans" cxnId="{0645AABC-A55C-43E6-8969-C164ED978852}">
      <dgm:prSet/>
      <dgm:spPr/>
      <dgm:t>
        <a:bodyPr/>
        <a:lstStyle/>
        <a:p>
          <a:endParaRPr lang="ru-RU"/>
        </a:p>
      </dgm:t>
    </dgm:pt>
    <dgm:pt modelId="{623DEB24-654D-4DE1-AE1A-4FF8D58751A1}">
      <dgm:prSet phldrT="[Текст]" custT="1"/>
      <dgm:spPr>
        <a:solidFill>
          <a:schemeClr val="accent2">
            <a:lumMod val="20000"/>
            <a:lumOff val="80000"/>
          </a:schemeClr>
        </a:solidFill>
        <a:ln>
          <a:solidFill>
            <a:srgbClr val="FFFF00"/>
          </a:solidFill>
        </a:ln>
      </dgm:spPr>
      <dgm:t>
        <a:bodyPr/>
        <a:lstStyle/>
        <a:p>
          <a:r>
            <a:rPr lang="ru-RU" sz="1800" dirty="0" smtClean="0">
              <a:solidFill>
                <a:schemeClr val="tx1">
                  <a:lumMod val="50000"/>
                </a:schemeClr>
              </a:solidFill>
              <a:latin typeface="Times New Roman" pitchFamily="18" charset="0"/>
              <a:cs typeface="Times New Roman" pitchFamily="18" charset="0"/>
            </a:rPr>
            <a:t>Развивающая</a:t>
          </a:r>
          <a:endParaRPr lang="ru-RU" sz="1800" dirty="0">
            <a:solidFill>
              <a:schemeClr val="tx1">
                <a:lumMod val="50000"/>
              </a:schemeClr>
            </a:solidFill>
            <a:latin typeface="Times New Roman" pitchFamily="18" charset="0"/>
            <a:cs typeface="Times New Roman" pitchFamily="18" charset="0"/>
          </a:endParaRPr>
        </a:p>
      </dgm:t>
    </dgm:pt>
    <dgm:pt modelId="{2123B7C7-4CF6-410D-9692-12345BC98019}" type="parTrans" cxnId="{EBC73213-895B-4E06-84C2-54794ED4DED4}">
      <dgm:prSet/>
      <dgm:spPr/>
      <dgm:t>
        <a:bodyPr/>
        <a:lstStyle/>
        <a:p>
          <a:endParaRPr lang="ru-RU"/>
        </a:p>
      </dgm:t>
    </dgm:pt>
    <dgm:pt modelId="{685A3559-55FC-41BD-9C8E-A37BB152D08A}" type="sibTrans" cxnId="{EBC73213-895B-4E06-84C2-54794ED4DED4}">
      <dgm:prSet/>
      <dgm:spPr/>
      <dgm:t>
        <a:bodyPr/>
        <a:lstStyle/>
        <a:p>
          <a:endParaRPr lang="ru-RU"/>
        </a:p>
      </dgm:t>
    </dgm:pt>
    <dgm:pt modelId="{107E229E-E8C4-4E43-97D3-666863ABE953}">
      <dgm:prSet phldrT="[Текст]" custT="1"/>
      <dgm:spPr>
        <a:solidFill>
          <a:srgbClr val="E7FFE7"/>
        </a:solidFill>
        <a:ln>
          <a:solidFill>
            <a:srgbClr val="00B050"/>
          </a:solidFill>
        </a:ln>
      </dgm:spPr>
      <dgm:t>
        <a:bodyPr/>
        <a:lstStyle/>
        <a:p>
          <a:r>
            <a:rPr lang="ru-RU" sz="1800" dirty="0" smtClean="0">
              <a:solidFill>
                <a:schemeClr val="tx1">
                  <a:lumMod val="50000"/>
                </a:schemeClr>
              </a:solidFill>
              <a:latin typeface="Times New Roman" pitchFamily="18" charset="0"/>
              <a:cs typeface="Times New Roman" pitchFamily="18" charset="0"/>
            </a:rPr>
            <a:t>Воспитывающая</a:t>
          </a:r>
          <a:endParaRPr lang="ru-RU" sz="1800" dirty="0">
            <a:solidFill>
              <a:schemeClr val="tx1">
                <a:lumMod val="50000"/>
              </a:schemeClr>
            </a:solidFill>
            <a:latin typeface="Times New Roman" pitchFamily="18" charset="0"/>
            <a:cs typeface="Times New Roman" pitchFamily="18" charset="0"/>
          </a:endParaRPr>
        </a:p>
      </dgm:t>
    </dgm:pt>
    <dgm:pt modelId="{13902710-6660-47CB-8D34-F999E8562803}" type="parTrans" cxnId="{75F531B1-D312-4270-86DE-AE4325418A4F}">
      <dgm:prSet/>
      <dgm:spPr/>
      <dgm:t>
        <a:bodyPr/>
        <a:lstStyle/>
        <a:p>
          <a:endParaRPr lang="ru-RU"/>
        </a:p>
      </dgm:t>
    </dgm:pt>
    <dgm:pt modelId="{C8FC091D-842D-4DC3-A7C1-C1D459B55621}" type="sibTrans" cxnId="{75F531B1-D312-4270-86DE-AE4325418A4F}">
      <dgm:prSet/>
      <dgm:spPr/>
      <dgm:t>
        <a:bodyPr/>
        <a:lstStyle/>
        <a:p>
          <a:endParaRPr lang="ru-RU"/>
        </a:p>
      </dgm:t>
    </dgm:pt>
    <dgm:pt modelId="{0332A3AD-1247-4A7C-9122-C2EEE2826507}">
      <dgm:prSet phldrT="[Текст]" custT="1"/>
      <dgm:spPr>
        <a:solidFill>
          <a:srgbClr val="FFF1DD"/>
        </a:solidFill>
        <a:ln>
          <a:solidFill>
            <a:srgbClr val="FFC000"/>
          </a:solidFill>
        </a:ln>
      </dgm:spPr>
      <dgm:t>
        <a:bodyPr/>
        <a:lstStyle/>
        <a:p>
          <a:r>
            <a:rPr lang="ru-RU" sz="1800" dirty="0" smtClean="0">
              <a:solidFill>
                <a:schemeClr val="tx1">
                  <a:lumMod val="50000"/>
                </a:schemeClr>
              </a:solidFill>
              <a:latin typeface="Times New Roman" pitchFamily="18" charset="0"/>
              <a:cs typeface="Times New Roman" pitchFamily="18" charset="0"/>
            </a:rPr>
            <a:t>Конструктивная</a:t>
          </a:r>
          <a:endParaRPr lang="ru-RU" sz="1800" dirty="0">
            <a:solidFill>
              <a:schemeClr val="tx1">
                <a:lumMod val="50000"/>
              </a:schemeClr>
            </a:solidFill>
            <a:latin typeface="Times New Roman" pitchFamily="18" charset="0"/>
            <a:cs typeface="Times New Roman" pitchFamily="18" charset="0"/>
          </a:endParaRPr>
        </a:p>
      </dgm:t>
    </dgm:pt>
    <dgm:pt modelId="{2ABF3701-34D3-4CF6-9B87-FB2535F10CE0}" type="parTrans" cxnId="{130C5A65-16BD-48B5-8B35-FB79387A9979}">
      <dgm:prSet/>
      <dgm:spPr/>
      <dgm:t>
        <a:bodyPr/>
        <a:lstStyle/>
        <a:p>
          <a:endParaRPr lang="ru-RU"/>
        </a:p>
      </dgm:t>
    </dgm:pt>
    <dgm:pt modelId="{968D58E5-479E-4D5F-AE4F-4ECA95D40F8F}" type="sibTrans" cxnId="{130C5A65-16BD-48B5-8B35-FB79387A9979}">
      <dgm:prSet/>
      <dgm:spPr/>
      <dgm:t>
        <a:bodyPr/>
        <a:lstStyle/>
        <a:p>
          <a:endParaRPr lang="ru-RU"/>
        </a:p>
      </dgm:t>
    </dgm:pt>
    <dgm:pt modelId="{15C12256-200B-42E7-8EE7-DDD3D6AE0A8C}" type="pres">
      <dgm:prSet presAssocID="{35A20171-D601-4F55-B09C-739CD80EAA65}" presName="Name0" presStyleCnt="0">
        <dgm:presLayoutVars>
          <dgm:dir/>
          <dgm:resizeHandles val="exact"/>
        </dgm:presLayoutVars>
      </dgm:prSet>
      <dgm:spPr/>
      <dgm:t>
        <a:bodyPr/>
        <a:lstStyle/>
        <a:p>
          <a:endParaRPr lang="ru-RU"/>
        </a:p>
      </dgm:t>
    </dgm:pt>
    <dgm:pt modelId="{3A5DB1D6-AD3F-476F-87D3-ECE0C97D69EC}" type="pres">
      <dgm:prSet presAssocID="{35A20171-D601-4F55-B09C-739CD80EAA65}" presName="cycle" presStyleCnt="0"/>
      <dgm:spPr/>
    </dgm:pt>
    <dgm:pt modelId="{D10589F2-8446-48D4-BDBA-A7AE3F9F5198}" type="pres">
      <dgm:prSet presAssocID="{CF782812-7C68-49FA-AB89-DB903F5C4F3A}" presName="nodeFirstNode" presStyleLbl="node1" presStyleIdx="0" presStyleCnt="5" custScaleX="115750" custRadScaleRad="100997" custRadScaleInc="447">
        <dgm:presLayoutVars>
          <dgm:bulletEnabled val="1"/>
        </dgm:presLayoutVars>
      </dgm:prSet>
      <dgm:spPr/>
      <dgm:t>
        <a:bodyPr/>
        <a:lstStyle/>
        <a:p>
          <a:endParaRPr lang="ru-RU"/>
        </a:p>
      </dgm:t>
    </dgm:pt>
    <dgm:pt modelId="{72384791-C7C0-4156-9608-937969036E97}" type="pres">
      <dgm:prSet presAssocID="{9EDF6B56-F673-470E-ABDA-43DE0B1A9A88}" presName="sibTransFirstNode" presStyleLbl="bgShp" presStyleIdx="0" presStyleCnt="1"/>
      <dgm:spPr/>
      <dgm:t>
        <a:bodyPr/>
        <a:lstStyle/>
        <a:p>
          <a:endParaRPr lang="ru-RU"/>
        </a:p>
      </dgm:t>
    </dgm:pt>
    <dgm:pt modelId="{D1728F18-A222-4CE4-A68A-20B7C979CA91}" type="pres">
      <dgm:prSet presAssocID="{C792D390-49CC-4AD5-9F51-B6DF865F3648}" presName="nodeFollowingNodes" presStyleLbl="node1" presStyleIdx="1" presStyleCnt="5" custScaleX="115750" custRadScaleRad="100761" custRadScaleInc="-759">
        <dgm:presLayoutVars>
          <dgm:bulletEnabled val="1"/>
        </dgm:presLayoutVars>
      </dgm:prSet>
      <dgm:spPr/>
      <dgm:t>
        <a:bodyPr/>
        <a:lstStyle/>
        <a:p>
          <a:endParaRPr lang="ru-RU"/>
        </a:p>
      </dgm:t>
    </dgm:pt>
    <dgm:pt modelId="{4C462EE2-2E23-4F36-8958-6F5653D2C7A8}" type="pres">
      <dgm:prSet presAssocID="{623DEB24-654D-4DE1-AE1A-4FF8D58751A1}" presName="nodeFollowingNodes" presStyleLbl="node1" presStyleIdx="2" presStyleCnt="5" custScaleX="115750" custRadScaleRad="106760" custRadScaleInc="-9237">
        <dgm:presLayoutVars>
          <dgm:bulletEnabled val="1"/>
        </dgm:presLayoutVars>
      </dgm:prSet>
      <dgm:spPr/>
      <dgm:t>
        <a:bodyPr/>
        <a:lstStyle/>
        <a:p>
          <a:endParaRPr lang="ru-RU"/>
        </a:p>
      </dgm:t>
    </dgm:pt>
    <dgm:pt modelId="{57C9ED6B-6E55-4245-A766-7EE60319940D}" type="pres">
      <dgm:prSet presAssocID="{107E229E-E8C4-4E43-97D3-666863ABE953}" presName="nodeFollowingNodes" presStyleLbl="node1" presStyleIdx="3" presStyleCnt="5" custScaleX="115750" custRadScaleRad="109507" custRadScaleInc="13597">
        <dgm:presLayoutVars>
          <dgm:bulletEnabled val="1"/>
        </dgm:presLayoutVars>
      </dgm:prSet>
      <dgm:spPr/>
      <dgm:t>
        <a:bodyPr/>
        <a:lstStyle/>
        <a:p>
          <a:endParaRPr lang="ru-RU"/>
        </a:p>
      </dgm:t>
    </dgm:pt>
    <dgm:pt modelId="{07626BE4-BE36-40EB-B8DB-3E847EEA2C17}" type="pres">
      <dgm:prSet presAssocID="{0332A3AD-1247-4A7C-9122-C2EEE2826507}" presName="nodeFollowingNodes" presStyleLbl="node1" presStyleIdx="4" presStyleCnt="5" custScaleX="115750" custRadScaleRad="99864" custRadScaleInc="1045">
        <dgm:presLayoutVars>
          <dgm:bulletEnabled val="1"/>
        </dgm:presLayoutVars>
      </dgm:prSet>
      <dgm:spPr/>
      <dgm:t>
        <a:bodyPr/>
        <a:lstStyle/>
        <a:p>
          <a:endParaRPr lang="ru-RU"/>
        </a:p>
      </dgm:t>
    </dgm:pt>
  </dgm:ptLst>
  <dgm:cxnLst>
    <dgm:cxn modelId="{7BE5EFE2-8B99-4A0F-A62E-0304517AC192}" type="presOf" srcId="{C792D390-49CC-4AD5-9F51-B6DF865F3648}" destId="{D1728F18-A222-4CE4-A68A-20B7C979CA91}" srcOrd="0" destOrd="0" presId="urn:microsoft.com/office/officeart/2005/8/layout/cycle3"/>
    <dgm:cxn modelId="{8B7E88FA-BF1F-43AA-A0CF-37D389D8D8C7}" type="presOf" srcId="{35A20171-D601-4F55-B09C-739CD80EAA65}" destId="{15C12256-200B-42E7-8EE7-DDD3D6AE0A8C}" srcOrd="0" destOrd="0" presId="urn:microsoft.com/office/officeart/2005/8/layout/cycle3"/>
    <dgm:cxn modelId="{EBC73213-895B-4E06-84C2-54794ED4DED4}" srcId="{35A20171-D601-4F55-B09C-739CD80EAA65}" destId="{623DEB24-654D-4DE1-AE1A-4FF8D58751A1}" srcOrd="2" destOrd="0" parTransId="{2123B7C7-4CF6-410D-9692-12345BC98019}" sibTransId="{685A3559-55FC-41BD-9C8E-A37BB152D08A}"/>
    <dgm:cxn modelId="{130C5A65-16BD-48B5-8B35-FB79387A9979}" srcId="{35A20171-D601-4F55-B09C-739CD80EAA65}" destId="{0332A3AD-1247-4A7C-9122-C2EEE2826507}" srcOrd="4" destOrd="0" parTransId="{2ABF3701-34D3-4CF6-9B87-FB2535F10CE0}" sibTransId="{968D58E5-479E-4D5F-AE4F-4ECA95D40F8F}"/>
    <dgm:cxn modelId="{50E9F997-7B5F-4F71-8E50-BE3722FDFF69}" type="presOf" srcId="{CF782812-7C68-49FA-AB89-DB903F5C4F3A}" destId="{D10589F2-8446-48D4-BDBA-A7AE3F9F5198}" srcOrd="0" destOrd="0" presId="urn:microsoft.com/office/officeart/2005/8/layout/cycle3"/>
    <dgm:cxn modelId="{75F531B1-D312-4270-86DE-AE4325418A4F}" srcId="{35A20171-D601-4F55-B09C-739CD80EAA65}" destId="{107E229E-E8C4-4E43-97D3-666863ABE953}" srcOrd="3" destOrd="0" parTransId="{13902710-6660-47CB-8D34-F999E8562803}" sibTransId="{C8FC091D-842D-4DC3-A7C1-C1D459B55621}"/>
    <dgm:cxn modelId="{0CE95F0F-A5AB-4AB9-8549-D45F8B40C3AE}" type="presOf" srcId="{107E229E-E8C4-4E43-97D3-666863ABE953}" destId="{57C9ED6B-6E55-4245-A766-7EE60319940D}" srcOrd="0" destOrd="0" presId="urn:microsoft.com/office/officeart/2005/8/layout/cycle3"/>
    <dgm:cxn modelId="{0645AABC-A55C-43E6-8969-C164ED978852}" srcId="{35A20171-D601-4F55-B09C-739CD80EAA65}" destId="{C792D390-49CC-4AD5-9F51-B6DF865F3648}" srcOrd="1" destOrd="0" parTransId="{AE07452B-1003-47A2-B77F-102A82CE1E14}" sibTransId="{C52AB49A-088A-42D5-838A-96163C17D7EE}"/>
    <dgm:cxn modelId="{F6935D2F-3B42-42D8-AA1D-94D3839AD640}" srcId="{35A20171-D601-4F55-B09C-739CD80EAA65}" destId="{CF782812-7C68-49FA-AB89-DB903F5C4F3A}" srcOrd="0" destOrd="0" parTransId="{1FE6423B-FC3C-47AA-B9BE-7B4715F1A692}" sibTransId="{9EDF6B56-F673-470E-ABDA-43DE0B1A9A88}"/>
    <dgm:cxn modelId="{6037BCB4-6FD3-46FC-B4EB-4B31F91AB2B8}" type="presOf" srcId="{9EDF6B56-F673-470E-ABDA-43DE0B1A9A88}" destId="{72384791-C7C0-4156-9608-937969036E97}" srcOrd="0" destOrd="0" presId="urn:microsoft.com/office/officeart/2005/8/layout/cycle3"/>
    <dgm:cxn modelId="{A496869F-0E93-4A61-8B53-E9725C3E5CF0}" type="presOf" srcId="{623DEB24-654D-4DE1-AE1A-4FF8D58751A1}" destId="{4C462EE2-2E23-4F36-8958-6F5653D2C7A8}" srcOrd="0" destOrd="0" presId="urn:microsoft.com/office/officeart/2005/8/layout/cycle3"/>
    <dgm:cxn modelId="{EB7E170E-A877-440E-9049-97CCFA50A3D2}" type="presOf" srcId="{0332A3AD-1247-4A7C-9122-C2EEE2826507}" destId="{07626BE4-BE36-40EB-B8DB-3E847EEA2C17}" srcOrd="0" destOrd="0" presId="urn:microsoft.com/office/officeart/2005/8/layout/cycle3"/>
    <dgm:cxn modelId="{D425EE92-F096-472D-8AEE-BA3E22ECB9F1}" type="presParOf" srcId="{15C12256-200B-42E7-8EE7-DDD3D6AE0A8C}" destId="{3A5DB1D6-AD3F-476F-87D3-ECE0C97D69EC}" srcOrd="0" destOrd="0" presId="urn:microsoft.com/office/officeart/2005/8/layout/cycle3"/>
    <dgm:cxn modelId="{9506BE30-6457-4DE2-8144-68A61AB4C1F4}" type="presParOf" srcId="{3A5DB1D6-AD3F-476F-87D3-ECE0C97D69EC}" destId="{D10589F2-8446-48D4-BDBA-A7AE3F9F5198}" srcOrd="0" destOrd="0" presId="urn:microsoft.com/office/officeart/2005/8/layout/cycle3"/>
    <dgm:cxn modelId="{369F7ABC-FC00-4EFF-A612-535085F3EC67}" type="presParOf" srcId="{3A5DB1D6-AD3F-476F-87D3-ECE0C97D69EC}" destId="{72384791-C7C0-4156-9608-937969036E97}" srcOrd="1" destOrd="0" presId="urn:microsoft.com/office/officeart/2005/8/layout/cycle3"/>
    <dgm:cxn modelId="{59D4D0F4-45E5-4992-B275-5346DE4DA712}" type="presParOf" srcId="{3A5DB1D6-AD3F-476F-87D3-ECE0C97D69EC}" destId="{D1728F18-A222-4CE4-A68A-20B7C979CA91}" srcOrd="2" destOrd="0" presId="urn:microsoft.com/office/officeart/2005/8/layout/cycle3"/>
    <dgm:cxn modelId="{3AB0459F-BC2C-4A12-ABB3-B271D49CDF3D}" type="presParOf" srcId="{3A5DB1D6-AD3F-476F-87D3-ECE0C97D69EC}" destId="{4C462EE2-2E23-4F36-8958-6F5653D2C7A8}" srcOrd="3" destOrd="0" presId="urn:microsoft.com/office/officeart/2005/8/layout/cycle3"/>
    <dgm:cxn modelId="{8BEB7B50-19D8-4E8D-BA78-637F84B0E2FF}" type="presParOf" srcId="{3A5DB1D6-AD3F-476F-87D3-ECE0C97D69EC}" destId="{57C9ED6B-6E55-4245-A766-7EE60319940D}" srcOrd="4" destOrd="0" presId="urn:microsoft.com/office/officeart/2005/8/layout/cycle3"/>
    <dgm:cxn modelId="{57C24A29-0122-4EE5-A859-A93C8C46FE19}" type="presParOf" srcId="{3A5DB1D6-AD3F-476F-87D3-ECE0C97D69EC}" destId="{07626BE4-BE36-40EB-B8DB-3E847EEA2C17}" srcOrd="5" destOrd="0" presId="urn:microsoft.com/office/officeart/2005/8/layout/cycle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78C1B1-C14D-40E8-9578-CDA0B8523A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392E42F3-9ABD-4EF0-B9F9-340C65CAA034}">
      <dgm:prSet phldrT="[Текст]" custT="1"/>
      <dgm:spPr>
        <a:solidFill>
          <a:srgbClr val="FFCCFF"/>
        </a:solidFill>
        <a:ln>
          <a:solidFill>
            <a:schemeClr val="bg2">
              <a:lumMod val="75000"/>
            </a:schemeClr>
          </a:solidFill>
        </a:ln>
      </dgm:spPr>
      <dgm:t>
        <a:bodyPr/>
        <a:lstStyle/>
        <a:p>
          <a:r>
            <a:rPr lang="ru-RU" sz="2000" dirty="0" smtClean="0">
              <a:solidFill>
                <a:schemeClr val="tx1">
                  <a:lumMod val="50000"/>
                </a:schemeClr>
              </a:solidFill>
              <a:latin typeface="Times New Roman" pitchFamily="18" charset="0"/>
              <a:cs typeface="Times New Roman" pitchFamily="18" charset="0"/>
            </a:rPr>
            <a:t>1. Начальный  (подготовительный) этап</a:t>
          </a:r>
          <a:endParaRPr lang="ru-RU" sz="2000" dirty="0">
            <a:solidFill>
              <a:schemeClr val="tx1">
                <a:lumMod val="50000"/>
              </a:schemeClr>
            </a:solidFill>
            <a:latin typeface="Times New Roman" pitchFamily="18" charset="0"/>
            <a:cs typeface="Times New Roman" pitchFamily="18" charset="0"/>
          </a:endParaRPr>
        </a:p>
      </dgm:t>
    </dgm:pt>
    <dgm:pt modelId="{E025BCAB-83B8-4875-9681-C829DE1D7E21}" type="parTrans" cxnId="{F67755D3-B5F5-4086-9FAB-CB6CCE99BB62}">
      <dgm:prSet/>
      <dgm:spPr/>
      <dgm:t>
        <a:bodyPr/>
        <a:lstStyle/>
        <a:p>
          <a:endParaRPr lang="ru-RU"/>
        </a:p>
      </dgm:t>
    </dgm:pt>
    <dgm:pt modelId="{872B86EC-B9BC-4FAF-94F3-1161EBCCA276}" type="sibTrans" cxnId="{F67755D3-B5F5-4086-9FAB-CB6CCE99BB62}">
      <dgm:prSet/>
      <dgm:spPr/>
      <dgm:t>
        <a:bodyPr/>
        <a:lstStyle/>
        <a:p>
          <a:endParaRPr lang="ru-RU"/>
        </a:p>
      </dgm:t>
    </dgm:pt>
    <dgm:pt modelId="{18A50E94-9390-466F-9402-8183D917C34A}">
      <dgm:prSet phldrT="[Текст]" custT="1"/>
      <dgm:spPr>
        <a:solidFill>
          <a:srgbClr val="FBFCFF"/>
        </a:solidFill>
        <a:ln>
          <a:solidFill>
            <a:schemeClr val="accent6"/>
          </a:solidFill>
        </a:ln>
      </dgm:spPr>
      <dgm:t>
        <a:bodyPr/>
        <a:lstStyle/>
        <a:p>
          <a:r>
            <a:rPr lang="ru-RU" sz="1600" dirty="0" smtClean="0">
              <a:solidFill>
                <a:schemeClr val="tx1">
                  <a:lumMod val="50000"/>
                </a:schemeClr>
              </a:solidFill>
              <a:latin typeface="Times New Roman" pitchFamily="18" charset="0"/>
              <a:cs typeface="Times New Roman" pitchFamily="18" charset="0"/>
            </a:rPr>
            <a:t>Обеспечивает общую ориентацию учащихся в содержании учебной темы, их психологическую готовность к изучению учебной темы на межпредметной основе. Подводит   к осознанию интегративного характера содержания темы, к необходимости при раскрытии ее ведущих положений использовать знания из других предметов, а также к пониманию того, как должна быть организована для этого работа.  </a:t>
          </a:r>
          <a:endParaRPr lang="ru-RU" sz="1600" dirty="0">
            <a:solidFill>
              <a:schemeClr val="tx1">
                <a:lumMod val="50000"/>
              </a:schemeClr>
            </a:solidFill>
            <a:latin typeface="Times New Roman" pitchFamily="18" charset="0"/>
            <a:cs typeface="Times New Roman" pitchFamily="18" charset="0"/>
          </a:endParaRPr>
        </a:p>
      </dgm:t>
    </dgm:pt>
    <dgm:pt modelId="{EAC9EA07-DE48-4A99-A000-5EBC2EEE9641}" type="parTrans" cxnId="{9277A446-467D-4CCB-8F70-805F73433B8A}">
      <dgm:prSet/>
      <dgm:spPr/>
      <dgm:t>
        <a:bodyPr/>
        <a:lstStyle/>
        <a:p>
          <a:endParaRPr lang="ru-RU"/>
        </a:p>
      </dgm:t>
    </dgm:pt>
    <dgm:pt modelId="{16977BB1-AFD4-4045-AD93-DF3C1FF9F615}" type="sibTrans" cxnId="{9277A446-467D-4CCB-8F70-805F73433B8A}">
      <dgm:prSet/>
      <dgm:spPr/>
      <dgm:t>
        <a:bodyPr/>
        <a:lstStyle/>
        <a:p>
          <a:endParaRPr lang="ru-RU"/>
        </a:p>
      </dgm:t>
    </dgm:pt>
    <dgm:pt modelId="{349B8F96-5085-4882-998D-C0A1C1DCC527}">
      <dgm:prSet phldrT="[Текст]" custT="1"/>
      <dgm:spPr>
        <a:solidFill>
          <a:srgbClr val="FFCCFF"/>
        </a:solidFill>
        <a:ln>
          <a:solidFill>
            <a:schemeClr val="bg2">
              <a:lumMod val="75000"/>
            </a:schemeClr>
          </a:solidFill>
        </a:ln>
      </dgm:spPr>
      <dgm:t>
        <a:bodyPr/>
        <a:lstStyle/>
        <a:p>
          <a:r>
            <a:rPr lang="ru-RU" sz="2000" dirty="0" smtClean="0">
              <a:solidFill>
                <a:schemeClr val="tx1">
                  <a:lumMod val="50000"/>
                </a:schemeClr>
              </a:solidFill>
              <a:latin typeface="Times New Roman" pitchFamily="18" charset="0"/>
              <a:cs typeface="Times New Roman" pitchFamily="18" charset="0"/>
            </a:rPr>
            <a:t>2.</a:t>
          </a:r>
          <a:r>
            <a:rPr lang="ru-RU" sz="2000" dirty="0" smtClean="0">
              <a:solidFill>
                <a:schemeClr val="tx1"/>
              </a:solidFill>
              <a:latin typeface="Times New Roman" pitchFamily="18" charset="0"/>
              <a:cs typeface="Times New Roman" pitchFamily="18" charset="0"/>
            </a:rPr>
            <a:t> </a:t>
          </a:r>
          <a:r>
            <a:rPr lang="ru-RU" sz="2000" dirty="0" smtClean="0">
              <a:solidFill>
                <a:schemeClr val="tx1">
                  <a:lumMod val="50000"/>
                </a:schemeClr>
              </a:solidFill>
              <a:latin typeface="Times New Roman" pitchFamily="18" charset="0"/>
              <a:cs typeface="Times New Roman" pitchFamily="18" charset="0"/>
            </a:rPr>
            <a:t>Основной этап</a:t>
          </a:r>
          <a:endParaRPr lang="ru-RU" sz="2000" dirty="0">
            <a:solidFill>
              <a:schemeClr val="tx1">
                <a:lumMod val="50000"/>
              </a:schemeClr>
            </a:solidFill>
            <a:latin typeface="Times New Roman" pitchFamily="18" charset="0"/>
            <a:cs typeface="Times New Roman" pitchFamily="18" charset="0"/>
          </a:endParaRPr>
        </a:p>
      </dgm:t>
    </dgm:pt>
    <dgm:pt modelId="{37FD4ACB-C86E-47FB-8C4B-F98E97BECD75}" type="parTrans" cxnId="{81FCFD09-7957-42D4-94C7-B98BB50D35B7}">
      <dgm:prSet/>
      <dgm:spPr/>
      <dgm:t>
        <a:bodyPr/>
        <a:lstStyle/>
        <a:p>
          <a:endParaRPr lang="ru-RU"/>
        </a:p>
      </dgm:t>
    </dgm:pt>
    <dgm:pt modelId="{0B49198C-F3DB-4730-9B78-47854A7208ED}" type="sibTrans" cxnId="{81FCFD09-7957-42D4-94C7-B98BB50D35B7}">
      <dgm:prSet/>
      <dgm:spPr/>
      <dgm:t>
        <a:bodyPr/>
        <a:lstStyle/>
        <a:p>
          <a:endParaRPr lang="ru-RU"/>
        </a:p>
      </dgm:t>
    </dgm:pt>
    <dgm:pt modelId="{1AA84B76-7D61-4695-A5BB-627B6193D16E}">
      <dgm:prSet phldrT="[Текст]" custT="1"/>
      <dgm:spPr>
        <a:solidFill>
          <a:srgbClr val="FCF6F9"/>
        </a:solidFill>
        <a:ln>
          <a:solidFill>
            <a:schemeClr val="accent6"/>
          </a:solidFill>
        </a:ln>
      </dgm:spPr>
      <dgm:t>
        <a:bodyPr/>
        <a:lstStyle/>
        <a:p>
          <a:r>
            <a:rPr lang="ru-RU" sz="1600" dirty="0" smtClean="0">
              <a:solidFill>
                <a:schemeClr val="tx1">
                  <a:lumMod val="50000"/>
                </a:schemeClr>
              </a:solidFill>
              <a:latin typeface="Times New Roman" pitchFamily="18" charset="0"/>
              <a:cs typeface="Times New Roman" pitchFamily="18" charset="0"/>
            </a:rPr>
            <a:t>Построение учебного процесса ставит учителя перед необходимостью все более проникать в содержание ведущих идей других учебных предметов, обуславливая тем самым все более широкие и глубокие контактные связи между  другими учителями.  В результате, работа по осуществлению межпредметных связей не ограничивается уроками, а приводит к организации межпредметных мероприятий</a:t>
          </a:r>
          <a:r>
            <a:rPr lang="ru-RU" sz="1600" dirty="0" smtClean="0"/>
            <a:t>.</a:t>
          </a:r>
          <a:endParaRPr lang="ru-RU" sz="1600" dirty="0"/>
        </a:p>
      </dgm:t>
    </dgm:pt>
    <dgm:pt modelId="{743460B9-8942-43F7-956C-2E713FE542F5}" type="parTrans" cxnId="{E0032436-C29E-4082-B937-E9BECAF7F77C}">
      <dgm:prSet/>
      <dgm:spPr/>
      <dgm:t>
        <a:bodyPr/>
        <a:lstStyle/>
        <a:p>
          <a:endParaRPr lang="ru-RU"/>
        </a:p>
      </dgm:t>
    </dgm:pt>
    <dgm:pt modelId="{B2887D2B-5854-4371-81D3-EFFEFAD6AD8A}" type="sibTrans" cxnId="{E0032436-C29E-4082-B937-E9BECAF7F77C}">
      <dgm:prSet/>
      <dgm:spPr/>
      <dgm:t>
        <a:bodyPr/>
        <a:lstStyle/>
        <a:p>
          <a:endParaRPr lang="ru-RU"/>
        </a:p>
      </dgm:t>
    </dgm:pt>
    <dgm:pt modelId="{18261A35-BF52-4997-B1B2-EC22139C9011}" type="pres">
      <dgm:prSet presAssocID="{4378C1B1-C14D-40E8-9578-CDA0B8523A0C}" presName="linear" presStyleCnt="0">
        <dgm:presLayoutVars>
          <dgm:animLvl val="lvl"/>
          <dgm:resizeHandles val="exact"/>
        </dgm:presLayoutVars>
      </dgm:prSet>
      <dgm:spPr/>
      <dgm:t>
        <a:bodyPr/>
        <a:lstStyle/>
        <a:p>
          <a:endParaRPr lang="ru-RU"/>
        </a:p>
      </dgm:t>
    </dgm:pt>
    <dgm:pt modelId="{B056C1BC-F99F-4C1D-AEF3-EB0925083024}" type="pres">
      <dgm:prSet presAssocID="{392E42F3-9ABD-4EF0-B9F9-340C65CAA034}" presName="parentText" presStyleLbl="node1" presStyleIdx="0" presStyleCnt="2" custScaleY="39141" custLinFactNeighborY="-5489">
        <dgm:presLayoutVars>
          <dgm:chMax val="0"/>
          <dgm:bulletEnabled val="1"/>
        </dgm:presLayoutVars>
      </dgm:prSet>
      <dgm:spPr/>
      <dgm:t>
        <a:bodyPr/>
        <a:lstStyle/>
        <a:p>
          <a:endParaRPr lang="ru-RU"/>
        </a:p>
      </dgm:t>
    </dgm:pt>
    <dgm:pt modelId="{D0070F08-E390-4788-9775-283EBAFEE4F1}" type="pres">
      <dgm:prSet presAssocID="{392E42F3-9ABD-4EF0-B9F9-340C65CAA034}" presName="childText" presStyleLbl="revTx" presStyleIdx="0" presStyleCnt="2">
        <dgm:presLayoutVars>
          <dgm:bulletEnabled val="1"/>
        </dgm:presLayoutVars>
      </dgm:prSet>
      <dgm:spPr/>
      <dgm:t>
        <a:bodyPr/>
        <a:lstStyle/>
        <a:p>
          <a:endParaRPr lang="ru-RU"/>
        </a:p>
      </dgm:t>
    </dgm:pt>
    <dgm:pt modelId="{B77BABDD-DF21-4DE4-AC96-F2F6D8DA02D1}" type="pres">
      <dgm:prSet presAssocID="{349B8F96-5085-4882-998D-C0A1C1DCC527}" presName="parentText" presStyleLbl="node1" presStyleIdx="1" presStyleCnt="2" custScaleY="42555" custLinFactNeighborY="7726">
        <dgm:presLayoutVars>
          <dgm:chMax val="0"/>
          <dgm:bulletEnabled val="1"/>
        </dgm:presLayoutVars>
      </dgm:prSet>
      <dgm:spPr/>
      <dgm:t>
        <a:bodyPr/>
        <a:lstStyle/>
        <a:p>
          <a:endParaRPr lang="ru-RU"/>
        </a:p>
      </dgm:t>
    </dgm:pt>
    <dgm:pt modelId="{1D6AA3F3-CBE8-4C26-9E85-B6118A1366BE}" type="pres">
      <dgm:prSet presAssocID="{349B8F96-5085-4882-998D-C0A1C1DCC527}" presName="childText" presStyleLbl="revTx" presStyleIdx="1" presStyleCnt="2" custScaleY="105511" custLinFactNeighborY="11836">
        <dgm:presLayoutVars>
          <dgm:bulletEnabled val="1"/>
        </dgm:presLayoutVars>
      </dgm:prSet>
      <dgm:spPr/>
      <dgm:t>
        <a:bodyPr/>
        <a:lstStyle/>
        <a:p>
          <a:endParaRPr lang="ru-RU"/>
        </a:p>
      </dgm:t>
    </dgm:pt>
  </dgm:ptLst>
  <dgm:cxnLst>
    <dgm:cxn modelId="{B58EF80F-100A-4779-95B4-E66A7F471F11}" type="presOf" srcId="{392E42F3-9ABD-4EF0-B9F9-340C65CAA034}" destId="{B056C1BC-F99F-4C1D-AEF3-EB0925083024}" srcOrd="0" destOrd="0" presId="urn:microsoft.com/office/officeart/2005/8/layout/vList2"/>
    <dgm:cxn modelId="{0CDA7BDF-FBC0-416B-8EF1-6074C6168FA0}" type="presOf" srcId="{349B8F96-5085-4882-998D-C0A1C1DCC527}" destId="{B77BABDD-DF21-4DE4-AC96-F2F6D8DA02D1}" srcOrd="0" destOrd="0" presId="urn:microsoft.com/office/officeart/2005/8/layout/vList2"/>
    <dgm:cxn modelId="{E0032436-C29E-4082-B937-E9BECAF7F77C}" srcId="{349B8F96-5085-4882-998D-C0A1C1DCC527}" destId="{1AA84B76-7D61-4695-A5BB-627B6193D16E}" srcOrd="0" destOrd="0" parTransId="{743460B9-8942-43F7-956C-2E713FE542F5}" sibTransId="{B2887D2B-5854-4371-81D3-EFFEFAD6AD8A}"/>
    <dgm:cxn modelId="{2BA3DF59-C0F1-4C71-BF11-582D9140A491}" type="presOf" srcId="{18A50E94-9390-466F-9402-8183D917C34A}" destId="{D0070F08-E390-4788-9775-283EBAFEE4F1}" srcOrd="0" destOrd="0" presId="urn:microsoft.com/office/officeart/2005/8/layout/vList2"/>
    <dgm:cxn modelId="{E40C4D2C-0697-4E1F-8971-5FA5A26902C1}" type="presOf" srcId="{1AA84B76-7D61-4695-A5BB-627B6193D16E}" destId="{1D6AA3F3-CBE8-4C26-9E85-B6118A1366BE}" srcOrd="0" destOrd="0" presId="urn:microsoft.com/office/officeart/2005/8/layout/vList2"/>
    <dgm:cxn modelId="{9277A446-467D-4CCB-8F70-805F73433B8A}" srcId="{392E42F3-9ABD-4EF0-B9F9-340C65CAA034}" destId="{18A50E94-9390-466F-9402-8183D917C34A}" srcOrd="0" destOrd="0" parTransId="{EAC9EA07-DE48-4A99-A000-5EBC2EEE9641}" sibTransId="{16977BB1-AFD4-4045-AD93-DF3C1FF9F615}"/>
    <dgm:cxn modelId="{81FCFD09-7957-42D4-94C7-B98BB50D35B7}" srcId="{4378C1B1-C14D-40E8-9578-CDA0B8523A0C}" destId="{349B8F96-5085-4882-998D-C0A1C1DCC527}" srcOrd="1" destOrd="0" parTransId="{37FD4ACB-C86E-47FB-8C4B-F98E97BECD75}" sibTransId="{0B49198C-F3DB-4730-9B78-47854A7208ED}"/>
    <dgm:cxn modelId="{ED65E657-4EC7-4656-8A31-BA88D80D2AB0}" type="presOf" srcId="{4378C1B1-C14D-40E8-9578-CDA0B8523A0C}" destId="{18261A35-BF52-4997-B1B2-EC22139C9011}" srcOrd="0" destOrd="0" presId="urn:microsoft.com/office/officeart/2005/8/layout/vList2"/>
    <dgm:cxn modelId="{F67755D3-B5F5-4086-9FAB-CB6CCE99BB62}" srcId="{4378C1B1-C14D-40E8-9578-CDA0B8523A0C}" destId="{392E42F3-9ABD-4EF0-B9F9-340C65CAA034}" srcOrd="0" destOrd="0" parTransId="{E025BCAB-83B8-4875-9681-C829DE1D7E21}" sibTransId="{872B86EC-B9BC-4FAF-94F3-1161EBCCA276}"/>
    <dgm:cxn modelId="{CDC30FAC-DB4F-429D-A830-A3D7673C8247}" type="presParOf" srcId="{18261A35-BF52-4997-B1B2-EC22139C9011}" destId="{B056C1BC-F99F-4C1D-AEF3-EB0925083024}" srcOrd="0" destOrd="0" presId="urn:microsoft.com/office/officeart/2005/8/layout/vList2"/>
    <dgm:cxn modelId="{7D6C2F24-6424-4F2D-822B-D5A09C1C3BBF}" type="presParOf" srcId="{18261A35-BF52-4997-B1B2-EC22139C9011}" destId="{D0070F08-E390-4788-9775-283EBAFEE4F1}" srcOrd="1" destOrd="0" presId="urn:microsoft.com/office/officeart/2005/8/layout/vList2"/>
    <dgm:cxn modelId="{A4673085-B29C-496A-9AB9-67034910BBBF}" type="presParOf" srcId="{18261A35-BF52-4997-B1B2-EC22139C9011}" destId="{B77BABDD-DF21-4DE4-AC96-F2F6D8DA02D1}" srcOrd="2" destOrd="0" presId="urn:microsoft.com/office/officeart/2005/8/layout/vList2"/>
    <dgm:cxn modelId="{6CB33A6E-0BD7-4249-92E4-D17D411FAB17}" type="presParOf" srcId="{18261A35-BF52-4997-B1B2-EC22139C9011}" destId="{1D6AA3F3-CBE8-4C26-9E85-B6118A1366BE}" srcOrd="3"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554414-841F-4E77-9B33-0B77054610FE}" type="doc">
      <dgm:prSet loTypeId="urn:microsoft.com/office/officeart/2005/8/layout/pyramid2" loCatId="pyramid" qsTypeId="urn:microsoft.com/office/officeart/2005/8/quickstyle/simple1" qsCatId="simple" csTypeId="urn:microsoft.com/office/officeart/2005/8/colors/accent1_2" csCatId="accent1" phldr="1"/>
      <dgm:spPr/>
    </dgm:pt>
    <dgm:pt modelId="{48FDC33B-3883-45F8-8F79-B533A119585B}">
      <dgm:prSet phldrT="[Текст]" custT="1"/>
      <dgm:spPr>
        <a:solidFill>
          <a:srgbClr val="FFCCFF">
            <a:alpha val="90000"/>
          </a:srgbClr>
        </a:solidFill>
        <a:ln>
          <a:solidFill>
            <a:srgbClr val="7030A0"/>
          </a:solidFill>
        </a:ln>
      </dgm:spPr>
      <dgm:t>
        <a:bodyPr/>
        <a:lstStyle/>
        <a:p>
          <a:pPr algn="l"/>
          <a:r>
            <a:rPr lang="ru-RU" sz="1400" dirty="0" smtClean="0">
              <a:solidFill>
                <a:srgbClr val="C00000"/>
              </a:solidFill>
              <a:latin typeface="Times New Roman" pitchFamily="18" charset="0"/>
              <a:cs typeface="Times New Roman" pitchFamily="18" charset="0"/>
            </a:rPr>
            <a:t>Третья ступень – </a:t>
          </a:r>
          <a:r>
            <a:rPr lang="ru-RU" sz="1400" dirty="0" smtClean="0">
              <a:solidFill>
                <a:schemeClr val="tx1">
                  <a:lumMod val="50000"/>
                </a:schemeClr>
              </a:solidFill>
              <a:latin typeface="Times New Roman" pitchFamily="18" charset="0"/>
              <a:cs typeface="Times New Roman" pitchFamily="18" charset="0"/>
            </a:rPr>
            <a:t>обобщающая   обучить учащихся применять понятия, факты, законы и теории для иллюстрации единства мира, а также использовать общие законы диалектики для объяснения явлений, изучаемых на уроках.</a:t>
          </a:r>
          <a:endParaRPr lang="ru-RU" sz="1400" dirty="0">
            <a:solidFill>
              <a:schemeClr val="tx1">
                <a:lumMod val="50000"/>
              </a:schemeClr>
            </a:solidFill>
            <a:latin typeface="Times New Roman" pitchFamily="18" charset="0"/>
            <a:cs typeface="Times New Roman" pitchFamily="18" charset="0"/>
          </a:endParaRPr>
        </a:p>
      </dgm:t>
    </dgm:pt>
    <dgm:pt modelId="{1E963EED-0556-4B8F-8264-DE2842DF3C65}" type="parTrans" cxnId="{3F7FE22E-4544-4A66-B925-BDB83DC1D397}">
      <dgm:prSet/>
      <dgm:spPr/>
      <dgm:t>
        <a:bodyPr/>
        <a:lstStyle/>
        <a:p>
          <a:endParaRPr lang="ru-RU"/>
        </a:p>
      </dgm:t>
    </dgm:pt>
    <dgm:pt modelId="{69CA2DA3-567D-45CE-9F3E-BE6AAF7B77FE}" type="sibTrans" cxnId="{3F7FE22E-4544-4A66-B925-BDB83DC1D397}">
      <dgm:prSet/>
      <dgm:spPr/>
      <dgm:t>
        <a:bodyPr/>
        <a:lstStyle/>
        <a:p>
          <a:endParaRPr lang="ru-RU"/>
        </a:p>
      </dgm:t>
    </dgm:pt>
    <dgm:pt modelId="{94A38AB0-62EF-4385-B534-973232443B31}">
      <dgm:prSet phldrT="[Текст]" custT="1"/>
      <dgm:spPr>
        <a:solidFill>
          <a:schemeClr val="accent5">
            <a:alpha val="90000"/>
          </a:schemeClr>
        </a:solidFill>
        <a:ln>
          <a:solidFill>
            <a:srgbClr val="7030A0"/>
          </a:solidFill>
        </a:ln>
      </dgm:spPr>
      <dgm:t>
        <a:bodyPr/>
        <a:lstStyle/>
        <a:p>
          <a:pPr algn="l"/>
          <a:r>
            <a:rPr lang="ru-RU" sz="1400" dirty="0" smtClean="0">
              <a:solidFill>
                <a:srgbClr val="C00000"/>
              </a:solidFill>
              <a:latin typeface="Times New Roman" pitchFamily="18" charset="0"/>
              <a:cs typeface="Times New Roman" pitchFamily="18" charset="0"/>
            </a:rPr>
            <a:t>Вторая ступень</a:t>
          </a:r>
          <a:r>
            <a:rPr lang="ru-RU" sz="1400" dirty="0" smtClean="0">
              <a:latin typeface="Times New Roman" pitchFamily="18" charset="0"/>
              <a:cs typeface="Times New Roman" pitchFamily="18" charset="0"/>
            </a:rPr>
            <a:t> </a:t>
          </a:r>
          <a:r>
            <a:rPr lang="ru-RU" sz="1400" dirty="0" smtClean="0">
              <a:solidFill>
                <a:srgbClr val="C00000"/>
              </a:solidFill>
              <a:latin typeface="Times New Roman" pitchFamily="18" charset="0"/>
              <a:cs typeface="Times New Roman" pitchFamily="18" charset="0"/>
            </a:rPr>
            <a:t>- использование знаний</a:t>
          </a:r>
          <a:r>
            <a:rPr lang="ru-RU" sz="1400" dirty="0" smtClean="0">
              <a:latin typeface="Times New Roman" pitchFamily="18" charset="0"/>
              <a:cs typeface="Times New Roman" pitchFamily="18" charset="0"/>
            </a:rPr>
            <a:t> </a:t>
          </a:r>
          <a:r>
            <a:rPr lang="ru-RU" sz="1400" dirty="0" smtClean="0">
              <a:solidFill>
                <a:srgbClr val="C00000"/>
              </a:solidFill>
              <a:latin typeface="Times New Roman" pitchFamily="18" charset="0"/>
              <a:cs typeface="Times New Roman" pitchFamily="18" charset="0"/>
            </a:rPr>
            <a:t> </a:t>
          </a:r>
        </a:p>
        <a:p>
          <a:pPr algn="l"/>
          <a:r>
            <a:rPr lang="ru-RU" sz="1400" dirty="0" smtClean="0">
              <a:latin typeface="Times New Roman" pitchFamily="18" charset="0"/>
              <a:cs typeface="Times New Roman" pitchFamily="18" charset="0"/>
            </a:rPr>
            <a:t>  </a:t>
          </a:r>
          <a:r>
            <a:rPr lang="ru-RU" sz="1400" dirty="0" smtClean="0">
              <a:solidFill>
                <a:schemeClr val="tx1">
                  <a:lumMod val="50000"/>
                </a:schemeClr>
              </a:solidFill>
              <a:latin typeface="Times New Roman" pitchFamily="18" charset="0"/>
              <a:cs typeface="Times New Roman" pitchFamily="18" charset="0"/>
            </a:rPr>
            <a:t>обучение учащихся переносу знаний из предмета в предмет</a:t>
          </a:r>
          <a:r>
            <a:rPr lang="ru-RU" sz="1400" dirty="0" smtClean="0">
              <a:solidFill>
                <a:schemeClr val="tx1">
                  <a:lumMod val="50000"/>
                </a:schemeClr>
              </a:solidFill>
            </a:rPr>
            <a:t>. </a:t>
          </a:r>
          <a:endParaRPr lang="ru-RU" sz="1400" dirty="0">
            <a:solidFill>
              <a:schemeClr val="tx1">
                <a:lumMod val="50000"/>
              </a:schemeClr>
            </a:solidFill>
          </a:endParaRPr>
        </a:p>
      </dgm:t>
    </dgm:pt>
    <dgm:pt modelId="{98703A7C-9438-4FEC-9738-096F8913E1EA}" type="parTrans" cxnId="{0E29356D-C813-4BB9-9732-CB82F1E7A4D5}">
      <dgm:prSet/>
      <dgm:spPr/>
      <dgm:t>
        <a:bodyPr/>
        <a:lstStyle/>
        <a:p>
          <a:endParaRPr lang="ru-RU"/>
        </a:p>
      </dgm:t>
    </dgm:pt>
    <dgm:pt modelId="{B1B654C8-997C-486C-AA45-1B56A14BDC1E}" type="sibTrans" cxnId="{0E29356D-C813-4BB9-9732-CB82F1E7A4D5}">
      <dgm:prSet/>
      <dgm:spPr/>
      <dgm:t>
        <a:bodyPr/>
        <a:lstStyle/>
        <a:p>
          <a:endParaRPr lang="ru-RU"/>
        </a:p>
      </dgm:t>
    </dgm:pt>
    <dgm:pt modelId="{AF20AAD6-49C8-4B89-BAAB-B0FACE0BF0B5}">
      <dgm:prSet phldrT="[Текст]" custT="1"/>
      <dgm:spPr>
        <a:solidFill>
          <a:schemeClr val="accent6">
            <a:lumMod val="20000"/>
            <a:lumOff val="80000"/>
            <a:alpha val="90000"/>
          </a:schemeClr>
        </a:solidFill>
        <a:ln>
          <a:solidFill>
            <a:srgbClr val="7030A0"/>
          </a:solidFill>
        </a:ln>
      </dgm:spPr>
      <dgm:t>
        <a:bodyPr/>
        <a:lstStyle/>
        <a:p>
          <a:pPr algn="l"/>
          <a:r>
            <a:rPr lang="ru-RU" sz="1400" dirty="0" smtClean="0">
              <a:solidFill>
                <a:srgbClr val="C00000"/>
              </a:solidFill>
              <a:latin typeface="Times New Roman" pitchFamily="18" charset="0"/>
              <a:cs typeface="Times New Roman" pitchFamily="18" charset="0"/>
            </a:rPr>
            <a:t>Первая ступень – воспроизводящая </a:t>
          </a:r>
          <a:r>
            <a:rPr lang="ru-RU" sz="1400" dirty="0" smtClean="0">
              <a:latin typeface="Times New Roman" pitchFamily="18" charset="0"/>
              <a:cs typeface="Times New Roman" pitchFamily="18" charset="0"/>
            </a:rPr>
            <a:t>    </a:t>
          </a:r>
          <a:r>
            <a:rPr lang="ru-RU" sz="1400" dirty="0" smtClean="0">
              <a:solidFill>
                <a:schemeClr val="tx1">
                  <a:lumMod val="50000"/>
                </a:schemeClr>
              </a:solidFill>
              <a:latin typeface="Times New Roman" pitchFamily="18" charset="0"/>
              <a:cs typeface="Times New Roman" pitchFamily="18" charset="0"/>
            </a:rPr>
            <a:t>приучить учащихся использовать знания, полученные в естественнонаучных дисциплинах. </a:t>
          </a:r>
          <a:endParaRPr lang="ru-RU" sz="1400" dirty="0">
            <a:solidFill>
              <a:schemeClr val="tx1">
                <a:lumMod val="50000"/>
              </a:schemeClr>
            </a:solidFill>
            <a:latin typeface="Times New Roman" pitchFamily="18" charset="0"/>
            <a:cs typeface="Times New Roman" pitchFamily="18" charset="0"/>
          </a:endParaRPr>
        </a:p>
      </dgm:t>
    </dgm:pt>
    <dgm:pt modelId="{0B0E52DC-2E47-4046-918D-C41E91791FED}" type="parTrans" cxnId="{29889654-BDBB-4AEC-A5C1-D1631DC35FE2}">
      <dgm:prSet/>
      <dgm:spPr/>
      <dgm:t>
        <a:bodyPr/>
        <a:lstStyle/>
        <a:p>
          <a:endParaRPr lang="ru-RU"/>
        </a:p>
      </dgm:t>
    </dgm:pt>
    <dgm:pt modelId="{92C49364-29F8-4ABF-AF02-3376397006A7}" type="sibTrans" cxnId="{29889654-BDBB-4AEC-A5C1-D1631DC35FE2}">
      <dgm:prSet/>
      <dgm:spPr/>
      <dgm:t>
        <a:bodyPr/>
        <a:lstStyle/>
        <a:p>
          <a:endParaRPr lang="ru-RU"/>
        </a:p>
      </dgm:t>
    </dgm:pt>
    <dgm:pt modelId="{DA2100AB-1A78-471A-A450-774C70397D18}" type="pres">
      <dgm:prSet presAssocID="{69554414-841F-4E77-9B33-0B77054610FE}" presName="compositeShape" presStyleCnt="0">
        <dgm:presLayoutVars>
          <dgm:dir/>
          <dgm:resizeHandles/>
        </dgm:presLayoutVars>
      </dgm:prSet>
      <dgm:spPr/>
    </dgm:pt>
    <dgm:pt modelId="{536FF0B0-AFC5-40C7-AB5E-1A862FB02774}" type="pres">
      <dgm:prSet presAssocID="{69554414-841F-4E77-9B33-0B77054610FE}" presName="pyramid" presStyleLbl="node1" presStyleIdx="0" presStyleCnt="1"/>
      <dgm:spPr>
        <a:solidFill>
          <a:schemeClr val="accent6">
            <a:lumMod val="60000"/>
            <a:lumOff val="40000"/>
          </a:schemeClr>
        </a:solidFill>
        <a:ln>
          <a:solidFill>
            <a:schemeClr val="accent6">
              <a:lumMod val="75000"/>
            </a:schemeClr>
          </a:solidFill>
        </a:ln>
      </dgm:spPr>
      <dgm:t>
        <a:bodyPr/>
        <a:lstStyle/>
        <a:p>
          <a:endParaRPr lang="ru-RU"/>
        </a:p>
      </dgm:t>
    </dgm:pt>
    <dgm:pt modelId="{7E9BCE2E-FB99-4CB5-8FFC-C4E9E51143BD}" type="pres">
      <dgm:prSet presAssocID="{69554414-841F-4E77-9B33-0B77054610FE}" presName="theList" presStyleCnt="0"/>
      <dgm:spPr/>
    </dgm:pt>
    <dgm:pt modelId="{AB0239E4-5F24-46D2-814B-B7ECEA42C484}" type="pres">
      <dgm:prSet presAssocID="{48FDC33B-3883-45F8-8F79-B533A119585B}" presName="aNode" presStyleLbl="fgAcc1" presStyleIdx="0" presStyleCnt="3" custScaleX="199865" custLinFactNeighborX="-49544" custLinFactNeighborY="99774">
        <dgm:presLayoutVars>
          <dgm:bulletEnabled val="1"/>
        </dgm:presLayoutVars>
      </dgm:prSet>
      <dgm:spPr/>
      <dgm:t>
        <a:bodyPr/>
        <a:lstStyle/>
        <a:p>
          <a:endParaRPr lang="ru-RU"/>
        </a:p>
      </dgm:t>
    </dgm:pt>
    <dgm:pt modelId="{70D606FE-FF20-48F4-AD77-4CAB3BB51645}" type="pres">
      <dgm:prSet presAssocID="{48FDC33B-3883-45F8-8F79-B533A119585B}" presName="aSpace" presStyleCnt="0"/>
      <dgm:spPr/>
    </dgm:pt>
    <dgm:pt modelId="{41E2B7FF-7F3C-493C-82DB-82930ACE3394}" type="pres">
      <dgm:prSet presAssocID="{94A38AB0-62EF-4385-B534-973232443B31}" presName="aNode" presStyleLbl="fgAcc1" presStyleIdx="1" presStyleCnt="3" custScaleX="208744" custScaleY="73104" custLinFactY="1183" custLinFactNeighborX="-47712" custLinFactNeighborY="100000">
        <dgm:presLayoutVars>
          <dgm:bulletEnabled val="1"/>
        </dgm:presLayoutVars>
      </dgm:prSet>
      <dgm:spPr/>
      <dgm:t>
        <a:bodyPr/>
        <a:lstStyle/>
        <a:p>
          <a:endParaRPr lang="ru-RU"/>
        </a:p>
      </dgm:t>
    </dgm:pt>
    <dgm:pt modelId="{BFFBEED3-EBD7-4ACA-9C71-26CC019C3772}" type="pres">
      <dgm:prSet presAssocID="{94A38AB0-62EF-4385-B534-973232443B31}" presName="aSpace" presStyleCnt="0"/>
      <dgm:spPr/>
    </dgm:pt>
    <dgm:pt modelId="{07DB2548-030E-47CE-8289-F9F0E8933315}" type="pres">
      <dgm:prSet presAssocID="{AF20AAD6-49C8-4B89-BAAB-B0FACE0BF0B5}" presName="aNode" presStyleLbl="fgAcc1" presStyleIdx="2" presStyleCnt="3" custScaleX="208406" custScaleY="71686" custLinFactY="11336" custLinFactNeighborX="-47881" custLinFactNeighborY="100000">
        <dgm:presLayoutVars>
          <dgm:bulletEnabled val="1"/>
        </dgm:presLayoutVars>
      </dgm:prSet>
      <dgm:spPr/>
      <dgm:t>
        <a:bodyPr/>
        <a:lstStyle/>
        <a:p>
          <a:endParaRPr lang="ru-RU"/>
        </a:p>
      </dgm:t>
    </dgm:pt>
    <dgm:pt modelId="{2693D7EC-269B-4C16-818E-0138123CD23B}" type="pres">
      <dgm:prSet presAssocID="{AF20AAD6-49C8-4B89-BAAB-B0FACE0BF0B5}" presName="aSpace" presStyleCnt="0"/>
      <dgm:spPr/>
    </dgm:pt>
  </dgm:ptLst>
  <dgm:cxnLst>
    <dgm:cxn modelId="{2EFA0F78-51C9-45CC-8867-AA54FCF942B6}" type="presOf" srcId="{AF20AAD6-49C8-4B89-BAAB-B0FACE0BF0B5}" destId="{07DB2548-030E-47CE-8289-F9F0E8933315}" srcOrd="0" destOrd="0" presId="urn:microsoft.com/office/officeart/2005/8/layout/pyramid2"/>
    <dgm:cxn modelId="{3F7FE22E-4544-4A66-B925-BDB83DC1D397}" srcId="{69554414-841F-4E77-9B33-0B77054610FE}" destId="{48FDC33B-3883-45F8-8F79-B533A119585B}" srcOrd="0" destOrd="0" parTransId="{1E963EED-0556-4B8F-8264-DE2842DF3C65}" sibTransId="{69CA2DA3-567D-45CE-9F3E-BE6AAF7B77FE}"/>
    <dgm:cxn modelId="{0E29356D-C813-4BB9-9732-CB82F1E7A4D5}" srcId="{69554414-841F-4E77-9B33-0B77054610FE}" destId="{94A38AB0-62EF-4385-B534-973232443B31}" srcOrd="1" destOrd="0" parTransId="{98703A7C-9438-4FEC-9738-096F8913E1EA}" sibTransId="{B1B654C8-997C-486C-AA45-1B56A14BDC1E}"/>
    <dgm:cxn modelId="{4076136B-A591-4641-BCD0-709137AA240F}" type="presOf" srcId="{48FDC33B-3883-45F8-8F79-B533A119585B}" destId="{AB0239E4-5F24-46D2-814B-B7ECEA42C484}" srcOrd="0" destOrd="0" presId="urn:microsoft.com/office/officeart/2005/8/layout/pyramid2"/>
    <dgm:cxn modelId="{29889654-BDBB-4AEC-A5C1-D1631DC35FE2}" srcId="{69554414-841F-4E77-9B33-0B77054610FE}" destId="{AF20AAD6-49C8-4B89-BAAB-B0FACE0BF0B5}" srcOrd="2" destOrd="0" parTransId="{0B0E52DC-2E47-4046-918D-C41E91791FED}" sibTransId="{92C49364-29F8-4ABF-AF02-3376397006A7}"/>
    <dgm:cxn modelId="{C224E656-F184-46B1-8A6A-88C95D4888F3}" type="presOf" srcId="{94A38AB0-62EF-4385-B534-973232443B31}" destId="{41E2B7FF-7F3C-493C-82DB-82930ACE3394}" srcOrd="0" destOrd="0" presId="urn:microsoft.com/office/officeart/2005/8/layout/pyramid2"/>
    <dgm:cxn modelId="{4F8C48E1-7F78-4303-8594-148C8E40544A}" type="presOf" srcId="{69554414-841F-4E77-9B33-0B77054610FE}" destId="{DA2100AB-1A78-471A-A450-774C70397D18}" srcOrd="0" destOrd="0" presId="urn:microsoft.com/office/officeart/2005/8/layout/pyramid2"/>
    <dgm:cxn modelId="{CF894BDB-E1F3-488B-B6D8-410E03B3D2A7}" type="presParOf" srcId="{DA2100AB-1A78-471A-A450-774C70397D18}" destId="{536FF0B0-AFC5-40C7-AB5E-1A862FB02774}" srcOrd="0" destOrd="0" presId="urn:microsoft.com/office/officeart/2005/8/layout/pyramid2"/>
    <dgm:cxn modelId="{8D335510-1FBA-4CD1-A6E2-BDF44ABD72CE}" type="presParOf" srcId="{DA2100AB-1A78-471A-A450-774C70397D18}" destId="{7E9BCE2E-FB99-4CB5-8FFC-C4E9E51143BD}" srcOrd="1" destOrd="0" presId="urn:microsoft.com/office/officeart/2005/8/layout/pyramid2"/>
    <dgm:cxn modelId="{4B75333A-F503-4CF7-872E-29FD4A787E20}" type="presParOf" srcId="{7E9BCE2E-FB99-4CB5-8FFC-C4E9E51143BD}" destId="{AB0239E4-5F24-46D2-814B-B7ECEA42C484}" srcOrd="0" destOrd="0" presId="urn:microsoft.com/office/officeart/2005/8/layout/pyramid2"/>
    <dgm:cxn modelId="{0C4E8CAB-8778-40FC-8353-5ADE46D41D56}" type="presParOf" srcId="{7E9BCE2E-FB99-4CB5-8FFC-C4E9E51143BD}" destId="{70D606FE-FF20-48F4-AD77-4CAB3BB51645}" srcOrd="1" destOrd="0" presId="urn:microsoft.com/office/officeart/2005/8/layout/pyramid2"/>
    <dgm:cxn modelId="{4691E7F6-3013-4142-9327-258D1063896D}" type="presParOf" srcId="{7E9BCE2E-FB99-4CB5-8FFC-C4E9E51143BD}" destId="{41E2B7FF-7F3C-493C-82DB-82930ACE3394}" srcOrd="2" destOrd="0" presId="urn:microsoft.com/office/officeart/2005/8/layout/pyramid2"/>
    <dgm:cxn modelId="{CEA12F4A-D332-416A-8B43-860D8325AB6A}" type="presParOf" srcId="{7E9BCE2E-FB99-4CB5-8FFC-C4E9E51143BD}" destId="{BFFBEED3-EBD7-4ACA-9C71-26CC019C3772}" srcOrd="3" destOrd="0" presId="urn:microsoft.com/office/officeart/2005/8/layout/pyramid2"/>
    <dgm:cxn modelId="{4F7E16EB-542D-4CA5-978E-AC30DD85C88B}" type="presParOf" srcId="{7E9BCE2E-FB99-4CB5-8FFC-C4E9E51143BD}" destId="{07DB2548-030E-47CE-8289-F9F0E8933315}" srcOrd="4" destOrd="0" presId="urn:microsoft.com/office/officeart/2005/8/layout/pyramid2"/>
    <dgm:cxn modelId="{061739A3-F0D5-4A6E-9BE7-336C36028582}" type="presParOf" srcId="{7E9BCE2E-FB99-4CB5-8FFC-C4E9E51143BD}" destId="{2693D7EC-269B-4C16-818E-0138123CD23B}"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9AE6F60-9BA9-4FA0-847C-EA16F47C0DA3}">
      <dsp:nvSpPr>
        <dsp:cNvPr id="0" name=""/>
        <dsp:cNvSpPr/>
      </dsp:nvSpPr>
      <dsp:spPr>
        <a:xfrm>
          <a:off x="1" y="0"/>
          <a:ext cx="5560637" cy="3414514"/>
        </a:xfrm>
        <a:prstGeom prst="rightArrow">
          <a:avLst/>
        </a:prstGeom>
        <a:solidFill>
          <a:schemeClr val="tx2">
            <a:lumMod val="20000"/>
            <a:lumOff val="80000"/>
          </a:schemeClr>
        </a:solidFill>
        <a:ln>
          <a:noFill/>
        </a:ln>
        <a:effectLst/>
      </dsp:spPr>
      <dsp:style>
        <a:lnRef idx="0">
          <a:scrgbClr r="0" g="0" b="0"/>
        </a:lnRef>
        <a:fillRef idx="1">
          <a:scrgbClr r="0" g="0" b="0"/>
        </a:fillRef>
        <a:effectRef idx="0">
          <a:scrgbClr r="0" g="0" b="0"/>
        </a:effectRef>
        <a:fontRef idx="minor"/>
      </dsp:style>
    </dsp:sp>
    <dsp:sp modelId="{88EE968E-2534-490E-B25D-781659F607E2}">
      <dsp:nvSpPr>
        <dsp:cNvPr id="0" name=""/>
        <dsp:cNvSpPr/>
      </dsp:nvSpPr>
      <dsp:spPr>
        <a:xfrm>
          <a:off x="2750" y="457196"/>
          <a:ext cx="5557889" cy="1699731"/>
        </a:xfrm>
        <a:prstGeom prst="roundRect">
          <a:avLst/>
        </a:prstGeom>
        <a:solidFill>
          <a:srgbClr val="F5F5F1"/>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accent4"/>
              </a:solidFill>
            </a:rPr>
            <a:t>Формирование у педагогов системного мышления в области </a:t>
          </a:r>
          <a:r>
            <a:rPr lang="ru-RU" sz="1800" kern="1200" dirty="0" err="1" smtClean="0">
              <a:solidFill>
                <a:schemeClr val="accent4"/>
              </a:solidFill>
            </a:rPr>
            <a:t>межпредметых</a:t>
          </a:r>
          <a:r>
            <a:rPr lang="ru-RU" sz="1800" kern="1200" dirty="0" smtClean="0">
              <a:solidFill>
                <a:schemeClr val="accent4"/>
              </a:solidFill>
            </a:rPr>
            <a:t> связей через формирование функциональной грамотности</a:t>
          </a:r>
          <a:endParaRPr lang="ru-RU" sz="1800" b="1" kern="1200" dirty="0">
            <a:solidFill>
              <a:schemeClr val="accent4"/>
            </a:solidFill>
            <a:latin typeface="Times New Roman" pitchFamily="18" charset="0"/>
            <a:cs typeface="Times New Roman" pitchFamily="18" charset="0"/>
          </a:endParaRPr>
        </a:p>
      </dsp:txBody>
      <dsp:txXfrm>
        <a:off x="2750" y="457196"/>
        <a:ext cx="5557889" cy="169973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FD154EF-4283-4FB9-8D1B-68DACC05C4E9}">
      <dsp:nvSpPr>
        <dsp:cNvPr id="0" name=""/>
        <dsp:cNvSpPr/>
      </dsp:nvSpPr>
      <dsp:spPr>
        <a:xfrm rot="10800000">
          <a:off x="778887" y="86173"/>
          <a:ext cx="6959323" cy="737391"/>
        </a:xfrm>
        <a:prstGeom prst="homePlate">
          <a:avLst/>
        </a:prstGeom>
        <a:solidFill>
          <a:schemeClr val="bg2">
            <a:lumMod val="40000"/>
            <a:lumOff val="60000"/>
          </a:schemeClr>
        </a:solidFill>
        <a:ln w="25400" cap="flat" cmpd="sng" algn="ctr">
          <a:solidFill>
            <a:schemeClr val="accent6">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69" tIns="60960" rIns="113792" bIns="60960" numCol="1" spcCol="1270" anchor="ctr" anchorCtr="0">
          <a:noAutofit/>
        </a:bodyPr>
        <a:lstStyle/>
        <a:p>
          <a:pPr lvl="0" algn="l" defTabSz="711200">
            <a:lnSpc>
              <a:spcPct val="90000"/>
            </a:lnSpc>
            <a:spcBef>
              <a:spcPct val="0"/>
            </a:spcBef>
            <a:spcAft>
              <a:spcPct val="35000"/>
            </a:spcAft>
          </a:pPr>
          <a:r>
            <a:rPr lang="ru-RU" sz="1600" b="1" kern="1200" dirty="0" smtClean="0">
              <a:solidFill>
                <a:schemeClr val="tx1"/>
              </a:solidFill>
              <a:latin typeface="Times New Roman" pitchFamily="18" charset="0"/>
              <a:cs typeface="Times New Roman" pitchFamily="18" charset="0"/>
            </a:rPr>
            <a:t>     Расширение социокультурного и эмоционального    контекстов</a:t>
          </a:r>
          <a:endParaRPr lang="ru-RU" sz="1600" b="1" kern="1200" dirty="0">
            <a:solidFill>
              <a:schemeClr val="tx1"/>
            </a:solidFill>
            <a:latin typeface="Times New Roman" pitchFamily="18" charset="0"/>
            <a:cs typeface="Times New Roman" pitchFamily="18" charset="0"/>
          </a:endParaRPr>
        </a:p>
      </dsp:txBody>
      <dsp:txXfrm rot="10800000">
        <a:off x="778887" y="86173"/>
        <a:ext cx="6959323" cy="737391"/>
      </dsp:txXfrm>
    </dsp:sp>
    <dsp:sp modelId="{989CBFF4-94BF-4B0A-AB3B-013AD0A6497C}">
      <dsp:nvSpPr>
        <dsp:cNvPr id="0" name=""/>
        <dsp:cNvSpPr/>
      </dsp:nvSpPr>
      <dsp:spPr>
        <a:xfrm>
          <a:off x="0" y="0"/>
          <a:ext cx="737391" cy="737391"/>
        </a:xfrm>
        <a:prstGeom prst="ellipse">
          <a:avLst/>
        </a:prstGeom>
        <a:blipFill rotWithShape="0">
          <a:blip xmlns:r="http://schemas.openxmlformats.org/officeDocument/2006/relationships" r:embed="rId1"/>
          <a:stretch>
            <a:fillRect/>
          </a:stretch>
        </a:blipFill>
        <a:ln w="25400"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 modelId="{ECC15CA4-D8F7-42F5-89A5-6A6DB6EBE7AB}">
      <dsp:nvSpPr>
        <dsp:cNvPr id="0" name=""/>
        <dsp:cNvSpPr/>
      </dsp:nvSpPr>
      <dsp:spPr>
        <a:xfrm rot="10800000">
          <a:off x="857061" y="936583"/>
          <a:ext cx="6915338" cy="737391"/>
        </a:xfrm>
        <a:prstGeom prst="homePlate">
          <a:avLst/>
        </a:prstGeom>
        <a:solidFill>
          <a:srgbClr val="FFFF00"/>
        </a:solidFill>
        <a:ln w="25400" cap="flat" cmpd="sng" algn="ctr">
          <a:solidFill>
            <a:schemeClr val="accent6">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69" tIns="60960" rIns="113792" bIns="60960" numCol="1" spcCol="1270" anchor="ctr" anchorCtr="0">
          <a:noAutofit/>
        </a:bodyPr>
        <a:lstStyle/>
        <a:p>
          <a:pPr lvl="0" algn="l" defTabSz="711200">
            <a:lnSpc>
              <a:spcPct val="90000"/>
            </a:lnSpc>
            <a:spcBef>
              <a:spcPct val="0"/>
            </a:spcBef>
            <a:spcAft>
              <a:spcPct val="35000"/>
            </a:spcAft>
          </a:pPr>
          <a:r>
            <a:rPr lang="ru-RU" sz="1600" kern="1200" dirty="0" smtClean="0">
              <a:solidFill>
                <a:schemeClr val="tx1"/>
              </a:solidFill>
            </a:rPr>
            <a:t>        </a:t>
          </a:r>
          <a:r>
            <a:rPr lang="ru-RU" sz="1600" b="1" kern="1200" dirty="0" smtClean="0">
              <a:solidFill>
                <a:schemeClr val="tx1"/>
              </a:solidFill>
              <a:latin typeface="Times New Roman" pitchFamily="18" charset="0"/>
              <a:cs typeface="Times New Roman" pitchFamily="18" charset="0"/>
            </a:rPr>
            <a:t>Вариативность, гибкость и модульность     индивидуальных и групповых образовательных маршрутов</a:t>
          </a:r>
          <a:endParaRPr lang="ru-RU" sz="1600" b="1" kern="1200" dirty="0">
            <a:solidFill>
              <a:schemeClr val="tx1"/>
            </a:solidFill>
            <a:latin typeface="Times New Roman" pitchFamily="18" charset="0"/>
            <a:cs typeface="Times New Roman" pitchFamily="18" charset="0"/>
          </a:endParaRPr>
        </a:p>
      </dsp:txBody>
      <dsp:txXfrm rot="10800000">
        <a:off x="857061" y="936583"/>
        <a:ext cx="6915338" cy="737391"/>
      </dsp:txXfrm>
    </dsp:sp>
    <dsp:sp modelId="{4BD164FE-AF97-4FBF-BCA0-7C5283A83C9E}">
      <dsp:nvSpPr>
        <dsp:cNvPr id="0" name=""/>
        <dsp:cNvSpPr/>
      </dsp:nvSpPr>
      <dsp:spPr>
        <a:xfrm>
          <a:off x="0" y="914402"/>
          <a:ext cx="737391" cy="737391"/>
        </a:xfrm>
        <a:prstGeom prst="ellipse">
          <a:avLst/>
        </a:prstGeom>
        <a:blipFill rotWithShape="0">
          <a:blip xmlns:r="http://schemas.openxmlformats.org/officeDocument/2006/relationships" r:embed="rId1"/>
          <a:stretch>
            <a:fillRect/>
          </a:stretch>
        </a:blipFill>
        <a:ln w="25400"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 modelId="{75880A95-F568-45DA-965C-39D9A074DB90}">
      <dsp:nvSpPr>
        <dsp:cNvPr id="0" name=""/>
        <dsp:cNvSpPr/>
      </dsp:nvSpPr>
      <dsp:spPr>
        <a:xfrm rot="10800000">
          <a:off x="981781" y="1828802"/>
          <a:ext cx="6790618" cy="737391"/>
        </a:xfrm>
        <a:prstGeom prst="homePlate">
          <a:avLst/>
        </a:prstGeom>
        <a:solidFill>
          <a:srgbClr val="92D050"/>
        </a:solidFill>
        <a:ln w="25400" cap="flat" cmpd="sng" algn="ctr">
          <a:solidFill>
            <a:schemeClr val="accent6">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69" tIns="60960" rIns="113792" bIns="60960" numCol="1" spcCol="1270" anchor="ctr" anchorCtr="0">
          <a:noAutofit/>
        </a:bodyPr>
        <a:lstStyle/>
        <a:p>
          <a:pPr lvl="0" algn="l" defTabSz="711200">
            <a:lnSpc>
              <a:spcPct val="90000"/>
            </a:lnSpc>
            <a:spcBef>
              <a:spcPct val="0"/>
            </a:spcBef>
            <a:spcAft>
              <a:spcPct val="35000"/>
            </a:spcAft>
          </a:pPr>
          <a:r>
            <a:rPr lang="ru-RU" sz="1600" b="1" kern="1200" dirty="0" smtClean="0">
              <a:solidFill>
                <a:schemeClr val="tx1"/>
              </a:solidFill>
              <a:latin typeface="Times New Roman" pitchFamily="18" charset="0"/>
              <a:cs typeface="Times New Roman" pitchFamily="18" charset="0"/>
            </a:rPr>
            <a:t>Продвижение к целостности мировосприятия</a:t>
          </a:r>
          <a:endParaRPr lang="ru-RU" sz="1600" b="1" kern="1200" dirty="0">
            <a:solidFill>
              <a:schemeClr val="tx1"/>
            </a:solidFill>
            <a:latin typeface="Times New Roman" pitchFamily="18" charset="0"/>
            <a:cs typeface="Times New Roman" pitchFamily="18" charset="0"/>
          </a:endParaRPr>
        </a:p>
      </dsp:txBody>
      <dsp:txXfrm rot="10800000">
        <a:off x="981781" y="1828802"/>
        <a:ext cx="6790618" cy="737391"/>
      </dsp:txXfrm>
    </dsp:sp>
    <dsp:sp modelId="{3120486B-6349-40F4-AC57-A9852B63FACF}">
      <dsp:nvSpPr>
        <dsp:cNvPr id="0" name=""/>
        <dsp:cNvSpPr/>
      </dsp:nvSpPr>
      <dsp:spPr>
        <a:xfrm>
          <a:off x="76203" y="1828802"/>
          <a:ext cx="752839" cy="737391"/>
        </a:xfrm>
        <a:prstGeom prst="ellipse">
          <a:avLst/>
        </a:prstGeom>
        <a:blipFill rotWithShape="0">
          <a:blip xmlns:r="http://schemas.openxmlformats.org/officeDocument/2006/relationships" r:embed="rId1"/>
          <a:stretch>
            <a:fillRect/>
          </a:stretch>
        </a:blipFill>
        <a:ln w="25400"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 modelId="{D8AA0B77-84EA-4EDE-A47C-FB2B724D4708}">
      <dsp:nvSpPr>
        <dsp:cNvPr id="0" name=""/>
        <dsp:cNvSpPr/>
      </dsp:nvSpPr>
      <dsp:spPr>
        <a:xfrm rot="10800000">
          <a:off x="981781" y="2874812"/>
          <a:ext cx="6790618" cy="737391"/>
        </a:xfrm>
        <a:prstGeom prst="homePlate">
          <a:avLst/>
        </a:prstGeom>
        <a:solidFill>
          <a:srgbClr val="00B0F0"/>
        </a:solidFill>
        <a:ln w="25400" cap="flat" cmpd="sng" algn="ctr">
          <a:solidFill>
            <a:schemeClr val="accent6">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69" tIns="60960" rIns="113792" bIns="60960" numCol="1" spcCol="1270" anchor="ctr" anchorCtr="0">
          <a:noAutofit/>
        </a:bodyPr>
        <a:lstStyle/>
        <a:p>
          <a:pPr lvl="0" algn="l" defTabSz="711200">
            <a:lnSpc>
              <a:spcPct val="90000"/>
            </a:lnSpc>
            <a:spcBef>
              <a:spcPct val="0"/>
            </a:spcBef>
            <a:spcAft>
              <a:spcPct val="35000"/>
            </a:spcAft>
          </a:pPr>
          <a:r>
            <a:rPr lang="ru-RU" sz="1600" kern="1200" dirty="0" smtClean="0">
              <a:solidFill>
                <a:schemeClr val="tx1"/>
              </a:solidFill>
            </a:rPr>
            <a:t>      </a:t>
          </a:r>
          <a:r>
            <a:rPr lang="ru-RU" sz="1600" b="1" kern="1200" dirty="0" smtClean="0">
              <a:solidFill>
                <a:schemeClr val="tx1"/>
              </a:solidFill>
              <a:latin typeface="Times New Roman" pitchFamily="18" charset="0"/>
              <a:cs typeface="Times New Roman" pitchFamily="18" charset="0"/>
            </a:rPr>
            <a:t>Продуктивное творческое взаимодействия в командах постоянного и сменного составов</a:t>
          </a:r>
          <a:endParaRPr lang="ru-RU" sz="1600" b="1" kern="1200" dirty="0">
            <a:solidFill>
              <a:schemeClr val="tx1"/>
            </a:solidFill>
            <a:latin typeface="Times New Roman" pitchFamily="18" charset="0"/>
            <a:cs typeface="Times New Roman" pitchFamily="18" charset="0"/>
          </a:endParaRPr>
        </a:p>
      </dsp:txBody>
      <dsp:txXfrm rot="10800000">
        <a:off x="981781" y="2874812"/>
        <a:ext cx="6790618" cy="737391"/>
      </dsp:txXfrm>
    </dsp:sp>
    <dsp:sp modelId="{721BCD61-41F5-4EB2-8D8B-66097689991A}">
      <dsp:nvSpPr>
        <dsp:cNvPr id="0" name=""/>
        <dsp:cNvSpPr/>
      </dsp:nvSpPr>
      <dsp:spPr>
        <a:xfrm>
          <a:off x="0" y="2895599"/>
          <a:ext cx="737391" cy="737391"/>
        </a:xfrm>
        <a:prstGeom prst="ellipse">
          <a:avLst/>
        </a:prstGeom>
        <a:blipFill rotWithShape="0">
          <a:blip xmlns:r="http://schemas.openxmlformats.org/officeDocument/2006/relationships" r:embed="rId1"/>
          <a:stretch>
            <a:fillRect/>
          </a:stretch>
        </a:blipFill>
        <a:ln w="25400"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 modelId="{B7DCD353-3863-48EF-8CFC-458ED5AB58FD}">
      <dsp:nvSpPr>
        <dsp:cNvPr id="0" name=""/>
        <dsp:cNvSpPr/>
      </dsp:nvSpPr>
      <dsp:spPr>
        <a:xfrm rot="10800000">
          <a:off x="981729" y="3832320"/>
          <a:ext cx="6790670" cy="737391"/>
        </a:xfrm>
        <a:prstGeom prst="homePlate">
          <a:avLst/>
        </a:prstGeom>
        <a:solidFill>
          <a:srgbClr val="35B19D"/>
        </a:solidFill>
        <a:ln w="25400" cap="flat" cmpd="sng" algn="ctr">
          <a:solidFill>
            <a:schemeClr val="accent6">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5169" tIns="60960" rIns="113792" bIns="60960" numCol="1" spcCol="1270" anchor="ctr" anchorCtr="0">
          <a:noAutofit/>
        </a:bodyPr>
        <a:lstStyle/>
        <a:p>
          <a:pPr lvl="0" algn="l" defTabSz="711200">
            <a:lnSpc>
              <a:spcPct val="90000"/>
            </a:lnSpc>
            <a:spcBef>
              <a:spcPct val="0"/>
            </a:spcBef>
            <a:spcAft>
              <a:spcPct val="35000"/>
            </a:spcAft>
          </a:pPr>
          <a:r>
            <a:rPr lang="ru-RU" sz="1600" b="1" kern="1200" dirty="0" smtClean="0">
              <a:solidFill>
                <a:schemeClr val="tx1"/>
              </a:solidFill>
              <a:latin typeface="Times New Roman" pitchFamily="18" charset="0"/>
              <a:cs typeface="Times New Roman" pitchFamily="18" charset="0"/>
            </a:rPr>
            <a:t>     Освоение знаний и навыков в личностно- и социально-значимом проживании образовательного действа</a:t>
          </a:r>
          <a:endParaRPr lang="ru-RU" sz="1600" b="1" kern="1200" dirty="0">
            <a:solidFill>
              <a:schemeClr val="tx1"/>
            </a:solidFill>
            <a:latin typeface="Times New Roman" pitchFamily="18" charset="0"/>
            <a:cs typeface="Times New Roman" pitchFamily="18" charset="0"/>
          </a:endParaRPr>
        </a:p>
      </dsp:txBody>
      <dsp:txXfrm rot="10800000">
        <a:off x="981729" y="3832320"/>
        <a:ext cx="6790670" cy="737391"/>
      </dsp:txXfrm>
    </dsp:sp>
    <dsp:sp modelId="{F4BBF1DF-15AA-4396-B70A-5FE48375F317}">
      <dsp:nvSpPr>
        <dsp:cNvPr id="0" name=""/>
        <dsp:cNvSpPr/>
      </dsp:nvSpPr>
      <dsp:spPr>
        <a:xfrm>
          <a:off x="0" y="3834608"/>
          <a:ext cx="737391" cy="737391"/>
        </a:xfrm>
        <a:prstGeom prst="ellipse">
          <a:avLst/>
        </a:prstGeom>
        <a:blipFill rotWithShape="0">
          <a:blip xmlns:r="http://schemas.openxmlformats.org/officeDocument/2006/relationships" r:embed="rId1"/>
          <a:stretch>
            <a:fillRect/>
          </a:stretch>
        </a:blipFill>
        <a:ln w="25400"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2384791-C7C0-4156-9608-937969036E97}">
      <dsp:nvSpPr>
        <dsp:cNvPr id="0" name=""/>
        <dsp:cNvSpPr/>
      </dsp:nvSpPr>
      <dsp:spPr>
        <a:xfrm>
          <a:off x="1283657" y="-169067"/>
          <a:ext cx="5302666" cy="5302666"/>
        </a:xfrm>
        <a:prstGeom prst="circularArrow">
          <a:avLst>
            <a:gd name="adj1" fmla="val 5544"/>
            <a:gd name="adj2" fmla="val 330680"/>
            <a:gd name="adj3" fmla="val 13398889"/>
            <a:gd name="adj4" fmla="val 17619952"/>
            <a:gd name="adj5" fmla="val 5757"/>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dsp:style>
    </dsp:sp>
    <dsp:sp modelId="{D10589F2-8446-48D4-BDBA-A7AE3F9F5198}">
      <dsp:nvSpPr>
        <dsp:cNvPr id="0" name=""/>
        <dsp:cNvSpPr/>
      </dsp:nvSpPr>
      <dsp:spPr>
        <a:xfrm>
          <a:off x="2497753" y="0"/>
          <a:ext cx="2874473" cy="1241673"/>
        </a:xfrm>
        <a:prstGeom prst="roundRect">
          <a:avLst/>
        </a:prstGeom>
        <a:solidFill>
          <a:srgbClr val="EBF2FF"/>
        </a:solidFill>
        <a:ln w="25400" cap="flat" cmpd="sng" algn="ctr">
          <a:solidFill>
            <a:schemeClr val="bg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50000"/>
                </a:schemeClr>
              </a:solidFill>
              <a:latin typeface="Times New Roman" pitchFamily="18" charset="0"/>
              <a:cs typeface="Times New Roman" pitchFamily="18" charset="0"/>
            </a:rPr>
            <a:t>Методологическая</a:t>
          </a:r>
          <a:endParaRPr lang="ru-RU" sz="1800" kern="1200" dirty="0">
            <a:solidFill>
              <a:schemeClr val="tx1">
                <a:lumMod val="50000"/>
              </a:schemeClr>
            </a:solidFill>
            <a:latin typeface="Times New Roman" pitchFamily="18" charset="0"/>
            <a:cs typeface="Times New Roman" pitchFamily="18" charset="0"/>
          </a:endParaRPr>
        </a:p>
      </dsp:txBody>
      <dsp:txXfrm>
        <a:off x="2497753" y="0"/>
        <a:ext cx="2874473" cy="1241673"/>
      </dsp:txXfrm>
    </dsp:sp>
    <dsp:sp modelId="{D1728F18-A222-4CE4-A68A-20B7C979CA91}">
      <dsp:nvSpPr>
        <dsp:cNvPr id="0" name=""/>
        <dsp:cNvSpPr/>
      </dsp:nvSpPr>
      <dsp:spPr>
        <a:xfrm>
          <a:off x="4648355" y="1540807"/>
          <a:ext cx="2874473" cy="1241673"/>
        </a:xfrm>
        <a:prstGeom prst="roundRect">
          <a:avLst/>
        </a:prstGeom>
        <a:solidFill>
          <a:srgbClr val="F9EDF3"/>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solidFill>
              <a:latin typeface="Times New Roman" pitchFamily="18" charset="0"/>
              <a:cs typeface="Times New Roman" pitchFamily="18" charset="0"/>
            </a:rPr>
            <a:t>Образовательная</a:t>
          </a:r>
          <a:endParaRPr lang="ru-RU" sz="1800" kern="1200" dirty="0">
            <a:solidFill>
              <a:schemeClr val="tx1"/>
            </a:solidFill>
            <a:latin typeface="Times New Roman" pitchFamily="18" charset="0"/>
            <a:cs typeface="Times New Roman" pitchFamily="18" charset="0"/>
          </a:endParaRPr>
        </a:p>
      </dsp:txBody>
      <dsp:txXfrm>
        <a:off x="4648355" y="1540807"/>
        <a:ext cx="2874473" cy="1241673"/>
      </dsp:txXfrm>
    </dsp:sp>
    <dsp:sp modelId="{4C462EE2-2E23-4F36-8958-6F5653D2C7A8}">
      <dsp:nvSpPr>
        <dsp:cNvPr id="0" name=""/>
        <dsp:cNvSpPr/>
      </dsp:nvSpPr>
      <dsp:spPr>
        <a:xfrm>
          <a:off x="4088043" y="4068990"/>
          <a:ext cx="2874473" cy="1241673"/>
        </a:xfrm>
        <a:prstGeom prst="roundRect">
          <a:avLst/>
        </a:prstGeom>
        <a:solidFill>
          <a:schemeClr val="accent2">
            <a:lumMod val="20000"/>
            <a:lumOff val="80000"/>
          </a:schemeClr>
        </a:solidFill>
        <a:ln w="25400" cap="flat" cmpd="sng" algn="ctr">
          <a:solidFill>
            <a:srgbClr val="FFFF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50000"/>
                </a:schemeClr>
              </a:solidFill>
              <a:latin typeface="Times New Roman" pitchFamily="18" charset="0"/>
              <a:cs typeface="Times New Roman" pitchFamily="18" charset="0"/>
            </a:rPr>
            <a:t>Развивающая</a:t>
          </a:r>
          <a:endParaRPr lang="ru-RU" sz="1800" kern="1200" dirty="0">
            <a:solidFill>
              <a:schemeClr val="tx1">
                <a:lumMod val="50000"/>
              </a:schemeClr>
            </a:solidFill>
            <a:latin typeface="Times New Roman" pitchFamily="18" charset="0"/>
            <a:cs typeface="Times New Roman" pitchFamily="18" charset="0"/>
          </a:endParaRPr>
        </a:p>
      </dsp:txBody>
      <dsp:txXfrm>
        <a:off x="4088043" y="4068990"/>
        <a:ext cx="2874473" cy="1241673"/>
      </dsp:txXfrm>
    </dsp:sp>
    <dsp:sp modelId="{57C9ED6B-6E55-4245-A766-7EE60319940D}">
      <dsp:nvSpPr>
        <dsp:cNvPr id="0" name=""/>
        <dsp:cNvSpPr/>
      </dsp:nvSpPr>
      <dsp:spPr>
        <a:xfrm>
          <a:off x="762008" y="4038599"/>
          <a:ext cx="2874473" cy="1241673"/>
        </a:xfrm>
        <a:prstGeom prst="roundRect">
          <a:avLst/>
        </a:prstGeom>
        <a:solidFill>
          <a:srgbClr val="E7FFE7"/>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50000"/>
                </a:schemeClr>
              </a:solidFill>
              <a:latin typeface="Times New Roman" pitchFamily="18" charset="0"/>
              <a:cs typeface="Times New Roman" pitchFamily="18" charset="0"/>
            </a:rPr>
            <a:t>Воспитывающая</a:t>
          </a:r>
          <a:endParaRPr lang="ru-RU" sz="1800" kern="1200" dirty="0">
            <a:solidFill>
              <a:schemeClr val="tx1">
                <a:lumMod val="50000"/>
              </a:schemeClr>
            </a:solidFill>
            <a:latin typeface="Times New Roman" pitchFamily="18" charset="0"/>
            <a:cs typeface="Times New Roman" pitchFamily="18" charset="0"/>
          </a:endParaRPr>
        </a:p>
      </dsp:txBody>
      <dsp:txXfrm>
        <a:off x="762008" y="4038599"/>
        <a:ext cx="2874473" cy="1241673"/>
      </dsp:txXfrm>
    </dsp:sp>
    <dsp:sp modelId="{07626BE4-BE36-40EB-B8DB-3E847EEA2C17}">
      <dsp:nvSpPr>
        <dsp:cNvPr id="0" name=""/>
        <dsp:cNvSpPr/>
      </dsp:nvSpPr>
      <dsp:spPr>
        <a:xfrm>
          <a:off x="347162" y="1540815"/>
          <a:ext cx="2874473" cy="1241673"/>
        </a:xfrm>
        <a:prstGeom prst="roundRect">
          <a:avLst/>
        </a:prstGeom>
        <a:solidFill>
          <a:srgbClr val="FFF1DD"/>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lumMod val="50000"/>
                </a:schemeClr>
              </a:solidFill>
              <a:latin typeface="Times New Roman" pitchFamily="18" charset="0"/>
              <a:cs typeface="Times New Roman" pitchFamily="18" charset="0"/>
            </a:rPr>
            <a:t>Конструктивная</a:t>
          </a:r>
          <a:endParaRPr lang="ru-RU" sz="1800" kern="1200" dirty="0">
            <a:solidFill>
              <a:schemeClr val="tx1">
                <a:lumMod val="50000"/>
              </a:schemeClr>
            </a:solidFill>
            <a:latin typeface="Times New Roman" pitchFamily="18" charset="0"/>
            <a:cs typeface="Times New Roman" pitchFamily="18" charset="0"/>
          </a:endParaRPr>
        </a:p>
      </dsp:txBody>
      <dsp:txXfrm>
        <a:off x="347162" y="1540815"/>
        <a:ext cx="2874473" cy="124167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056C1BC-F99F-4C1D-AEF3-EB0925083024}">
      <dsp:nvSpPr>
        <dsp:cNvPr id="0" name=""/>
        <dsp:cNvSpPr/>
      </dsp:nvSpPr>
      <dsp:spPr>
        <a:xfrm>
          <a:off x="0" y="749703"/>
          <a:ext cx="8731696" cy="476267"/>
        </a:xfrm>
        <a:prstGeom prst="roundRect">
          <a:avLst/>
        </a:prstGeom>
        <a:solidFill>
          <a:srgbClr val="FFCCFF"/>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kern="1200" dirty="0" smtClean="0">
              <a:solidFill>
                <a:schemeClr val="tx1">
                  <a:lumMod val="50000"/>
                </a:schemeClr>
              </a:solidFill>
              <a:latin typeface="Times New Roman" pitchFamily="18" charset="0"/>
              <a:cs typeface="Times New Roman" pitchFamily="18" charset="0"/>
            </a:rPr>
            <a:t>1. Начальный  (подготовительный) этап</a:t>
          </a:r>
          <a:endParaRPr lang="ru-RU" sz="2000" kern="1200" dirty="0">
            <a:solidFill>
              <a:schemeClr val="tx1">
                <a:lumMod val="50000"/>
              </a:schemeClr>
            </a:solidFill>
            <a:latin typeface="Times New Roman" pitchFamily="18" charset="0"/>
            <a:cs typeface="Times New Roman" pitchFamily="18" charset="0"/>
          </a:endParaRPr>
        </a:p>
      </dsp:txBody>
      <dsp:txXfrm>
        <a:off x="0" y="749703"/>
        <a:ext cx="8731696" cy="476267"/>
      </dsp:txXfrm>
    </dsp:sp>
    <dsp:sp modelId="{D0070F08-E390-4788-9775-283EBAFEE4F1}">
      <dsp:nvSpPr>
        <dsp:cNvPr id="0" name=""/>
        <dsp:cNvSpPr/>
      </dsp:nvSpPr>
      <dsp:spPr>
        <a:xfrm>
          <a:off x="0" y="1286901"/>
          <a:ext cx="8731696" cy="1110037"/>
        </a:xfrm>
        <a:prstGeom prst="rect">
          <a:avLst/>
        </a:prstGeom>
        <a:solidFill>
          <a:srgbClr val="FBFCFF"/>
        </a:solidFill>
        <a:ln>
          <a:solidFill>
            <a:schemeClr val="accent6"/>
          </a:solidFill>
        </a:ln>
        <a:effectLst/>
      </dsp:spPr>
      <dsp:style>
        <a:lnRef idx="0">
          <a:scrgbClr r="0" g="0" b="0"/>
        </a:lnRef>
        <a:fillRef idx="0">
          <a:scrgbClr r="0" g="0" b="0"/>
        </a:fillRef>
        <a:effectRef idx="0">
          <a:scrgbClr r="0" g="0" b="0"/>
        </a:effectRef>
        <a:fontRef idx="minor"/>
      </dsp:style>
      <dsp:txBody>
        <a:bodyPr spcFirstLastPara="0" vert="horz" wrap="square" lIns="27723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ru-RU" sz="1600" kern="1200" dirty="0" smtClean="0">
              <a:solidFill>
                <a:schemeClr val="tx1">
                  <a:lumMod val="50000"/>
                </a:schemeClr>
              </a:solidFill>
              <a:latin typeface="Times New Roman" pitchFamily="18" charset="0"/>
              <a:cs typeface="Times New Roman" pitchFamily="18" charset="0"/>
            </a:rPr>
            <a:t>Обеспечивает общую ориентацию учащихся в содержании учебной темы, их психологическую готовность к изучению учебной темы на межпредметной основе. Подводит   к осознанию интегративного характера содержания темы, к необходимости при раскрытии ее ведущих положений использовать знания из других предметов, а также к пониманию того, как должна быть организована для этого работа.  </a:t>
          </a:r>
          <a:endParaRPr lang="ru-RU" sz="1600" kern="1200" dirty="0">
            <a:solidFill>
              <a:schemeClr val="tx1">
                <a:lumMod val="50000"/>
              </a:schemeClr>
            </a:solidFill>
            <a:latin typeface="Times New Roman" pitchFamily="18" charset="0"/>
            <a:cs typeface="Times New Roman" pitchFamily="18" charset="0"/>
          </a:endParaRPr>
        </a:p>
      </dsp:txBody>
      <dsp:txXfrm>
        <a:off x="0" y="1286901"/>
        <a:ext cx="8731696" cy="1110037"/>
      </dsp:txXfrm>
    </dsp:sp>
    <dsp:sp modelId="{B77BABDD-DF21-4DE4-AC96-F2F6D8DA02D1}">
      <dsp:nvSpPr>
        <dsp:cNvPr id="0" name=""/>
        <dsp:cNvSpPr/>
      </dsp:nvSpPr>
      <dsp:spPr>
        <a:xfrm>
          <a:off x="0" y="2482700"/>
          <a:ext cx="8731696" cy="517809"/>
        </a:xfrm>
        <a:prstGeom prst="roundRect">
          <a:avLst/>
        </a:prstGeom>
        <a:solidFill>
          <a:srgbClr val="FFCCFF"/>
        </a:solidFill>
        <a:ln w="25400" cap="flat" cmpd="sng" algn="ctr">
          <a:solidFill>
            <a:schemeClr val="bg2">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kern="1200" dirty="0" smtClean="0">
              <a:solidFill>
                <a:schemeClr val="tx1">
                  <a:lumMod val="50000"/>
                </a:schemeClr>
              </a:solidFill>
              <a:latin typeface="Times New Roman" pitchFamily="18" charset="0"/>
              <a:cs typeface="Times New Roman" pitchFamily="18" charset="0"/>
            </a:rPr>
            <a:t>2.</a:t>
          </a:r>
          <a:r>
            <a:rPr lang="ru-RU" sz="2000" kern="1200" dirty="0" smtClean="0">
              <a:solidFill>
                <a:schemeClr val="tx1"/>
              </a:solidFill>
              <a:latin typeface="Times New Roman" pitchFamily="18" charset="0"/>
              <a:cs typeface="Times New Roman" pitchFamily="18" charset="0"/>
            </a:rPr>
            <a:t> </a:t>
          </a:r>
          <a:r>
            <a:rPr lang="ru-RU" sz="2000" kern="1200" dirty="0" smtClean="0">
              <a:solidFill>
                <a:schemeClr val="tx1">
                  <a:lumMod val="50000"/>
                </a:schemeClr>
              </a:solidFill>
              <a:latin typeface="Times New Roman" pitchFamily="18" charset="0"/>
              <a:cs typeface="Times New Roman" pitchFamily="18" charset="0"/>
            </a:rPr>
            <a:t>Основной этап</a:t>
          </a:r>
          <a:endParaRPr lang="ru-RU" sz="2000" kern="1200" dirty="0">
            <a:solidFill>
              <a:schemeClr val="tx1">
                <a:lumMod val="50000"/>
              </a:schemeClr>
            </a:solidFill>
            <a:latin typeface="Times New Roman" pitchFamily="18" charset="0"/>
            <a:cs typeface="Times New Roman" pitchFamily="18" charset="0"/>
          </a:endParaRPr>
        </a:p>
      </dsp:txBody>
      <dsp:txXfrm>
        <a:off x="0" y="2482700"/>
        <a:ext cx="8731696" cy="517809"/>
      </dsp:txXfrm>
    </dsp:sp>
    <dsp:sp modelId="{1D6AA3F3-CBE8-4C26-9E85-B6118A1366BE}">
      <dsp:nvSpPr>
        <dsp:cNvPr id="0" name=""/>
        <dsp:cNvSpPr/>
      </dsp:nvSpPr>
      <dsp:spPr>
        <a:xfrm>
          <a:off x="0" y="3058768"/>
          <a:ext cx="8731696" cy="1171211"/>
        </a:xfrm>
        <a:prstGeom prst="rect">
          <a:avLst/>
        </a:prstGeom>
        <a:solidFill>
          <a:srgbClr val="FCF6F9"/>
        </a:solidFill>
        <a:ln>
          <a:solidFill>
            <a:schemeClr val="accent6"/>
          </a:solidFill>
        </a:ln>
        <a:effectLst/>
      </dsp:spPr>
      <dsp:style>
        <a:lnRef idx="0">
          <a:scrgbClr r="0" g="0" b="0"/>
        </a:lnRef>
        <a:fillRef idx="0">
          <a:scrgbClr r="0" g="0" b="0"/>
        </a:fillRef>
        <a:effectRef idx="0">
          <a:scrgbClr r="0" g="0" b="0"/>
        </a:effectRef>
        <a:fontRef idx="minor"/>
      </dsp:style>
      <dsp:txBody>
        <a:bodyPr spcFirstLastPara="0" vert="horz" wrap="square" lIns="27723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ru-RU" sz="1600" kern="1200" dirty="0" smtClean="0">
              <a:solidFill>
                <a:schemeClr val="tx1">
                  <a:lumMod val="50000"/>
                </a:schemeClr>
              </a:solidFill>
              <a:latin typeface="Times New Roman" pitchFamily="18" charset="0"/>
              <a:cs typeface="Times New Roman" pitchFamily="18" charset="0"/>
            </a:rPr>
            <a:t>Построение учебного процесса ставит учителя перед необходимостью все более проникать в содержание ведущих идей других учебных предметов, обуславливая тем самым все более широкие и глубокие контактные связи между  другими учителями.  В результате, работа по осуществлению межпредметных связей не ограничивается уроками, а приводит к организации межпредметных мероприятий</a:t>
          </a:r>
          <a:r>
            <a:rPr lang="ru-RU" sz="1600" kern="1200" dirty="0" smtClean="0"/>
            <a:t>.</a:t>
          </a:r>
          <a:endParaRPr lang="ru-RU" sz="1600" kern="1200" dirty="0"/>
        </a:p>
      </dsp:txBody>
      <dsp:txXfrm>
        <a:off x="0" y="3058768"/>
        <a:ext cx="8731696" cy="117121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6FF0B0-AFC5-40C7-AB5E-1A862FB02774}">
      <dsp:nvSpPr>
        <dsp:cNvPr id="0" name=""/>
        <dsp:cNvSpPr/>
      </dsp:nvSpPr>
      <dsp:spPr>
        <a:xfrm>
          <a:off x="277024" y="0"/>
          <a:ext cx="5105400" cy="5105400"/>
        </a:xfrm>
        <a:prstGeom prst="triangle">
          <a:avLst/>
        </a:prstGeom>
        <a:solidFill>
          <a:schemeClr val="accent6">
            <a:lumMod val="60000"/>
            <a:lumOff val="40000"/>
          </a:schemeClr>
        </a:solidFill>
        <a:ln w="25400"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sp>
    <dsp:sp modelId="{AB0239E4-5F24-46D2-814B-B7ECEA42C484}">
      <dsp:nvSpPr>
        <dsp:cNvPr id="0" name=""/>
        <dsp:cNvSpPr/>
      </dsp:nvSpPr>
      <dsp:spPr>
        <a:xfrm>
          <a:off x="0" y="692258"/>
          <a:ext cx="6632540" cy="1445865"/>
        </a:xfrm>
        <a:prstGeom prst="roundRect">
          <a:avLst/>
        </a:prstGeom>
        <a:solidFill>
          <a:srgbClr val="FFCCFF">
            <a:alpha val="90000"/>
          </a:srgbClr>
        </a:solidFill>
        <a:ln w="25400" cap="flat" cmpd="sng" algn="ctr">
          <a:solidFill>
            <a:srgbClr val="7030A0"/>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rgbClr val="C00000"/>
              </a:solidFill>
              <a:latin typeface="Times New Roman" pitchFamily="18" charset="0"/>
              <a:cs typeface="Times New Roman" pitchFamily="18" charset="0"/>
            </a:rPr>
            <a:t>Третья ступень – </a:t>
          </a:r>
          <a:r>
            <a:rPr lang="ru-RU" sz="1400" kern="1200" dirty="0" smtClean="0">
              <a:solidFill>
                <a:schemeClr val="tx1">
                  <a:lumMod val="50000"/>
                </a:schemeClr>
              </a:solidFill>
              <a:latin typeface="Times New Roman" pitchFamily="18" charset="0"/>
              <a:cs typeface="Times New Roman" pitchFamily="18" charset="0"/>
            </a:rPr>
            <a:t>обобщающая   обучить учащихся применять понятия, факты, законы и теории для иллюстрации единства мира, а также использовать общие законы диалектики для объяснения явлений, изучаемых на уроках.</a:t>
          </a:r>
          <a:endParaRPr lang="ru-RU" sz="1400" kern="1200" dirty="0">
            <a:solidFill>
              <a:schemeClr val="tx1">
                <a:lumMod val="50000"/>
              </a:schemeClr>
            </a:solidFill>
            <a:latin typeface="Times New Roman" pitchFamily="18" charset="0"/>
            <a:cs typeface="Times New Roman" pitchFamily="18" charset="0"/>
          </a:endParaRPr>
        </a:p>
      </dsp:txBody>
      <dsp:txXfrm>
        <a:off x="0" y="692258"/>
        <a:ext cx="6632540" cy="1445865"/>
      </dsp:txXfrm>
    </dsp:sp>
    <dsp:sp modelId="{41E2B7FF-7F3C-493C-82DB-82930ACE3394}">
      <dsp:nvSpPr>
        <dsp:cNvPr id="0" name=""/>
        <dsp:cNvSpPr/>
      </dsp:nvSpPr>
      <dsp:spPr>
        <a:xfrm>
          <a:off x="0" y="2336369"/>
          <a:ext cx="6927190" cy="1056985"/>
        </a:xfrm>
        <a:prstGeom prst="roundRect">
          <a:avLst/>
        </a:prstGeom>
        <a:solidFill>
          <a:schemeClr val="accent5">
            <a:alpha val="90000"/>
          </a:schemeClr>
        </a:solidFill>
        <a:ln w="25400" cap="flat" cmpd="sng" algn="ctr">
          <a:solidFill>
            <a:srgbClr val="7030A0"/>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rgbClr val="C00000"/>
              </a:solidFill>
              <a:latin typeface="Times New Roman" pitchFamily="18" charset="0"/>
              <a:cs typeface="Times New Roman" pitchFamily="18" charset="0"/>
            </a:rPr>
            <a:t>Вторая ступень</a:t>
          </a:r>
          <a:r>
            <a:rPr lang="ru-RU" sz="1400" kern="1200" dirty="0" smtClean="0">
              <a:latin typeface="Times New Roman" pitchFamily="18" charset="0"/>
              <a:cs typeface="Times New Roman" pitchFamily="18" charset="0"/>
            </a:rPr>
            <a:t> </a:t>
          </a:r>
          <a:r>
            <a:rPr lang="ru-RU" sz="1400" kern="1200" dirty="0" smtClean="0">
              <a:solidFill>
                <a:srgbClr val="C00000"/>
              </a:solidFill>
              <a:latin typeface="Times New Roman" pitchFamily="18" charset="0"/>
              <a:cs typeface="Times New Roman" pitchFamily="18" charset="0"/>
            </a:rPr>
            <a:t>- использование знаний</a:t>
          </a:r>
          <a:r>
            <a:rPr lang="ru-RU" sz="1400" kern="1200" dirty="0" smtClean="0">
              <a:latin typeface="Times New Roman" pitchFamily="18" charset="0"/>
              <a:cs typeface="Times New Roman" pitchFamily="18" charset="0"/>
            </a:rPr>
            <a:t> </a:t>
          </a:r>
          <a:r>
            <a:rPr lang="ru-RU" sz="1400" kern="1200" dirty="0" smtClean="0">
              <a:solidFill>
                <a:srgbClr val="C00000"/>
              </a:solidFill>
              <a:latin typeface="Times New Roman" pitchFamily="18" charset="0"/>
              <a:cs typeface="Times New Roman" pitchFamily="18" charset="0"/>
            </a:rPr>
            <a:t> </a:t>
          </a:r>
        </a:p>
        <a:p>
          <a:pPr lvl="0" algn="l" defTabSz="622300">
            <a:lnSpc>
              <a:spcPct val="90000"/>
            </a:lnSpc>
            <a:spcBef>
              <a:spcPct val="0"/>
            </a:spcBef>
            <a:spcAft>
              <a:spcPct val="35000"/>
            </a:spcAft>
          </a:pPr>
          <a:r>
            <a:rPr lang="ru-RU" sz="1400" kern="1200" dirty="0" smtClean="0">
              <a:latin typeface="Times New Roman" pitchFamily="18" charset="0"/>
              <a:cs typeface="Times New Roman" pitchFamily="18" charset="0"/>
            </a:rPr>
            <a:t>  </a:t>
          </a:r>
          <a:r>
            <a:rPr lang="ru-RU" sz="1400" kern="1200" dirty="0" smtClean="0">
              <a:solidFill>
                <a:schemeClr val="tx1">
                  <a:lumMod val="50000"/>
                </a:schemeClr>
              </a:solidFill>
              <a:latin typeface="Times New Roman" pitchFamily="18" charset="0"/>
              <a:cs typeface="Times New Roman" pitchFamily="18" charset="0"/>
            </a:rPr>
            <a:t>обучение учащихся переносу знаний из предмета в предмет</a:t>
          </a:r>
          <a:r>
            <a:rPr lang="ru-RU" sz="1400" kern="1200" dirty="0" smtClean="0">
              <a:solidFill>
                <a:schemeClr val="tx1">
                  <a:lumMod val="50000"/>
                </a:schemeClr>
              </a:solidFill>
            </a:rPr>
            <a:t>. </a:t>
          </a:r>
          <a:endParaRPr lang="ru-RU" sz="1400" kern="1200" dirty="0">
            <a:solidFill>
              <a:schemeClr val="tx1">
                <a:lumMod val="50000"/>
              </a:schemeClr>
            </a:solidFill>
          </a:endParaRPr>
        </a:p>
      </dsp:txBody>
      <dsp:txXfrm>
        <a:off x="0" y="2336369"/>
        <a:ext cx="6927190" cy="1056985"/>
      </dsp:txXfrm>
    </dsp:sp>
    <dsp:sp modelId="{07DB2548-030E-47CE-8289-F9F0E8933315}">
      <dsp:nvSpPr>
        <dsp:cNvPr id="0" name=""/>
        <dsp:cNvSpPr/>
      </dsp:nvSpPr>
      <dsp:spPr>
        <a:xfrm>
          <a:off x="0" y="3720886"/>
          <a:ext cx="6915973" cy="1036482"/>
        </a:xfrm>
        <a:prstGeom prst="roundRect">
          <a:avLst/>
        </a:prstGeom>
        <a:solidFill>
          <a:schemeClr val="accent6">
            <a:lumMod val="20000"/>
            <a:lumOff val="80000"/>
            <a:alpha val="90000"/>
          </a:schemeClr>
        </a:solidFill>
        <a:ln w="25400" cap="flat" cmpd="sng" algn="ctr">
          <a:solidFill>
            <a:srgbClr val="7030A0"/>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ru-RU" sz="1400" kern="1200" dirty="0" smtClean="0">
              <a:solidFill>
                <a:srgbClr val="C00000"/>
              </a:solidFill>
              <a:latin typeface="Times New Roman" pitchFamily="18" charset="0"/>
              <a:cs typeface="Times New Roman" pitchFamily="18" charset="0"/>
            </a:rPr>
            <a:t>Первая ступень – воспроизводящая </a:t>
          </a:r>
          <a:r>
            <a:rPr lang="ru-RU" sz="1400" kern="1200" dirty="0" smtClean="0">
              <a:latin typeface="Times New Roman" pitchFamily="18" charset="0"/>
              <a:cs typeface="Times New Roman" pitchFamily="18" charset="0"/>
            </a:rPr>
            <a:t>    </a:t>
          </a:r>
          <a:r>
            <a:rPr lang="ru-RU" sz="1400" kern="1200" dirty="0" smtClean="0">
              <a:solidFill>
                <a:schemeClr val="tx1">
                  <a:lumMod val="50000"/>
                </a:schemeClr>
              </a:solidFill>
              <a:latin typeface="Times New Roman" pitchFamily="18" charset="0"/>
              <a:cs typeface="Times New Roman" pitchFamily="18" charset="0"/>
            </a:rPr>
            <a:t>приучить учащихся использовать знания, полученные в естественнонаучных дисциплинах. </a:t>
          </a:r>
          <a:endParaRPr lang="ru-RU" sz="1400" kern="1200" dirty="0">
            <a:solidFill>
              <a:schemeClr val="tx1">
                <a:lumMod val="50000"/>
              </a:schemeClr>
            </a:solidFill>
            <a:latin typeface="Times New Roman" pitchFamily="18" charset="0"/>
            <a:cs typeface="Times New Roman" pitchFamily="18" charset="0"/>
          </a:endParaRPr>
        </a:p>
      </dsp:txBody>
      <dsp:txXfrm>
        <a:off x="0" y="3720886"/>
        <a:ext cx="6915973" cy="103648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pPr>
              <a:defRPr/>
            </a:pPr>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pPr>
              <a:defRPr/>
            </a:pPr>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30D6631-B854-4A6F-A803-081675227048}" type="slidenum">
              <a:rPr lang="en-US" altLang="ru-RU"/>
              <a:pPr/>
              <a:t>‹#›</a:t>
            </a:fld>
            <a:endParaRPr lang="en-US" alt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349E73E2-102C-4C8A-AD4F-44B2598BF57B}" type="slidenum">
              <a:rPr lang="en-US" altLang="ru-RU"/>
              <a:pPr/>
              <a:t>1</a:t>
            </a:fld>
            <a:endParaRPr lang="en-US" altLang="ru-RU"/>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ru-RU" alt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p>
            <a:fld id="{4E3CB4DA-1A02-4665-9133-A3CD317A3575}" type="slidenum">
              <a:rPr lang="en-US" altLang="ru-RU"/>
              <a:pPr/>
              <a:t>2</a:t>
            </a:fld>
            <a:endParaRPr lang="en-US" altLang="ru-RU"/>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p:spPr>
        <p:txBody>
          <a:bodyPr/>
          <a:lstStyle/>
          <a:p>
            <a:pPr eaLnBrk="1" hangingPunct="1"/>
            <a:endParaRPr lang="ru-RU" alt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p>
            <a:fld id="{19467355-EB21-487A-B9E4-59A403B8BDA1}" type="slidenum">
              <a:rPr lang="en-US" altLang="ru-RU"/>
              <a:pPr/>
              <a:t>3</a:t>
            </a:fld>
            <a:endParaRPr lang="en-US" altLang="ru-RU"/>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p:spPr>
        <p:txBody>
          <a:bodyPr/>
          <a:lstStyle/>
          <a:p>
            <a:pPr eaLnBrk="1" hangingPunct="1"/>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p:spPr>
        <p:txBody>
          <a:bodyPr/>
          <a:lstStyle>
            <a:lvl1pPr algn="r">
              <a:defRPr sz="3600">
                <a:solidFill>
                  <a:schemeClr val="bg1"/>
                </a:solidFill>
              </a:defRPr>
            </a:lvl1pPr>
          </a:lstStyle>
          <a:p>
            <a:r>
              <a:rPr lang="en-US"/>
              <a:t>Click to edit Master title style</a:t>
            </a:r>
          </a:p>
        </p:txBody>
      </p:sp>
      <p:sp>
        <p:nvSpPr>
          <p:cNvPr id="3075" name="Rectangle 3"/>
          <p:cNvSpPr>
            <a:spLocks noGrp="1" noChangeArrowheads="1"/>
          </p:cNvSpPr>
          <p:nvPr>
            <p:ph type="subTitle" idx="1"/>
          </p:nvPr>
        </p:nvSpPr>
        <p:spPr>
          <a:xfrm>
            <a:off x="990600" y="5867400"/>
            <a:ext cx="7772400" cy="533400"/>
          </a:xfrm>
        </p:spPr>
        <p:txBody>
          <a:bodyPr/>
          <a:lstStyle>
            <a:lvl1pPr marL="0" indent="0" algn="r">
              <a:buFontTx/>
              <a:buNone/>
              <a:defRPr sz="2400">
                <a:solidFill>
                  <a:schemeClr val="bg1"/>
                </a:solidFill>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400800" y="1417638"/>
            <a:ext cx="1828800" cy="52117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1417638"/>
            <a:ext cx="5334000" cy="52117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ru-RU" smtClean="0"/>
              <a:t>Click to edit Master title style</a:t>
            </a:r>
          </a:p>
        </p:txBody>
      </p:sp>
      <p:sp>
        <p:nvSpPr>
          <p:cNvPr id="1027" name="Rectangle 3"/>
          <p:cNvSpPr>
            <a:spLocks noGrp="1" noChangeArrowheads="1"/>
          </p:cNvSpPr>
          <p:nvPr>
            <p:ph type="body" idx="1"/>
          </p:nvPr>
        </p:nvSpPr>
        <p:spPr bwMode="auto">
          <a:xfrm>
            <a:off x="914400" y="2438400"/>
            <a:ext cx="73152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ru-RU" smtClean="0"/>
              <a:t>Click to edit Master text styles</a:t>
            </a:r>
          </a:p>
          <a:p>
            <a:pPr lvl="1"/>
            <a:r>
              <a:rPr lang="en-US" altLang="ru-RU" smtClean="0"/>
              <a:t>Second level</a:t>
            </a:r>
          </a:p>
          <a:p>
            <a:pPr lvl="2"/>
            <a:r>
              <a:rPr lang="en-US" altLang="ru-RU" smtClean="0"/>
              <a:t>Third level</a:t>
            </a:r>
          </a:p>
          <a:p>
            <a:pPr lvl="3"/>
            <a:r>
              <a:rPr lang="en-US" altLang="ru-RU" smtClean="0"/>
              <a:t>Fourth level</a:t>
            </a:r>
          </a:p>
          <a:p>
            <a:pPr lvl="4"/>
            <a:r>
              <a:rPr lang="en-US" altLang="ru-RU" smtClean="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Microsoft Sans Serif" pitchFamily="34" charset="0"/>
        </a:defRPr>
      </a:lvl2pPr>
      <a:lvl3pPr algn="l" rtl="0" eaLnBrk="0" fontAlgn="base" hangingPunct="0">
        <a:spcBef>
          <a:spcPct val="0"/>
        </a:spcBef>
        <a:spcAft>
          <a:spcPct val="0"/>
        </a:spcAft>
        <a:defRPr sz="4400">
          <a:solidFill>
            <a:schemeClr val="tx1"/>
          </a:solidFill>
          <a:latin typeface="Microsoft Sans Serif" pitchFamily="34" charset="0"/>
        </a:defRPr>
      </a:lvl3pPr>
      <a:lvl4pPr algn="l" rtl="0" eaLnBrk="0" fontAlgn="base" hangingPunct="0">
        <a:spcBef>
          <a:spcPct val="0"/>
        </a:spcBef>
        <a:spcAft>
          <a:spcPct val="0"/>
        </a:spcAft>
        <a:defRPr sz="4400">
          <a:solidFill>
            <a:schemeClr val="tx1"/>
          </a:solidFill>
          <a:latin typeface="Microsoft Sans Serif" pitchFamily="34" charset="0"/>
        </a:defRPr>
      </a:lvl4pPr>
      <a:lvl5pPr algn="l" rtl="0" eaLnBrk="0" fontAlgn="base" hangingPunct="0">
        <a:spcBef>
          <a:spcPct val="0"/>
        </a:spcBef>
        <a:spcAft>
          <a:spcPct val="0"/>
        </a:spcAft>
        <a:defRPr sz="4400">
          <a:solidFill>
            <a:schemeClr val="tx1"/>
          </a:solidFill>
          <a:latin typeface="Microsoft Sans Serif" pitchFamily="34" charset="0"/>
        </a:defRPr>
      </a:lvl5pPr>
      <a:lvl6pPr marL="457200" algn="l" rtl="0" fontAlgn="base">
        <a:spcBef>
          <a:spcPct val="0"/>
        </a:spcBef>
        <a:spcAft>
          <a:spcPct val="0"/>
        </a:spcAft>
        <a:defRPr sz="4400">
          <a:solidFill>
            <a:schemeClr val="tx1"/>
          </a:solidFill>
          <a:latin typeface="Microsoft Sans Serif" pitchFamily="34" charset="0"/>
        </a:defRPr>
      </a:lvl6pPr>
      <a:lvl7pPr marL="914400" algn="l" rtl="0" fontAlgn="base">
        <a:spcBef>
          <a:spcPct val="0"/>
        </a:spcBef>
        <a:spcAft>
          <a:spcPct val="0"/>
        </a:spcAft>
        <a:defRPr sz="4400">
          <a:solidFill>
            <a:schemeClr val="tx1"/>
          </a:solidFill>
          <a:latin typeface="Microsoft Sans Serif" pitchFamily="34" charset="0"/>
        </a:defRPr>
      </a:lvl7pPr>
      <a:lvl8pPr marL="1371600" algn="l" rtl="0" fontAlgn="base">
        <a:spcBef>
          <a:spcPct val="0"/>
        </a:spcBef>
        <a:spcAft>
          <a:spcPct val="0"/>
        </a:spcAft>
        <a:defRPr sz="4400">
          <a:solidFill>
            <a:schemeClr val="tx1"/>
          </a:solidFill>
          <a:latin typeface="Microsoft Sans Serif" pitchFamily="34" charset="0"/>
        </a:defRPr>
      </a:lvl8pPr>
      <a:lvl9pPr marL="1828800" algn="l" rtl="0" fontAlgn="base">
        <a:spcBef>
          <a:spcPct val="0"/>
        </a:spcBef>
        <a:spcAft>
          <a:spcPct val="0"/>
        </a:spcAft>
        <a:defRPr sz="4400">
          <a:solidFill>
            <a:schemeClr val="tx1"/>
          </a:solidFill>
          <a:latin typeface="Microsoft Sans Serif"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Layout" Target="../diagrams/layout3.xml"/><Relationship Id="rId7" Type="http://schemas.openxmlformats.org/officeDocument/2006/relationships/image" Target="../media/image18.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20.wmf"/><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21.pn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ctrTitle"/>
          </p:nvPr>
        </p:nvSpPr>
        <p:spPr>
          <a:xfrm>
            <a:off x="609600" y="228600"/>
            <a:ext cx="8305800" cy="6019800"/>
          </a:xfrm>
        </p:spPr>
        <p:txBody>
          <a:bodyPr/>
          <a:lstStyle/>
          <a:p>
            <a:pPr eaLnBrk="1" hangingPunct="1">
              <a:defRPr/>
            </a:pPr>
            <a:r>
              <a:rPr lang="ru-RU" sz="2400" b="1" dirty="0" smtClean="0">
                <a:solidFill>
                  <a:schemeClr val="tx1"/>
                </a:solidFill>
                <a:latin typeface="Times New Roman" pitchFamily="18" charset="0"/>
                <a:cs typeface="Times New Roman" pitchFamily="18" charset="0"/>
              </a:rPr>
              <a:t/>
            </a:r>
            <a:br>
              <a:rPr lang="ru-RU" sz="2400" b="1" dirty="0" smtClean="0">
                <a:solidFill>
                  <a:schemeClr val="tx1"/>
                </a:solidFill>
                <a:latin typeface="Times New Roman" pitchFamily="18" charset="0"/>
                <a:cs typeface="Times New Roman" pitchFamily="18" charset="0"/>
              </a:rPr>
            </a:br>
            <a:r>
              <a:rPr lang="ru-RU" sz="2400" b="1" dirty="0" smtClean="0">
                <a:solidFill>
                  <a:schemeClr val="tx1"/>
                </a:solidFill>
                <a:latin typeface="Times New Roman" pitchFamily="18" charset="0"/>
                <a:cs typeface="Times New Roman" pitchFamily="18" charset="0"/>
              </a:rPr>
              <a:t/>
            </a:r>
            <a:br>
              <a:rPr lang="ru-RU" sz="2400" b="1" dirty="0" smtClean="0">
                <a:solidFill>
                  <a:schemeClr val="tx1"/>
                </a:solidFill>
                <a:latin typeface="Times New Roman" pitchFamily="18" charset="0"/>
                <a:cs typeface="Times New Roman" pitchFamily="18" charset="0"/>
              </a:rPr>
            </a:br>
            <a:r>
              <a:rPr lang="ru-RU" sz="2400" b="1" dirty="0" smtClean="0">
                <a:solidFill>
                  <a:schemeClr val="tx1"/>
                </a:solidFill>
                <a:latin typeface="Times New Roman" pitchFamily="18" charset="0"/>
                <a:cs typeface="Times New Roman" pitchFamily="18" charset="0"/>
              </a:rPr>
              <a:t/>
            </a:r>
            <a:br>
              <a:rPr lang="ru-RU" sz="2400" b="1" dirty="0" smtClean="0">
                <a:solidFill>
                  <a:schemeClr val="tx1"/>
                </a:solidFill>
                <a:latin typeface="Times New Roman" pitchFamily="18" charset="0"/>
                <a:cs typeface="Times New Roman" pitchFamily="18" charset="0"/>
              </a:rPr>
            </a:br>
            <a:r>
              <a:rPr lang="ru-RU" sz="2400" b="1" dirty="0" smtClean="0">
                <a:solidFill>
                  <a:srgbClr val="FF0000"/>
                </a:solidFill>
                <a:latin typeface="Times New Roman" pitchFamily="18" charset="0"/>
                <a:cs typeface="Times New Roman" pitchFamily="18" charset="0"/>
              </a:rPr>
              <a:t>Методический семинар по теме</a:t>
            </a:r>
            <a:br>
              <a:rPr lang="ru-RU" sz="2400" b="1" dirty="0" smtClean="0">
                <a:solidFill>
                  <a:srgbClr val="FF0000"/>
                </a:solidFill>
                <a:latin typeface="Times New Roman" pitchFamily="18" charset="0"/>
                <a:cs typeface="Times New Roman" pitchFamily="18" charset="0"/>
              </a:rPr>
            </a:br>
            <a:r>
              <a:rPr lang="ru-RU" sz="2400" b="1" dirty="0" smtClean="0">
                <a:solidFill>
                  <a:srgbClr val="FF0000"/>
                </a:solidFill>
                <a:latin typeface="Times New Roman" pitchFamily="18" charset="0"/>
                <a:cs typeface="Times New Roman" pitchFamily="18" charset="0"/>
              </a:rPr>
              <a:t>«</a:t>
            </a:r>
            <a:r>
              <a:rPr lang="ru-RU" sz="2400" b="1" dirty="0" err="1" smtClean="0">
                <a:solidFill>
                  <a:srgbClr val="FF0000"/>
                </a:solidFill>
                <a:latin typeface="Times New Roman" pitchFamily="18" charset="0"/>
                <a:cs typeface="Times New Roman" pitchFamily="18" charset="0"/>
              </a:rPr>
              <a:t>Межпредметные</a:t>
            </a:r>
            <a:r>
              <a:rPr lang="ru-RU" sz="2400" b="1" dirty="0" smtClean="0">
                <a:solidFill>
                  <a:srgbClr val="FF0000"/>
                </a:solidFill>
                <a:latin typeface="Times New Roman" pitchFamily="18" charset="0"/>
                <a:cs typeface="Times New Roman" pitchFamily="18" charset="0"/>
              </a:rPr>
              <a:t> связи как средство повышения мотивации к обучению»</a:t>
            </a:r>
            <a:br>
              <a:rPr lang="ru-RU" sz="2400" b="1" dirty="0" smtClean="0">
                <a:solidFill>
                  <a:srgbClr val="FF0000"/>
                </a:solidFill>
                <a:latin typeface="Times New Roman" pitchFamily="18" charset="0"/>
                <a:cs typeface="Times New Roman" pitchFamily="18" charset="0"/>
              </a:rPr>
            </a:br>
            <a:r>
              <a:rPr lang="ru-RU" sz="2400" b="1" dirty="0" smtClean="0">
                <a:solidFill>
                  <a:srgbClr val="FF0000"/>
                </a:solidFill>
                <a:latin typeface="Times New Roman" pitchFamily="18" charset="0"/>
                <a:cs typeface="Times New Roman" pitchFamily="18" charset="0"/>
              </a:rPr>
              <a:t/>
            </a:r>
            <a:br>
              <a:rPr lang="ru-RU" sz="2400" b="1" dirty="0" smtClean="0">
                <a:solidFill>
                  <a:srgbClr val="FF0000"/>
                </a:solidFill>
                <a:latin typeface="Times New Roman" pitchFamily="18" charset="0"/>
                <a:cs typeface="Times New Roman" pitchFamily="18" charset="0"/>
              </a:rPr>
            </a:br>
            <a:r>
              <a:rPr lang="ru-RU" sz="2400" dirty="0" smtClean="0">
                <a:solidFill>
                  <a:schemeClr val="tx1">
                    <a:lumMod val="50000"/>
                  </a:schemeClr>
                </a:solidFill>
                <a:latin typeface="Times New Roman" pitchFamily="18" charset="0"/>
                <a:cs typeface="Times New Roman" pitchFamily="18" charset="0"/>
              </a:rPr>
              <a:t>Лупова Наталья Александровна</a:t>
            </a:r>
            <a:br>
              <a:rPr lang="ru-RU" sz="2400" dirty="0" smtClean="0">
                <a:solidFill>
                  <a:schemeClr val="tx1">
                    <a:lumMod val="50000"/>
                  </a:schemeClr>
                </a:solidFill>
                <a:latin typeface="Times New Roman" pitchFamily="18" charset="0"/>
                <a:cs typeface="Times New Roman" pitchFamily="18" charset="0"/>
              </a:rPr>
            </a:br>
            <a:r>
              <a:rPr lang="ru-RU" sz="2400" dirty="0" err="1" smtClean="0">
                <a:solidFill>
                  <a:schemeClr val="tx1">
                    <a:lumMod val="50000"/>
                  </a:schemeClr>
                </a:solidFill>
                <a:latin typeface="Times New Roman" pitchFamily="18" charset="0"/>
                <a:cs typeface="Times New Roman" pitchFamily="18" charset="0"/>
              </a:rPr>
              <a:t>методдист</a:t>
            </a:r>
            <a:r>
              <a:rPr lang="ru-RU" sz="2400" dirty="0" smtClean="0">
                <a:solidFill>
                  <a:schemeClr val="tx1">
                    <a:lumMod val="50000"/>
                  </a:schemeClr>
                </a:solidFill>
                <a:latin typeface="Times New Roman" pitchFamily="18" charset="0"/>
                <a:cs typeface="Times New Roman" pitchFamily="18" charset="0"/>
              </a:rPr>
              <a:t> по ИКТ и учитель информатики</a:t>
            </a:r>
            <a:br>
              <a:rPr lang="ru-RU" sz="2400" dirty="0" smtClean="0">
                <a:solidFill>
                  <a:schemeClr val="tx1">
                    <a:lumMod val="50000"/>
                  </a:schemeClr>
                </a:solidFill>
                <a:latin typeface="Times New Roman" pitchFamily="18" charset="0"/>
                <a:cs typeface="Times New Roman" pitchFamily="18" charset="0"/>
              </a:rPr>
            </a:br>
            <a:r>
              <a:rPr lang="ru-RU" sz="2400" dirty="0" smtClean="0">
                <a:solidFill>
                  <a:schemeClr val="tx1">
                    <a:lumMod val="50000"/>
                  </a:schemeClr>
                </a:solidFill>
                <a:latin typeface="Times New Roman" pitchFamily="18" charset="0"/>
                <a:cs typeface="Times New Roman" pitchFamily="18" charset="0"/>
              </a:rPr>
              <a:t>МБОУ «СОШ № 117 </a:t>
            </a:r>
            <a:br>
              <a:rPr lang="ru-RU" sz="2400" dirty="0" smtClean="0">
                <a:solidFill>
                  <a:schemeClr val="tx1">
                    <a:lumMod val="50000"/>
                  </a:schemeClr>
                </a:solidFill>
                <a:latin typeface="Times New Roman" pitchFamily="18" charset="0"/>
                <a:cs typeface="Times New Roman" pitchFamily="18" charset="0"/>
              </a:rPr>
            </a:br>
            <a:r>
              <a:rPr lang="ru-RU" sz="2400" dirty="0" smtClean="0">
                <a:solidFill>
                  <a:schemeClr val="tx1">
                    <a:lumMod val="50000"/>
                  </a:schemeClr>
                </a:solidFill>
                <a:latin typeface="Times New Roman" pitchFamily="18" charset="0"/>
                <a:cs typeface="Times New Roman" pitchFamily="18" charset="0"/>
              </a:rPr>
              <a:t>имени М.В. </a:t>
            </a:r>
            <a:r>
              <a:rPr lang="ru-RU" sz="2400" dirty="0" err="1" smtClean="0">
                <a:solidFill>
                  <a:schemeClr val="tx1">
                    <a:lumMod val="50000"/>
                  </a:schemeClr>
                </a:solidFill>
                <a:latin typeface="Times New Roman" pitchFamily="18" charset="0"/>
                <a:cs typeface="Times New Roman" pitchFamily="18" charset="0"/>
              </a:rPr>
              <a:t>Стрельникова</a:t>
            </a:r>
            <a:r>
              <a:rPr lang="ru-RU" sz="2400" dirty="0" smtClean="0">
                <a:solidFill>
                  <a:schemeClr val="tx1">
                    <a:lumMod val="50000"/>
                  </a:schemeClr>
                </a:solidFill>
                <a:latin typeface="Times New Roman" pitchFamily="18" charset="0"/>
                <a:cs typeface="Times New Roman" pitchFamily="18" charset="0"/>
              </a:rPr>
              <a:t>»</a:t>
            </a:r>
            <a:br>
              <a:rPr lang="ru-RU" sz="2400" dirty="0" smtClean="0">
                <a:solidFill>
                  <a:schemeClr val="tx1">
                    <a:lumMod val="50000"/>
                  </a:schemeClr>
                </a:solidFill>
                <a:latin typeface="Times New Roman" pitchFamily="18" charset="0"/>
                <a:cs typeface="Times New Roman" pitchFamily="18" charset="0"/>
              </a:rPr>
            </a:br>
            <a:r>
              <a:rPr lang="ru-RU" sz="2400" dirty="0" smtClean="0">
                <a:solidFill>
                  <a:schemeClr val="tx1">
                    <a:lumMod val="50000"/>
                  </a:schemeClr>
                </a:solidFill>
                <a:latin typeface="Times New Roman" pitchFamily="18" charset="0"/>
                <a:cs typeface="Times New Roman" pitchFamily="18" charset="0"/>
              </a:rPr>
              <a:t>города Сорочинска </a:t>
            </a:r>
            <a:br>
              <a:rPr lang="ru-RU" sz="2400" dirty="0" smtClean="0">
                <a:solidFill>
                  <a:schemeClr val="tx1">
                    <a:lumMod val="50000"/>
                  </a:schemeClr>
                </a:solidFill>
                <a:latin typeface="Times New Roman" pitchFamily="18" charset="0"/>
                <a:cs typeface="Times New Roman" pitchFamily="18" charset="0"/>
              </a:rPr>
            </a:br>
            <a:r>
              <a:rPr lang="ru-RU" sz="2400" dirty="0" smtClean="0">
                <a:solidFill>
                  <a:schemeClr val="tx1">
                    <a:lumMod val="50000"/>
                  </a:schemeClr>
                </a:solidFill>
                <a:latin typeface="Times New Roman" pitchFamily="18" charset="0"/>
                <a:cs typeface="Times New Roman" pitchFamily="18" charset="0"/>
              </a:rPr>
              <a:t>Оренбургской области</a:t>
            </a:r>
            <a:r>
              <a:rPr lang="ru-RU" sz="2400" dirty="0" smtClean="0"/>
              <a:t> </a:t>
            </a:r>
            <a:br>
              <a:rPr lang="ru-RU" sz="2400" dirty="0" smtClean="0"/>
            </a:br>
            <a:endParaRPr lang="ru-RU" sz="2400" b="1" dirty="0" smtClean="0">
              <a:solidFill>
                <a:schemeClr val="tx1"/>
              </a:solidFill>
              <a:latin typeface="Times New Roman" pitchFamily="18" charset="0"/>
              <a:cs typeface="Times New Roman" pitchFamily="18" charset="0"/>
            </a:endParaRPr>
          </a:p>
        </p:txBody>
      </p:sp>
      <p:sp>
        <p:nvSpPr>
          <p:cNvPr id="3075" name="Rectangle 8"/>
          <p:cNvSpPr>
            <a:spLocks noGrp="1" noChangeArrowheads="1"/>
          </p:cNvSpPr>
          <p:nvPr>
            <p:ph type="subTitle" idx="1"/>
          </p:nvPr>
        </p:nvSpPr>
        <p:spPr>
          <a:xfrm flipH="1">
            <a:off x="1035050" y="914400"/>
            <a:ext cx="46038" cy="46038"/>
          </a:xfrm>
        </p:spPr>
        <p:txBody>
          <a:bodyPr/>
          <a:lstStyle/>
          <a:p>
            <a:pPr algn="l" eaLnBrk="1" hangingPunct="1">
              <a:lnSpc>
                <a:spcPct val="90000"/>
              </a:lnSpc>
            </a:pPr>
            <a:endParaRPr lang="ru-RU" altLang="ru-RU" sz="2200" smtClean="0">
              <a:solidFill>
                <a:schemeClr val="accent2"/>
              </a:solidFill>
            </a:endParaRPr>
          </a:p>
        </p:txBody>
      </p:sp>
      <p:pic>
        <p:nvPicPr>
          <p:cNvPr id="3076" name="Picture 11"/>
          <p:cNvPicPr>
            <a:picLocks noChangeAspect="1" noChangeArrowheads="1"/>
          </p:cNvPicPr>
          <p:nvPr/>
        </p:nvPicPr>
        <p:blipFill>
          <a:blip r:embed="rId4" cstate="print"/>
          <a:srcRect r="16136" b="4097"/>
          <a:stretch>
            <a:fillRect/>
          </a:stretch>
        </p:blipFill>
        <p:spPr bwMode="auto">
          <a:xfrm>
            <a:off x="50800" y="3429000"/>
            <a:ext cx="3821113" cy="3281363"/>
          </a:xfrm>
          <a:prstGeom prst="rect">
            <a:avLst/>
          </a:prstGeom>
          <a:noFill/>
          <a:ln w="9525">
            <a:noFill/>
            <a:miter lim="800000"/>
            <a:headEnd/>
            <a:tailEnd/>
          </a:ln>
        </p:spPr>
      </p:pic>
      <p:pic>
        <p:nvPicPr>
          <p:cNvPr id="3077" name="Picture 2" descr="C:\Users\ANNA\Desktop\Педдебют 2017\картинки\65383545.jpg"/>
          <p:cNvPicPr>
            <a:picLocks noChangeAspect="1" noChangeArrowheads="1"/>
          </p:cNvPicPr>
          <p:nvPr/>
        </p:nvPicPr>
        <p:blipFill>
          <a:blip r:embed="rId5" cstate="print"/>
          <a:srcRect/>
          <a:stretch>
            <a:fillRect/>
          </a:stretch>
        </p:blipFill>
        <p:spPr bwMode="auto">
          <a:xfrm>
            <a:off x="152400" y="228600"/>
            <a:ext cx="1371600" cy="13716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ppt_x"/>
                                          </p:val>
                                        </p:tav>
                                        <p:tav tm="100000">
                                          <p:val>
                                            <p:strVal val="#ppt_x"/>
                                          </p:val>
                                        </p:tav>
                                      </p:tavLst>
                                    </p:anim>
                                    <p:anim calcmode="lin" valueType="num">
                                      <p:cBhvr additive="base">
                                        <p:cTn id="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1000"/>
                                        <p:tgtEl>
                                          <p:spTgt spid="2050"/>
                                        </p:tgtEl>
                                      </p:cBhvr>
                                    </p:animEffect>
                                    <p:anim calcmode="lin" valueType="num">
                                      <p:cBhvr>
                                        <p:cTn id="14" dur="1000" fill="hold"/>
                                        <p:tgtEl>
                                          <p:spTgt spid="2050"/>
                                        </p:tgtEl>
                                        <p:attrNameLst>
                                          <p:attrName>ppt_x</p:attrName>
                                        </p:attrNameLst>
                                      </p:cBhvr>
                                      <p:tavLst>
                                        <p:tav tm="0">
                                          <p:val>
                                            <p:strVal val="#ppt_x"/>
                                          </p:val>
                                        </p:tav>
                                        <p:tav tm="100000">
                                          <p:val>
                                            <p:strVal val="#ppt_x"/>
                                          </p:val>
                                        </p:tav>
                                      </p:tavLst>
                                    </p:anim>
                                    <p:anim calcmode="lin" valueType="num">
                                      <p:cBhvr>
                                        <p:cTn id="15"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 y="-598333"/>
            <a:ext cx="9143999" cy="6858000"/>
          </a:xfrm>
          <a:prstGeom prst="rect">
            <a:avLst/>
          </a:prstGeom>
        </p:spPr>
      </p:pic>
      <p:sp>
        <p:nvSpPr>
          <p:cNvPr id="2" name="Заголовок 1"/>
          <p:cNvSpPr>
            <a:spLocks noGrp="1"/>
          </p:cNvSpPr>
          <p:nvPr>
            <p:ph type="title"/>
          </p:nvPr>
        </p:nvSpPr>
        <p:spPr>
          <a:xfrm>
            <a:off x="628650" y="-205504"/>
            <a:ext cx="7886700" cy="546100"/>
          </a:xfrm>
        </p:spPr>
        <p:txBody>
          <a:bodyPr>
            <a:noAutofit/>
          </a:bodyPr>
          <a:lstStyle/>
          <a:p>
            <a:pPr marL="457200" indent="-457200" algn="just">
              <a:buFont typeface="Arial" panose="020B0604020202020204" pitchFamily="34" charset="0"/>
              <a:buChar char="•"/>
            </a:pPr>
            <a:endParaRPr lang="ru-RU" sz="3200" dirty="0">
              <a:latin typeface="Arial" panose="020B0604020202020204" pitchFamily="34" charset="0"/>
              <a:cs typeface="Arial" panose="020B0604020202020204" pitchFamily="34" charset="0"/>
            </a:endParaRPr>
          </a:p>
        </p:txBody>
      </p:sp>
      <p:sp>
        <p:nvSpPr>
          <p:cNvPr id="3" name="Объект 2"/>
          <p:cNvSpPr>
            <a:spLocks noGrp="1"/>
          </p:cNvSpPr>
          <p:nvPr>
            <p:ph idx="1"/>
          </p:nvPr>
        </p:nvSpPr>
        <p:spPr>
          <a:xfrm>
            <a:off x="203597" y="340597"/>
            <a:ext cx="6290072" cy="6212603"/>
          </a:xfrm>
        </p:spPr>
        <p:txBody>
          <a:bodyPr>
            <a:normAutofit fontScale="85000" lnSpcReduction="10000"/>
          </a:bodyPr>
          <a:lstStyle/>
          <a:p>
            <a:pPr>
              <a:lnSpc>
                <a:spcPct val="100000"/>
              </a:lnSpc>
            </a:pPr>
            <a:r>
              <a:rPr lang="ru-RU" sz="3200" b="1" dirty="0">
                <a:latin typeface="Arial" panose="020B0604020202020204" pitchFamily="34" charset="0"/>
                <a:cs typeface="Arial" panose="020B0604020202020204" pitchFamily="34" charset="0"/>
              </a:rPr>
              <a:t>ФГОС</a:t>
            </a:r>
            <a:r>
              <a:rPr lang="ru-RU" sz="3200" dirty="0">
                <a:latin typeface="Arial" panose="020B0604020202020204" pitchFamily="34" charset="0"/>
                <a:cs typeface="Arial" panose="020B0604020202020204" pitchFamily="34" charset="0"/>
              </a:rPr>
              <a:t> – это федеральные </a:t>
            </a:r>
            <a:r>
              <a:rPr lang="ru-RU" sz="3200" dirty="0" smtClean="0">
                <a:latin typeface="Arial" panose="020B0604020202020204" pitchFamily="34" charset="0"/>
                <a:cs typeface="Arial" panose="020B0604020202020204" pitchFamily="34" charset="0"/>
              </a:rPr>
              <a:t>государственные     </a:t>
            </a:r>
            <a:r>
              <a:rPr lang="ru-RU" sz="3200" dirty="0">
                <a:latin typeface="Arial" panose="020B0604020202020204" pitchFamily="34" charset="0"/>
                <a:cs typeface="Arial" panose="020B0604020202020204" pitchFamily="34" charset="0"/>
              </a:rPr>
              <a:t>образовательные стандарты. Они представляют собой совокупность требований к программам образования</a:t>
            </a:r>
            <a:r>
              <a:rPr lang="ru-RU" sz="3200" dirty="0" smtClean="0">
                <a:latin typeface="Arial" panose="020B0604020202020204" pitchFamily="34" charset="0"/>
                <a:cs typeface="Arial" panose="020B0604020202020204" pitchFamily="34" charset="0"/>
              </a:rPr>
              <a:t>.</a:t>
            </a:r>
          </a:p>
          <a:p>
            <a:pPr>
              <a:lnSpc>
                <a:spcPct val="100000"/>
              </a:lnSpc>
              <a:buNone/>
            </a:pPr>
            <a:endParaRPr lang="ru-RU" sz="2000" dirty="0">
              <a:latin typeface="Arial" panose="020B0604020202020204" pitchFamily="34" charset="0"/>
              <a:cs typeface="Arial" panose="020B0604020202020204" pitchFamily="34" charset="0"/>
            </a:endParaRPr>
          </a:p>
          <a:p>
            <a:pPr>
              <a:lnSpc>
                <a:spcPct val="100000"/>
              </a:lnSpc>
            </a:pPr>
            <a:r>
              <a:rPr lang="ru-RU" sz="3200" b="1" dirty="0" smtClean="0">
                <a:latin typeface="Arial" panose="020B0604020202020204" pitchFamily="34" charset="0"/>
                <a:cs typeface="Arial" panose="020B0604020202020204" pitchFamily="34" charset="0"/>
              </a:rPr>
              <a:t>Основными задачами</a:t>
            </a:r>
            <a:r>
              <a:rPr lang="ru-RU" sz="3200" dirty="0" smtClean="0">
                <a:latin typeface="Arial" panose="020B0604020202020204" pitchFamily="34" charset="0"/>
                <a:cs typeface="Arial" panose="020B0604020202020204" pitchFamily="34" charset="0"/>
              </a:rPr>
              <a:t> ФГОС являются создание </a:t>
            </a:r>
            <a:r>
              <a:rPr lang="ru-RU" sz="3200" u="sng" dirty="0" smtClean="0">
                <a:latin typeface="Arial" panose="020B0604020202020204" pitchFamily="34" charset="0"/>
                <a:cs typeface="Arial" panose="020B0604020202020204" pitchFamily="34" charset="0"/>
              </a:rPr>
              <a:t>единого  образовательного пространства</a:t>
            </a:r>
            <a:r>
              <a:rPr lang="ru-RU" sz="3200" dirty="0" smtClean="0">
                <a:latin typeface="Arial" panose="020B0604020202020204" pitchFamily="34" charset="0"/>
                <a:cs typeface="Arial" panose="020B0604020202020204" pitchFamily="34" charset="0"/>
              </a:rPr>
              <a:t> по всей Российской Федерации и обеспечение </a:t>
            </a:r>
            <a:r>
              <a:rPr lang="ru-RU" sz="3200" u="sng" dirty="0" smtClean="0">
                <a:latin typeface="Arial" panose="020B0604020202020204" pitchFamily="34" charset="0"/>
                <a:cs typeface="Arial" panose="020B0604020202020204" pitchFamily="34" charset="0"/>
              </a:rPr>
              <a:t>преемственности</a:t>
            </a:r>
            <a:r>
              <a:rPr lang="ru-RU" sz="3200" dirty="0" smtClean="0">
                <a:latin typeface="Arial" panose="020B0604020202020204" pitchFamily="34" charset="0"/>
                <a:cs typeface="Arial" panose="020B0604020202020204" pitchFamily="34" charset="0"/>
              </a:rPr>
              <a:t> образовательных программ начального общего, основного общего и среднего общего образования.</a:t>
            </a:r>
            <a:endParaRPr lang="ru-RU" sz="3200" dirty="0"/>
          </a:p>
        </p:txBody>
      </p:sp>
      <p:pic>
        <p:nvPicPr>
          <p:cNvPr id="5" name="Рисунок 4"/>
          <p:cNvPicPr>
            <a:picLocks noChangeAspect="1"/>
          </p:cNvPicPr>
          <p:nvPr/>
        </p:nvPicPr>
        <p:blipFill>
          <a:blip r:embed="rId3" cstate="print"/>
          <a:stretch>
            <a:fillRect/>
          </a:stretch>
        </p:blipFill>
        <p:spPr>
          <a:xfrm>
            <a:off x="6231618" y="2168885"/>
            <a:ext cx="2825032" cy="2825033"/>
          </a:xfrm>
          <a:prstGeom prst="rect">
            <a:avLst/>
          </a:prstGeom>
        </p:spPr>
      </p:pic>
    </p:spTree>
    <p:extLst>
      <p:ext uri="{BB962C8B-B14F-4D97-AF65-F5344CB8AC3E}">
        <p14:creationId xmlns="" xmlns:p14="http://schemas.microsoft.com/office/powerpoint/2010/main" val="14585137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altLang="ru-RU" sz="4800" dirty="0" err="1" smtClean="0">
                <a:solidFill>
                  <a:schemeClr val="tx2">
                    <a:lumMod val="50000"/>
                  </a:schemeClr>
                </a:solidFill>
                <a:latin typeface="Times New Roman" pitchFamily="18" charset="0"/>
                <a:cs typeface="Times New Roman" pitchFamily="18" charset="0"/>
              </a:rPr>
              <a:t>Межпредметные</a:t>
            </a:r>
            <a:r>
              <a:rPr lang="ru-RU" altLang="ru-RU" sz="4800" dirty="0" smtClean="0">
                <a:solidFill>
                  <a:schemeClr val="tx2">
                    <a:lumMod val="50000"/>
                  </a:schemeClr>
                </a:solidFill>
                <a:latin typeface="Times New Roman" pitchFamily="18" charset="0"/>
                <a:cs typeface="Times New Roman" pitchFamily="18" charset="0"/>
              </a:rPr>
              <a:t> связи</a:t>
            </a:r>
            <a:endParaRPr lang="ru-RU" sz="4800"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FontTx/>
              <a:buNone/>
              <a:defRPr/>
            </a:pPr>
            <a:r>
              <a:rPr lang="ru-RU" altLang="ru-RU" sz="1600" b="1" dirty="0" smtClean="0">
                <a:solidFill>
                  <a:schemeClr val="tx1">
                    <a:lumMod val="50000"/>
                  </a:schemeClr>
                </a:solidFill>
                <a:latin typeface="Times New Roman" pitchFamily="18" charset="0"/>
                <a:cs typeface="Times New Roman" pitchFamily="18" charset="0"/>
              </a:rPr>
              <a:t>Педагогическая категория для обозначения синтезирующих, интегративных отношений между объектами, явлениями и процессами реальной действительности, нашедших свое отражение в содержании, формах и методах учебно-воспитательного процесса и выполняющих образовательную, развивающую и воспитывающую функции в их ограниченном единстве.</a:t>
            </a:r>
          </a:p>
          <a:p>
            <a:pPr>
              <a:buFontTx/>
              <a:buNone/>
              <a:defRPr/>
            </a:pPr>
            <a:endParaRPr lang="ru-RU" dirty="0"/>
          </a:p>
        </p:txBody>
      </p:sp>
      <p:pic>
        <p:nvPicPr>
          <p:cNvPr id="10244" name="Picture 2" descr="http://fs02.rchuv.ru/rchuv19/chpk/activities/2019/08/137b17c3-3f09-451e-a7ca-f001d6ceeb92/shutterstock_375227887-e14612.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676400" y="3940175"/>
            <a:ext cx="4695825" cy="2663825"/>
          </a:xfrm>
          <a:prstGeom prst="rect">
            <a:avLst/>
          </a:prstGeom>
          <a:noFill/>
          <a:ln w="9525">
            <a:noFill/>
            <a:miter lim="800000"/>
            <a:headEnd/>
            <a:tailEnd/>
          </a:ln>
        </p:spPr>
      </p:pic>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838200"/>
            <a:ext cx="7315200" cy="990600"/>
          </a:xfrm>
        </p:spPr>
        <p:txBody>
          <a:bodyPr/>
          <a:lstStyle/>
          <a:p>
            <a:pPr>
              <a:defRPr/>
            </a:pPr>
            <a:r>
              <a:rPr lang="ru-RU" altLang="ru-RU" dirty="0" err="1" smtClean="0">
                <a:solidFill>
                  <a:schemeClr val="tx2">
                    <a:lumMod val="50000"/>
                  </a:schemeClr>
                </a:solidFill>
                <a:latin typeface="Times New Roman" pitchFamily="18" charset="0"/>
                <a:cs typeface="Times New Roman" pitchFamily="18" charset="0"/>
              </a:rPr>
              <a:t>Межпредметная</a:t>
            </a:r>
            <a:r>
              <a:rPr lang="ru-RU" altLang="ru-RU" dirty="0" smtClean="0">
                <a:solidFill>
                  <a:schemeClr val="tx2">
                    <a:lumMod val="50000"/>
                  </a:schemeClr>
                </a:solidFill>
                <a:latin typeface="Times New Roman" pitchFamily="18" charset="0"/>
                <a:cs typeface="Times New Roman" pitchFamily="18" charset="0"/>
              </a:rPr>
              <a:t> интеграция</a:t>
            </a:r>
            <a:endParaRPr lang="ru-RU" dirty="0">
              <a:latin typeface="Times New Roman" pitchFamily="18" charset="0"/>
              <a:cs typeface="Times New Roman" pitchFamily="18" charset="0"/>
            </a:endParaRPr>
          </a:p>
        </p:txBody>
      </p:sp>
      <p:sp>
        <p:nvSpPr>
          <p:cNvPr id="11267" name="Содержимое 2"/>
          <p:cNvSpPr>
            <a:spLocks noGrp="1"/>
          </p:cNvSpPr>
          <p:nvPr>
            <p:ph idx="1"/>
          </p:nvPr>
        </p:nvSpPr>
        <p:spPr/>
        <p:txBody>
          <a:bodyPr/>
          <a:lstStyle/>
          <a:p>
            <a:r>
              <a:rPr lang="ru-RU" altLang="ru-RU" smtClean="0"/>
              <a:t> </a:t>
            </a:r>
          </a:p>
        </p:txBody>
      </p:sp>
      <p:graphicFrame>
        <p:nvGraphicFramePr>
          <p:cNvPr id="5" name="Схема 4"/>
          <p:cNvGraphicFramePr/>
          <p:nvPr/>
        </p:nvGraphicFramePr>
        <p:xfrm>
          <a:off x="609600" y="1828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304800"/>
            <a:ext cx="7315200" cy="1219200"/>
          </a:xfrm>
        </p:spPr>
        <p:txBody>
          <a:bodyPr/>
          <a:lstStyle/>
          <a:p>
            <a:pPr>
              <a:defRPr/>
            </a:pPr>
            <a:r>
              <a:rPr lang="ru-RU" altLang="ru-RU" sz="3600" dirty="0" smtClean="0">
                <a:solidFill>
                  <a:schemeClr val="tx2">
                    <a:lumMod val="50000"/>
                  </a:schemeClr>
                </a:solidFill>
                <a:latin typeface="Times New Roman" pitchFamily="18" charset="0"/>
                <a:cs typeface="Times New Roman" pitchFamily="18" charset="0"/>
              </a:rPr>
              <a:t>Функции </a:t>
            </a:r>
            <a:r>
              <a:rPr lang="ru-RU" altLang="ru-RU" sz="3600" dirty="0" err="1" smtClean="0">
                <a:solidFill>
                  <a:schemeClr val="tx2">
                    <a:lumMod val="50000"/>
                  </a:schemeClr>
                </a:solidFill>
                <a:latin typeface="Times New Roman" pitchFamily="18" charset="0"/>
                <a:cs typeface="Times New Roman" pitchFamily="18" charset="0"/>
              </a:rPr>
              <a:t>межпредметных</a:t>
            </a:r>
            <a:r>
              <a:rPr lang="ru-RU" altLang="ru-RU" sz="3600" dirty="0" smtClean="0">
                <a:solidFill>
                  <a:schemeClr val="tx2">
                    <a:lumMod val="50000"/>
                  </a:schemeClr>
                </a:solidFill>
                <a:latin typeface="Times New Roman" pitchFamily="18" charset="0"/>
                <a:cs typeface="Times New Roman" pitchFamily="18" charset="0"/>
              </a:rPr>
              <a:t> связей</a:t>
            </a:r>
            <a:r>
              <a:rPr lang="ru-RU" altLang="ru-RU" sz="3600" b="1" dirty="0" smtClean="0">
                <a:solidFill>
                  <a:schemeClr val="tx2">
                    <a:lumMod val="50000"/>
                  </a:schemeClr>
                </a:solidFill>
                <a:latin typeface="Times New Roman" pitchFamily="18" charset="0"/>
                <a:cs typeface="Times New Roman" pitchFamily="18" charset="0"/>
              </a:rPr>
              <a:t> </a:t>
            </a:r>
            <a:endParaRPr lang="ru-RU" sz="36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381000" y="1295400"/>
          <a:ext cx="7848600" cy="533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316" name="Picture 4" descr="https://www.neeuro.com/wp-content/uploads/5-7.jpg"/>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162800" y="838200"/>
            <a:ext cx="1776413" cy="1447800"/>
          </a:xfrm>
          <a:prstGeom prst="rect">
            <a:avLst/>
          </a:prstGeom>
          <a:noFill/>
          <a:ln w="9525">
            <a:noFill/>
            <a:miter lim="800000"/>
            <a:headEnd/>
            <a:tailEnd/>
          </a:ln>
        </p:spPr>
      </p:pic>
      <p:pic>
        <p:nvPicPr>
          <p:cNvPr id="13317" name="Рисунок 4" descr="7bdd6a2847df.png"/>
          <p:cNvPicPr>
            <a:picLocks noChangeAspect="1"/>
          </p:cNvPicPr>
          <p:nvPr/>
        </p:nvPicPr>
        <p:blipFill>
          <a:blip r:embed="rId8" cstate="print"/>
          <a:srcRect/>
          <a:stretch>
            <a:fillRect/>
          </a:stretch>
        </p:blipFill>
        <p:spPr bwMode="auto">
          <a:xfrm>
            <a:off x="3048000" y="3668713"/>
            <a:ext cx="2362200" cy="1362075"/>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304800"/>
            <a:ext cx="7315200" cy="1143000"/>
          </a:xfrm>
        </p:spPr>
        <p:txBody>
          <a:bodyPr/>
          <a:lstStyle/>
          <a:p>
            <a:pPr>
              <a:defRPr/>
            </a:pPr>
            <a:r>
              <a:rPr lang="ru-RU" altLang="ru-RU" sz="3200" dirty="0" smtClean="0">
                <a:solidFill>
                  <a:schemeClr val="tx2">
                    <a:lumMod val="50000"/>
                  </a:schemeClr>
                </a:solidFill>
                <a:latin typeface="Times New Roman" pitchFamily="18" charset="0"/>
                <a:cs typeface="Times New Roman" pitchFamily="18" charset="0"/>
              </a:rPr>
              <a:t>Установление </a:t>
            </a:r>
            <a:r>
              <a:rPr lang="ru-RU" altLang="ru-RU" sz="3200" dirty="0" err="1" smtClean="0">
                <a:solidFill>
                  <a:schemeClr val="tx2">
                    <a:lumMod val="50000"/>
                  </a:schemeClr>
                </a:solidFill>
                <a:latin typeface="Times New Roman" pitchFamily="18" charset="0"/>
                <a:cs typeface="Times New Roman" pitchFamily="18" charset="0"/>
              </a:rPr>
              <a:t>межпредметных</a:t>
            </a:r>
            <a:r>
              <a:rPr lang="ru-RU" altLang="ru-RU" sz="3200" dirty="0" smtClean="0">
                <a:solidFill>
                  <a:schemeClr val="tx2">
                    <a:lumMod val="50000"/>
                  </a:schemeClr>
                </a:solidFill>
                <a:latin typeface="Times New Roman" pitchFamily="18" charset="0"/>
                <a:cs typeface="Times New Roman" pitchFamily="18" charset="0"/>
              </a:rPr>
              <a:t> связей</a:t>
            </a:r>
            <a:endParaRPr lang="ru-RU" sz="3200" dirty="0">
              <a:latin typeface="Times New Roman" pitchFamily="18" charset="0"/>
              <a:cs typeface="Times New Roman" pitchFamily="18" charset="0"/>
            </a:endParaRPr>
          </a:p>
        </p:txBody>
      </p:sp>
      <p:sp>
        <p:nvSpPr>
          <p:cNvPr id="14339" name="Содержимое 2"/>
          <p:cNvSpPr>
            <a:spLocks noGrp="1"/>
          </p:cNvSpPr>
          <p:nvPr>
            <p:ph idx="1"/>
          </p:nvPr>
        </p:nvSpPr>
        <p:spPr>
          <a:xfrm>
            <a:off x="914400" y="1371600"/>
            <a:ext cx="7315200" cy="5257800"/>
          </a:xfrm>
        </p:spPr>
        <p:txBody>
          <a:bodyPr/>
          <a:lstStyle/>
          <a:p>
            <a:pPr>
              <a:buFontTx/>
              <a:buNone/>
            </a:pPr>
            <a:endParaRPr lang="ru-RU" altLang="ru-RU" sz="1400" smtClean="0">
              <a:latin typeface="Times New Roman" pitchFamily="18" charset="0"/>
              <a:cs typeface="Times New Roman" pitchFamily="18" charset="0"/>
            </a:endParaRPr>
          </a:p>
          <a:p>
            <a:pPr>
              <a:buFontTx/>
              <a:buNone/>
            </a:pPr>
            <a:endParaRPr lang="ru-RU" altLang="ru-RU" sz="1400" smtClean="0">
              <a:latin typeface="Times New Roman" pitchFamily="18" charset="0"/>
              <a:cs typeface="Times New Roman" pitchFamily="18" charset="0"/>
            </a:endParaRPr>
          </a:p>
          <a:p>
            <a:pPr>
              <a:buFontTx/>
              <a:buNone/>
            </a:pPr>
            <a:endParaRPr lang="ru-RU" altLang="ru-RU" sz="1400" smtClean="0">
              <a:latin typeface="Times New Roman" pitchFamily="18" charset="0"/>
              <a:cs typeface="Times New Roman" pitchFamily="18" charset="0"/>
            </a:endParaRPr>
          </a:p>
          <a:p>
            <a:pPr>
              <a:buFontTx/>
              <a:buNone/>
            </a:pPr>
            <a:endParaRPr lang="ru-RU" altLang="ru-RU" smtClean="0"/>
          </a:p>
        </p:txBody>
      </p:sp>
      <p:graphicFrame>
        <p:nvGraphicFramePr>
          <p:cNvPr id="6" name="Схема 5"/>
          <p:cNvGraphicFramePr/>
          <p:nvPr/>
        </p:nvGraphicFramePr>
        <p:xfrm>
          <a:off x="304800" y="1275606"/>
          <a:ext cx="8731696" cy="4896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41" name="Picture 4"/>
          <p:cNvPicPr>
            <a:picLocks noChangeAspect="1" noChangeArrowheads="1"/>
          </p:cNvPicPr>
          <p:nvPr/>
        </p:nvPicPr>
        <p:blipFill>
          <a:blip r:embed="rId7" cstate="print"/>
          <a:srcRect/>
          <a:stretch>
            <a:fillRect/>
          </a:stretch>
        </p:blipFill>
        <p:spPr bwMode="auto">
          <a:xfrm>
            <a:off x="304800" y="5429250"/>
            <a:ext cx="2016125" cy="1428750"/>
          </a:xfrm>
          <a:prstGeom prst="rect">
            <a:avLst/>
          </a:prstGeom>
          <a:noFill/>
          <a:ln w="9525">
            <a:noFill/>
            <a:round/>
            <a:headEnd/>
            <a:tailEnd/>
          </a:ln>
        </p:spPr>
      </p:pic>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685800"/>
            <a:ext cx="7315200" cy="762000"/>
          </a:xfrm>
        </p:spPr>
        <p:txBody>
          <a:bodyPr/>
          <a:lstStyle/>
          <a:p>
            <a:pPr>
              <a:defRPr/>
            </a:pPr>
            <a:r>
              <a:rPr lang="ru-RU" altLang="ru-RU" sz="3600" dirty="0" err="1" smtClean="0">
                <a:solidFill>
                  <a:schemeClr val="tx2">
                    <a:lumMod val="50000"/>
                  </a:schemeClr>
                </a:solidFill>
                <a:latin typeface="Times New Roman" pitchFamily="18" charset="0"/>
                <a:cs typeface="Times New Roman" pitchFamily="18" charset="0"/>
              </a:rPr>
              <a:t>Межпредметная</a:t>
            </a:r>
            <a:r>
              <a:rPr lang="ru-RU" altLang="ru-RU" sz="3600" dirty="0" smtClean="0">
                <a:solidFill>
                  <a:schemeClr val="tx2">
                    <a:lumMod val="50000"/>
                  </a:schemeClr>
                </a:solidFill>
                <a:latin typeface="Times New Roman" pitchFamily="18" charset="0"/>
                <a:cs typeface="Times New Roman" pitchFamily="18" charset="0"/>
              </a:rPr>
              <a:t> связь в обучении</a:t>
            </a:r>
            <a:endParaRPr lang="ru-RU" sz="3600" dirty="0">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533400" y="1524000"/>
          <a:ext cx="82296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364" name="Рисунок 5" descr="https://ds04.infourok.ru/uploads/ex/02f9/0017d0b8-b04f0e91/hello_html_18927f55.png"/>
          <p:cNvPicPr>
            <a:picLocks noChangeAspect="1" noChangeArrowheads="1"/>
          </p:cNvPicPr>
          <p:nvPr/>
        </p:nvPicPr>
        <p:blipFill>
          <a:blip r:embed="rId7" cstate="print"/>
          <a:srcRect/>
          <a:stretch>
            <a:fillRect/>
          </a:stretch>
        </p:blipFill>
        <p:spPr bwMode="auto">
          <a:xfrm>
            <a:off x="6934200" y="2667000"/>
            <a:ext cx="2209800" cy="3581400"/>
          </a:xfrm>
          <a:prstGeom prst="rect">
            <a:avLst/>
          </a:prstGeom>
          <a:noFill/>
          <a:ln w="9525">
            <a:noFill/>
            <a:miter lim="800000"/>
            <a:headEnd/>
            <a:tailEnd/>
          </a:ln>
        </p:spPr>
      </p:pic>
      <p:sp>
        <p:nvSpPr>
          <p:cNvPr id="7" name="Стрелка вверх 6"/>
          <p:cNvSpPr/>
          <p:nvPr/>
        </p:nvSpPr>
        <p:spPr>
          <a:xfrm>
            <a:off x="2590800" y="3581400"/>
            <a:ext cx="431800" cy="358775"/>
          </a:xfrm>
          <a:prstGeom prst="upArrow">
            <a:avLst/>
          </a:prstGeom>
          <a:solidFill>
            <a:srgbClr val="DC3F0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8" name="Стрелка вверх 7"/>
          <p:cNvSpPr/>
          <p:nvPr/>
        </p:nvSpPr>
        <p:spPr>
          <a:xfrm>
            <a:off x="2667000" y="4800600"/>
            <a:ext cx="431800" cy="457200"/>
          </a:xfrm>
          <a:prstGeom prst="upArrow">
            <a:avLst>
              <a:gd name="adj1" fmla="val 50000"/>
              <a:gd name="adj2" fmla="val 50000"/>
            </a:avLst>
          </a:prstGeom>
          <a:solidFill>
            <a:srgbClr val="DC3F0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52400" y="2286000"/>
          <a:ext cx="8991600" cy="2895600"/>
        </p:xfrm>
        <a:graphic>
          <a:graphicData uri="http://schemas.openxmlformats.org/drawingml/2006/table">
            <a:tbl>
              <a:tblPr/>
              <a:tblGrid>
                <a:gridCol w="4495800"/>
                <a:gridCol w="4495800"/>
              </a:tblGrid>
              <a:tr h="2895600">
                <a:tc>
                  <a:txBody>
                    <a:bodyPr/>
                    <a:lstStyle/>
                    <a:p>
                      <a:pPr marL="457200" algn="just">
                        <a:lnSpc>
                          <a:spcPct val="115000"/>
                        </a:lnSpc>
                        <a:spcAft>
                          <a:spcPts val="0"/>
                        </a:spcAft>
                      </a:pPr>
                      <a:r>
                        <a:rPr lang="ru-RU" sz="2000" dirty="0">
                          <a:latin typeface="Times New Roman" pitchFamily="18" charset="0"/>
                          <a:ea typeface="Times New Roman"/>
                          <a:cs typeface="Times New Roman" pitchFamily="18" charset="0"/>
                        </a:rPr>
                        <a:t>__________________</a:t>
                      </a:r>
                      <a:endParaRPr lang="ru-RU" sz="2000" dirty="0">
                        <a:latin typeface="Times New Roman" pitchFamily="18" charset="0"/>
                        <a:ea typeface="Calibri"/>
                        <a:cs typeface="Times New Roman" pitchFamily="18" charset="0"/>
                      </a:endParaRPr>
                    </a:p>
                    <a:p>
                      <a:pPr algn="just">
                        <a:lnSpc>
                          <a:spcPct val="115000"/>
                        </a:lnSpc>
                        <a:spcAft>
                          <a:spcPts val="1000"/>
                        </a:spcAft>
                      </a:pPr>
                      <a:r>
                        <a:rPr lang="ru-RU" sz="2000" b="1" dirty="0">
                          <a:latin typeface="Times New Roman" pitchFamily="18" charset="0"/>
                          <a:ea typeface="Times New Roman"/>
                          <a:cs typeface="Times New Roman" pitchFamily="18" charset="0"/>
                        </a:rPr>
                        <a:t>совокупность потребностей, влечений и желаний человека, которые направляют его деятельность.</a:t>
                      </a:r>
                      <a:endParaRPr lang="ru-RU" sz="2000" dirty="0">
                        <a:latin typeface="Times New Roman" pitchFamily="18" charset="0"/>
                        <a:ea typeface="Calibri"/>
                        <a:cs typeface="Times New Roman" pitchFamily="18" charset="0"/>
                      </a:endParaRPr>
                    </a:p>
                  </a:txBody>
                  <a:tcPr marL="64941" marR="64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just">
                        <a:lnSpc>
                          <a:spcPct val="115000"/>
                        </a:lnSpc>
                        <a:spcAft>
                          <a:spcPts val="0"/>
                        </a:spcAft>
                      </a:pPr>
                      <a:r>
                        <a:rPr lang="ru-RU" sz="2000" dirty="0">
                          <a:latin typeface="Times New Roman" pitchFamily="18" charset="0"/>
                          <a:ea typeface="Times New Roman"/>
                          <a:cs typeface="Times New Roman" pitchFamily="18" charset="0"/>
                        </a:rPr>
                        <a:t>_________________________</a:t>
                      </a:r>
                      <a:endParaRPr lang="ru-RU" sz="2000" dirty="0">
                        <a:latin typeface="Times New Roman" pitchFamily="18" charset="0"/>
                        <a:ea typeface="Calibri"/>
                        <a:cs typeface="Times New Roman" pitchFamily="18" charset="0"/>
                      </a:endParaRPr>
                    </a:p>
                    <a:p>
                      <a:pPr marL="457200" algn="just">
                        <a:lnSpc>
                          <a:spcPct val="115000"/>
                        </a:lnSpc>
                        <a:spcAft>
                          <a:spcPts val="0"/>
                        </a:spcAft>
                      </a:pPr>
                      <a:r>
                        <a:rPr lang="ru-RU" sz="2000" b="1" dirty="0">
                          <a:latin typeface="Times New Roman" pitchFamily="18" charset="0"/>
                          <a:ea typeface="Times New Roman"/>
                          <a:cs typeface="Times New Roman" pitchFamily="18" charset="0"/>
                        </a:rPr>
                        <a:t>направленность на отдельные стороны учебной работы, связанная с внутренним отношением ученика к ней.</a:t>
                      </a:r>
                      <a:endParaRPr lang="ru-RU" sz="2000" dirty="0">
                        <a:latin typeface="Times New Roman" pitchFamily="18" charset="0"/>
                        <a:ea typeface="Calibri"/>
                        <a:cs typeface="Times New Roman" pitchFamily="18" charset="0"/>
                      </a:endParaRPr>
                    </a:p>
                    <a:p>
                      <a:pPr marL="457200" algn="just">
                        <a:lnSpc>
                          <a:spcPct val="115000"/>
                        </a:lnSpc>
                        <a:spcAft>
                          <a:spcPts val="0"/>
                        </a:spcAft>
                        <a:tabLst>
                          <a:tab pos="609600" algn="l"/>
                        </a:tabLst>
                      </a:pPr>
                      <a:r>
                        <a:rPr lang="ru-RU" sz="2000" dirty="0">
                          <a:latin typeface="Times New Roman" pitchFamily="18" charset="0"/>
                          <a:ea typeface="Times New Roman"/>
                          <a:cs typeface="Times New Roman" pitchFamily="18" charset="0"/>
                        </a:rPr>
                        <a:t>	</a:t>
                      </a:r>
                      <a:endParaRPr lang="ru-RU" sz="2000" dirty="0">
                        <a:latin typeface="Times New Roman" pitchFamily="18" charset="0"/>
                        <a:ea typeface="Calibri"/>
                        <a:cs typeface="Times New Roman" pitchFamily="18" charset="0"/>
                      </a:endParaRPr>
                    </a:p>
                  </a:txBody>
                  <a:tcPr marL="64941" marR="6494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TextBox 4"/>
          <p:cNvSpPr txBox="1"/>
          <p:nvPr/>
        </p:nvSpPr>
        <p:spPr>
          <a:xfrm>
            <a:off x="762000" y="2133600"/>
            <a:ext cx="2266839" cy="461665"/>
          </a:xfrm>
          <a:prstGeom prst="rect">
            <a:avLst/>
          </a:prstGeom>
          <a:noFill/>
        </p:spPr>
        <p:txBody>
          <a:bodyPr wrap="none" rtlCol="0">
            <a:spAutoFit/>
          </a:bodyPr>
          <a:lstStyle/>
          <a:p>
            <a:r>
              <a:rPr lang="ru-RU" b="1" dirty="0" smtClean="0">
                <a:latin typeface="Times New Roman" pitchFamily="18" charset="0"/>
                <a:cs typeface="Times New Roman" pitchFamily="18" charset="0"/>
              </a:rPr>
              <a:t>МОТИВАЦИЯ</a:t>
            </a:r>
            <a:endParaRPr lang="ru-RU" b="1" dirty="0">
              <a:latin typeface="Times New Roman" pitchFamily="18" charset="0"/>
              <a:cs typeface="Times New Roman" pitchFamily="18" charset="0"/>
            </a:endParaRPr>
          </a:p>
        </p:txBody>
      </p:sp>
      <p:sp>
        <p:nvSpPr>
          <p:cNvPr id="6" name="TextBox 5"/>
          <p:cNvSpPr txBox="1"/>
          <p:nvPr/>
        </p:nvSpPr>
        <p:spPr>
          <a:xfrm>
            <a:off x="5638800" y="2133600"/>
            <a:ext cx="1362874" cy="461665"/>
          </a:xfrm>
          <a:prstGeom prst="rect">
            <a:avLst/>
          </a:prstGeom>
          <a:noFill/>
        </p:spPr>
        <p:txBody>
          <a:bodyPr wrap="none" rtlCol="0">
            <a:spAutoFit/>
          </a:bodyPr>
          <a:lstStyle/>
          <a:p>
            <a:r>
              <a:rPr lang="ru-RU" b="1" dirty="0" smtClean="0">
                <a:latin typeface="Times New Roman" pitchFamily="18" charset="0"/>
                <a:cs typeface="Times New Roman" pitchFamily="18" charset="0"/>
              </a:rPr>
              <a:t>МОТИВ</a:t>
            </a:r>
            <a:endParaRPr lang="ru-RU"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28600"/>
            <a:ext cx="7315200" cy="1447800"/>
          </a:xfrm>
        </p:spPr>
        <p:txBody>
          <a:bodyPr/>
          <a:lstStyle/>
          <a:p>
            <a:pPr algn="ctr">
              <a:defRPr/>
            </a:pPr>
            <a:r>
              <a:rPr lang="ru-RU" sz="3600" dirty="0" smtClean="0">
                <a:solidFill>
                  <a:schemeClr val="accent4">
                    <a:lumMod val="50000"/>
                  </a:schemeClr>
                </a:solidFill>
                <a:latin typeface="+mj-lt"/>
                <a:ea typeface="+mj-ea"/>
                <a:cs typeface="+mj-cs"/>
              </a:rPr>
              <a:t>Таким образом, мотивация выполняет множество </a:t>
            </a:r>
            <a:r>
              <a:rPr lang="ru-RU" sz="3600" b="1" dirty="0" smtClean="0">
                <a:solidFill>
                  <a:schemeClr val="accent4">
                    <a:lumMod val="50000"/>
                  </a:schemeClr>
                </a:solidFill>
                <a:latin typeface="+mj-lt"/>
                <a:ea typeface="+mj-ea"/>
                <a:cs typeface="+mj-cs"/>
              </a:rPr>
              <a:t>функций:</a:t>
            </a:r>
            <a:r>
              <a:rPr lang="ru-RU" sz="3600" dirty="0" smtClean="0">
                <a:solidFill>
                  <a:schemeClr val="accent4">
                    <a:lumMod val="50000"/>
                  </a:schemeClr>
                </a:solidFill>
                <a:latin typeface="+mj-lt"/>
                <a:ea typeface="+mj-ea"/>
                <a:cs typeface="+mj-cs"/>
              </a:rPr>
              <a:t> </a:t>
            </a:r>
            <a:endParaRPr lang="ru-RU" sz="3600" dirty="0">
              <a:solidFill>
                <a:schemeClr val="accent4">
                  <a:lumMod val="50000"/>
                </a:schemeClr>
              </a:solidFill>
              <a:latin typeface="Times New Roman" pitchFamily="18" charset="0"/>
              <a:cs typeface="Times New Roman" pitchFamily="18" charset="0"/>
            </a:endParaRPr>
          </a:p>
        </p:txBody>
      </p:sp>
      <p:sp>
        <p:nvSpPr>
          <p:cNvPr id="4" name="Содержимое 3"/>
          <p:cNvSpPr>
            <a:spLocks noGrp="1"/>
          </p:cNvSpPr>
          <p:nvPr>
            <p:ph idx="1"/>
          </p:nvPr>
        </p:nvSpPr>
        <p:spPr>
          <a:xfrm>
            <a:off x="914400" y="1219200"/>
            <a:ext cx="7315200" cy="5776453"/>
          </a:xfrm>
          <a:solidFill>
            <a:srgbClr val="FFCCFF"/>
          </a:solidFill>
          <a:ln>
            <a:solidFill>
              <a:srgbClr val="7030A0"/>
            </a:solidFill>
          </a:ln>
        </p:spPr>
        <p:txBody>
          <a:bodyPr>
            <a:spAutoFit/>
          </a:bodyPr>
          <a:lstStyle/>
          <a:p>
            <a:pPr>
              <a:lnSpc>
                <a:spcPct val="150000"/>
              </a:lnSpc>
              <a:buNone/>
            </a:pPr>
            <a:r>
              <a:rPr lang="ru-RU" sz="1800" dirty="0" smtClean="0">
                <a:solidFill>
                  <a:schemeClr val="accent4">
                    <a:lumMod val="50000"/>
                  </a:schemeClr>
                </a:solidFill>
                <a:latin typeface="Times New Roman" pitchFamily="18" charset="0"/>
                <a:cs typeface="Times New Roman" pitchFamily="18" charset="0"/>
              </a:rPr>
              <a:t>    1) побуждает, инициирует действия, деятельность, поведение человека;</a:t>
            </a:r>
          </a:p>
          <a:p>
            <a:pPr>
              <a:lnSpc>
                <a:spcPct val="150000"/>
              </a:lnSpc>
              <a:buNone/>
            </a:pPr>
            <a:r>
              <a:rPr lang="ru-RU" sz="1800" dirty="0" smtClean="0">
                <a:solidFill>
                  <a:schemeClr val="accent4">
                    <a:lumMod val="50000"/>
                  </a:schemeClr>
                </a:solidFill>
                <a:latin typeface="Times New Roman" pitchFamily="18" charset="0"/>
                <a:cs typeface="Times New Roman" pitchFamily="18" charset="0"/>
              </a:rPr>
              <a:t>2) определяет избирательность психических процессов –внимания, памяти, мышления, воображения;</a:t>
            </a:r>
          </a:p>
          <a:p>
            <a:pPr>
              <a:lnSpc>
                <a:spcPct val="150000"/>
              </a:lnSpc>
              <a:buNone/>
            </a:pPr>
            <a:r>
              <a:rPr lang="ru-RU" sz="1800" dirty="0" smtClean="0">
                <a:solidFill>
                  <a:schemeClr val="accent4">
                    <a:lumMod val="50000"/>
                  </a:schemeClr>
                </a:solidFill>
                <a:latin typeface="Times New Roman" pitchFamily="18" charset="0"/>
                <a:cs typeface="Times New Roman" pitchFamily="18" charset="0"/>
              </a:rPr>
              <a:t>3) обеспечивает выбор целей, средств и действий, постановку целей;</a:t>
            </a:r>
          </a:p>
          <a:p>
            <a:pPr>
              <a:lnSpc>
                <a:spcPct val="150000"/>
              </a:lnSpc>
              <a:buNone/>
            </a:pPr>
            <a:r>
              <a:rPr lang="ru-RU" sz="1800" dirty="0" smtClean="0">
                <a:solidFill>
                  <a:schemeClr val="accent4">
                    <a:lumMod val="50000"/>
                  </a:schemeClr>
                </a:solidFill>
                <a:latin typeface="Times New Roman" pitchFamily="18" charset="0"/>
                <a:cs typeface="Times New Roman" pitchFamily="18" charset="0"/>
              </a:rPr>
              <a:t>4) направляет деятельность на мотивационные объекты-цели;</a:t>
            </a:r>
          </a:p>
          <a:p>
            <a:pPr>
              <a:lnSpc>
                <a:spcPct val="150000"/>
              </a:lnSpc>
              <a:buNone/>
            </a:pPr>
            <a:r>
              <a:rPr lang="ru-RU" sz="1800" dirty="0" smtClean="0">
                <a:solidFill>
                  <a:schemeClr val="accent4">
                    <a:lumMod val="50000"/>
                  </a:schemeClr>
                </a:solidFill>
                <a:latin typeface="Times New Roman" pitchFamily="18" charset="0"/>
                <a:cs typeface="Times New Roman" pitchFamily="18" charset="0"/>
              </a:rPr>
              <a:t>5) поддерживает направленность деятельности и поведения, обеспечивает стабильность </a:t>
            </a:r>
            <a:r>
              <a:rPr lang="ru-RU" sz="1800" dirty="0" err="1" smtClean="0">
                <a:solidFill>
                  <a:schemeClr val="accent4">
                    <a:lumMod val="50000"/>
                  </a:schemeClr>
                </a:solidFill>
                <a:latin typeface="Times New Roman" pitchFamily="18" charset="0"/>
                <a:cs typeface="Times New Roman" pitchFamily="18" charset="0"/>
              </a:rPr>
              <a:t>действования</a:t>
            </a:r>
            <a:r>
              <a:rPr lang="ru-RU" sz="1800" dirty="0" smtClean="0">
                <a:solidFill>
                  <a:schemeClr val="accent4">
                    <a:lumMod val="50000"/>
                  </a:schemeClr>
                </a:solidFill>
                <a:latin typeface="Times New Roman" pitchFamily="18" charset="0"/>
                <a:cs typeface="Times New Roman" pitchFamily="18" charset="0"/>
              </a:rPr>
              <a:t>, а также упорство, интенсивность ее осуществления;</a:t>
            </a:r>
          </a:p>
          <a:p>
            <a:pPr>
              <a:lnSpc>
                <a:spcPct val="150000"/>
              </a:lnSpc>
              <a:buNone/>
            </a:pPr>
            <a:r>
              <a:rPr lang="ru-RU" sz="1800" dirty="0" smtClean="0">
                <a:solidFill>
                  <a:schemeClr val="accent4">
                    <a:lumMod val="50000"/>
                  </a:schemeClr>
                </a:solidFill>
                <a:latin typeface="Times New Roman" pitchFamily="18" charset="0"/>
                <a:cs typeface="Times New Roman" pitchFamily="18" charset="0"/>
              </a:rPr>
              <a:t>6)регулирует, контролирует реализацию поставленного намерения и выполнение выбранного действия;</a:t>
            </a:r>
          </a:p>
          <a:p>
            <a:pPr>
              <a:lnSpc>
                <a:spcPct val="150000"/>
              </a:lnSpc>
              <a:buNone/>
            </a:pPr>
            <a:r>
              <a:rPr lang="ru-RU" sz="1800" dirty="0" smtClean="0">
                <a:solidFill>
                  <a:schemeClr val="accent4">
                    <a:lumMod val="50000"/>
                  </a:schemeClr>
                </a:solidFill>
                <a:latin typeface="Times New Roman" pitchFamily="18" charset="0"/>
                <a:cs typeface="Times New Roman" pitchFamily="18" charset="0"/>
              </a:rPr>
              <a:t>7)переключает одно действие на другое при возникновении преграды или возобновляет выбор новых путей действия, реализующих мотив;</a:t>
            </a:r>
            <a:endParaRPr lang="ru-RU" sz="1800" dirty="0">
              <a:solidFill>
                <a:schemeClr val="accent4">
                  <a:lumMod val="50000"/>
                </a:schemeClr>
              </a:solidFill>
              <a:latin typeface="Times New Roman" pitchFamily="18" charset="0"/>
              <a:cs typeface="Times New Roman" pitchFamily="18" charset="0"/>
            </a:endParaRPr>
          </a:p>
        </p:txBody>
      </p:sp>
      <p:pic>
        <p:nvPicPr>
          <p:cNvPr id="16388"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0" y="1143000"/>
            <a:ext cx="766763" cy="747713"/>
          </a:xfrm>
          <a:prstGeom prst="rect">
            <a:avLst/>
          </a:prstGeom>
          <a:noFill/>
          <a:ln w="9525">
            <a:noFill/>
            <a:miter lim="800000"/>
            <a:headEnd/>
            <a:tailEnd/>
          </a:ln>
        </p:spPr>
      </p:pic>
      <p:pic>
        <p:nvPicPr>
          <p:cNvPr id="16389"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0" y="1905000"/>
            <a:ext cx="766763" cy="747713"/>
          </a:xfrm>
          <a:prstGeom prst="rect">
            <a:avLst/>
          </a:prstGeom>
          <a:noFill/>
          <a:ln w="9525">
            <a:noFill/>
            <a:miter lim="800000"/>
            <a:headEnd/>
            <a:tailEnd/>
          </a:ln>
        </p:spPr>
      </p:pic>
      <p:pic>
        <p:nvPicPr>
          <p:cNvPr id="16390"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0" y="3124200"/>
            <a:ext cx="766763" cy="747713"/>
          </a:xfrm>
          <a:prstGeom prst="rect">
            <a:avLst/>
          </a:prstGeom>
          <a:noFill/>
          <a:ln w="9525">
            <a:noFill/>
            <a:miter lim="800000"/>
            <a:headEnd/>
            <a:tailEnd/>
          </a:ln>
        </p:spPr>
      </p:pic>
      <p:pic>
        <p:nvPicPr>
          <p:cNvPr id="16391"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0" y="4267200"/>
            <a:ext cx="766763" cy="747713"/>
          </a:xfrm>
          <a:prstGeom prst="rect">
            <a:avLst/>
          </a:prstGeom>
          <a:noFill/>
          <a:ln w="9525">
            <a:noFill/>
            <a:miter lim="800000"/>
            <a:headEnd/>
            <a:tailEnd/>
          </a:ln>
        </p:spPr>
      </p:pic>
      <p:pic>
        <p:nvPicPr>
          <p:cNvPr id="16392"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0" y="5105400"/>
            <a:ext cx="766763" cy="747713"/>
          </a:xfrm>
          <a:prstGeom prst="rect">
            <a:avLst/>
          </a:prstGeom>
          <a:noFill/>
          <a:ln w="9525">
            <a:noFill/>
            <a:miter lim="800000"/>
            <a:headEnd/>
            <a:tailEnd/>
          </a:ln>
        </p:spPr>
      </p:pic>
      <p:pic>
        <p:nvPicPr>
          <p:cNvPr id="16393"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0" y="5867400"/>
            <a:ext cx="766763" cy="747713"/>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609600"/>
            <a:ext cx="8229600" cy="715962"/>
          </a:xfrm>
        </p:spPr>
        <p:txBody>
          <a:bodyPr/>
          <a:lstStyle/>
          <a:p>
            <a:pPr algn="ctr"/>
            <a:r>
              <a:rPr lang="ru-RU" b="1" dirty="0" smtClean="0">
                <a:solidFill>
                  <a:schemeClr val="tx1"/>
                </a:solidFill>
                <a:latin typeface="+mj-lt"/>
                <a:ea typeface="+mj-ea"/>
                <a:cs typeface="+mj-cs"/>
              </a:rPr>
              <a:t>Структура понятия «мотивация»</a:t>
            </a:r>
            <a:r>
              <a:rPr lang="ru-RU" dirty="0" smtClean="0">
                <a:solidFill>
                  <a:schemeClr val="tx1"/>
                </a:solidFill>
                <a:latin typeface="+mj-lt"/>
                <a:ea typeface="+mj-ea"/>
                <a:cs typeface="+mj-cs"/>
              </a:rPr>
              <a:t/>
            </a:r>
            <a:br>
              <a:rPr lang="ru-RU" dirty="0" smtClean="0">
                <a:solidFill>
                  <a:schemeClr val="tx1"/>
                </a:solidFill>
                <a:latin typeface="+mj-lt"/>
                <a:ea typeface="+mj-ea"/>
                <a:cs typeface="+mj-cs"/>
              </a:rPr>
            </a:br>
            <a:endParaRPr lang="ru-RU" dirty="0"/>
          </a:p>
        </p:txBody>
      </p:sp>
      <p:pic>
        <p:nvPicPr>
          <p:cNvPr id="4" name="Рисунок 3" descr="https://konspekta.net/poisk-ruru/baza5/6561347860919.files/image001.png"/>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1143000" y="1524000"/>
            <a:ext cx="7391400" cy="4800600"/>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p:cNvSpPr/>
          <p:nvPr/>
        </p:nvSpPr>
        <p:spPr>
          <a:xfrm>
            <a:off x="2532063" y="406400"/>
            <a:ext cx="6318250" cy="400050"/>
          </a:xfrm>
          <a:prstGeom prst="rect">
            <a:avLst/>
          </a:prstGeom>
        </p:spPr>
        <p:txBody>
          <a:bodyPr>
            <a:spAutoFit/>
          </a:bodyPr>
          <a:lstStyle/>
          <a:p>
            <a:pPr algn="just">
              <a:spcAft>
                <a:spcPts val="0"/>
              </a:spcAft>
              <a:defRPr/>
            </a:pPr>
            <a:endParaRPr lang="ru-RU" sz="2000" dirty="0">
              <a:latin typeface="+mn-lt"/>
              <a:ea typeface="Times New Roman"/>
              <a:cs typeface="Times New Roman"/>
            </a:endParaRPr>
          </a:p>
        </p:txBody>
      </p:sp>
      <p:sp>
        <p:nvSpPr>
          <p:cNvPr id="15" name="Прямоугольник 14"/>
          <p:cNvSpPr/>
          <p:nvPr/>
        </p:nvSpPr>
        <p:spPr>
          <a:xfrm>
            <a:off x="1492250" y="2265363"/>
            <a:ext cx="6696075" cy="369887"/>
          </a:xfrm>
          <a:prstGeom prst="rect">
            <a:avLst/>
          </a:prstGeom>
        </p:spPr>
        <p:txBody>
          <a:bodyPr>
            <a:spAutoFit/>
          </a:bodyPr>
          <a:lstStyle/>
          <a:p>
            <a:pPr>
              <a:defRPr/>
            </a:pPr>
            <a:endParaRPr lang="ru-RU" dirty="0">
              <a:latin typeface="+mn-lt"/>
            </a:endParaRPr>
          </a:p>
        </p:txBody>
      </p:sp>
      <p:sp>
        <p:nvSpPr>
          <p:cNvPr id="3076" name="Прямоугольник 1"/>
          <p:cNvSpPr>
            <a:spLocks noChangeArrowheads="1"/>
          </p:cNvSpPr>
          <p:nvPr/>
        </p:nvSpPr>
        <p:spPr bwMode="auto">
          <a:xfrm>
            <a:off x="381000" y="857250"/>
            <a:ext cx="8534400" cy="1477328"/>
          </a:xfrm>
          <a:prstGeom prst="rect">
            <a:avLst/>
          </a:prstGeom>
          <a:noFill/>
          <a:ln w="9525">
            <a:noFill/>
            <a:miter lim="800000"/>
            <a:headEnd/>
            <a:tailEnd/>
          </a:ln>
        </p:spPr>
        <p:txBody>
          <a:bodyPr wrap="square">
            <a:spAutoFit/>
          </a:bodyPr>
          <a:lstStyle/>
          <a:p>
            <a:pPr algn="just"/>
            <a:r>
              <a:rPr lang="ru-RU" sz="1800" b="1" dirty="0">
                <a:solidFill>
                  <a:schemeClr val="accent4">
                    <a:lumMod val="50000"/>
                  </a:schemeClr>
                </a:solidFill>
                <a:latin typeface="Times New Roman" pitchFamily="18" charset="0"/>
                <a:cs typeface="Times New Roman" pitchFamily="18" charset="0"/>
              </a:rPr>
              <a:t>Одна из важнейших задач современной школы – формирование функционально грамотных людей. </a:t>
            </a:r>
          </a:p>
          <a:p>
            <a:pPr algn="just"/>
            <a:r>
              <a:rPr lang="ru-RU" sz="1800" b="1" dirty="0">
                <a:solidFill>
                  <a:schemeClr val="accent4">
                    <a:lumMod val="50000"/>
                  </a:schemeClr>
                </a:solidFill>
                <a:latin typeface="Times New Roman" pitchFamily="18" charset="0"/>
                <a:cs typeface="Times New Roman" pitchFamily="18" charset="0"/>
              </a:rPr>
              <a:t>Что такое «функциональная грамотность»? Функциональная грамотность – способность человека вступать в отношения с внешней средой, быстро адаптироваться и функционировать в ней.</a:t>
            </a:r>
          </a:p>
        </p:txBody>
      </p:sp>
      <p:sp>
        <p:nvSpPr>
          <p:cNvPr id="3077" name="Прямоугольник 2"/>
          <p:cNvSpPr>
            <a:spLocks noChangeArrowheads="1"/>
          </p:cNvSpPr>
          <p:nvPr/>
        </p:nvSpPr>
        <p:spPr bwMode="auto">
          <a:xfrm>
            <a:off x="762000" y="4114800"/>
            <a:ext cx="7858125" cy="1077913"/>
          </a:xfrm>
          <a:prstGeom prst="rect">
            <a:avLst/>
          </a:prstGeom>
          <a:noFill/>
          <a:ln w="9525">
            <a:noFill/>
            <a:miter lim="800000"/>
            <a:headEnd/>
            <a:tailEnd/>
          </a:ln>
        </p:spPr>
        <p:txBody>
          <a:bodyPr>
            <a:spAutoFit/>
          </a:bodyPr>
          <a:lstStyle/>
          <a:p>
            <a:pPr algn="just"/>
            <a:r>
              <a:rPr lang="ru-RU" sz="1600" b="1" dirty="0">
                <a:solidFill>
                  <a:schemeClr val="accent4">
                    <a:lumMod val="50000"/>
                  </a:schemeClr>
                </a:solidFill>
                <a:latin typeface="Times New Roman" pitchFamily="18" charset="0"/>
                <a:cs typeface="Times New Roman" pitchFamily="18" charset="0"/>
              </a:rPr>
              <a:t>Функциональная грамотность рассматривается, как способность использовать все постоянно приобретаемые в жизни знания, умения и навыки для решения максимально широкого диапазона жизненных задач в различных сферах человеческой деятельности, общения и социальных отношений. </a:t>
            </a:r>
          </a:p>
        </p:txBody>
      </p:sp>
      <p:sp>
        <p:nvSpPr>
          <p:cNvPr id="3078" name="Прямоугольник 16"/>
          <p:cNvSpPr>
            <a:spLocks noChangeArrowheads="1"/>
          </p:cNvSpPr>
          <p:nvPr/>
        </p:nvSpPr>
        <p:spPr bwMode="auto">
          <a:xfrm>
            <a:off x="685800" y="5257800"/>
            <a:ext cx="8072438" cy="1354137"/>
          </a:xfrm>
          <a:prstGeom prst="rect">
            <a:avLst/>
          </a:prstGeom>
          <a:noFill/>
          <a:ln w="9525">
            <a:noFill/>
            <a:miter lim="800000"/>
            <a:headEnd/>
            <a:tailEnd/>
          </a:ln>
        </p:spPr>
        <p:txBody>
          <a:bodyPr>
            <a:spAutoFit/>
          </a:bodyPr>
          <a:lstStyle/>
          <a:p>
            <a:pPr algn="just"/>
            <a:r>
              <a:rPr lang="ru-RU" sz="1600" b="1" dirty="0">
                <a:solidFill>
                  <a:schemeClr val="accent4">
                    <a:lumMod val="50000"/>
                  </a:schemeClr>
                </a:solidFill>
                <a:latin typeface="Times New Roman" pitchFamily="18" charset="0"/>
                <a:cs typeface="Times New Roman" pitchFamily="18" charset="0"/>
              </a:rPr>
              <a:t>Функционально грамотная личность – это человек, ориентирующийся в мире и действующий в соответствии с общественными ценностями, ожиданиями и интересами. Основные признаки функционально грамотной личности: это человек самостоятельный, познающий и умеющий жить среди людей, обладающий определёнными качествами, ключевыми компетенциями. </a:t>
            </a:r>
          </a:p>
        </p:txBody>
      </p:sp>
      <p:pic>
        <p:nvPicPr>
          <p:cNvPr id="3079" name="Picture 8" descr="https://ds03.infourok.ru/uploads/ex/0aa8/00019147-30283f34/5/hello_html_475274e.png"/>
          <p:cNvPicPr>
            <a:picLocks noChangeAspect="1" noChangeArrowheads="1"/>
          </p:cNvPicPr>
          <p:nvPr/>
        </p:nvPicPr>
        <p:blipFill>
          <a:blip r:embed="rId2" cstate="print"/>
          <a:srcRect/>
          <a:stretch>
            <a:fillRect/>
          </a:stretch>
        </p:blipFill>
        <p:spPr bwMode="auto">
          <a:xfrm>
            <a:off x="4038600" y="2362200"/>
            <a:ext cx="1130300" cy="1428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838200" y="457200"/>
            <a:ext cx="7620000" cy="914400"/>
          </a:xfrm>
        </p:spPr>
        <p:txBody>
          <a:bodyPr/>
          <a:lstStyle/>
          <a:p>
            <a:pPr eaLnBrk="1" hangingPunct="1">
              <a:defRPr/>
            </a:pPr>
            <a:r>
              <a:rPr lang="ru-RU" altLang="ru-RU" sz="3600" dirty="0" smtClean="0">
                <a:solidFill>
                  <a:schemeClr val="tx2">
                    <a:lumMod val="50000"/>
                  </a:schemeClr>
                </a:solidFill>
              </a:rPr>
              <a:t>Цель семинара:                </a:t>
            </a:r>
            <a:endParaRPr lang="ru-RU" sz="3800" dirty="0" smtClean="0"/>
          </a:p>
        </p:txBody>
      </p:sp>
      <p:sp>
        <p:nvSpPr>
          <p:cNvPr id="3075" name="Rectangle 5"/>
          <p:cNvSpPr>
            <a:spLocks noGrp="1" noChangeArrowheads="1"/>
          </p:cNvSpPr>
          <p:nvPr>
            <p:ph type="body" idx="1"/>
          </p:nvPr>
        </p:nvSpPr>
        <p:spPr>
          <a:xfrm>
            <a:off x="609600" y="1981200"/>
            <a:ext cx="7924800" cy="4648200"/>
          </a:xfrm>
        </p:spPr>
        <p:txBody>
          <a:bodyPr/>
          <a:lstStyle/>
          <a:p>
            <a:pPr algn="r" eaLnBrk="1" hangingPunct="1">
              <a:lnSpc>
                <a:spcPct val="80000"/>
              </a:lnSpc>
              <a:buFontTx/>
              <a:buNone/>
              <a:defRPr/>
            </a:pPr>
            <a:r>
              <a:rPr lang="ru-RU" sz="2000" i="1" dirty="0" smtClean="0">
                <a:solidFill>
                  <a:schemeClr val="tx1">
                    <a:lumMod val="50000"/>
                  </a:schemeClr>
                </a:solidFill>
                <a:latin typeface="Times New Roman" pitchFamily="18" charset="0"/>
                <a:cs typeface="Times New Roman" pitchFamily="18" charset="0"/>
              </a:rPr>
              <a:t>Больше приносит пользы рассмотрение одного и того же предмета с десяти сторон, чем обучение десяти различным предметам с одной стороны.                            А. </a:t>
            </a:r>
            <a:r>
              <a:rPr lang="ru-RU" sz="2000" i="1" dirty="0" err="1" smtClean="0">
                <a:solidFill>
                  <a:schemeClr val="tx1">
                    <a:lumMod val="50000"/>
                  </a:schemeClr>
                </a:solidFill>
                <a:latin typeface="Times New Roman" pitchFamily="18" charset="0"/>
                <a:cs typeface="Times New Roman" pitchFamily="18" charset="0"/>
              </a:rPr>
              <a:t>Дистервег</a:t>
            </a:r>
            <a:endParaRPr lang="ru-RU" sz="2000" i="1" dirty="0" smtClean="0">
              <a:solidFill>
                <a:schemeClr val="tx1">
                  <a:lumMod val="50000"/>
                </a:schemeClr>
              </a:solidFill>
              <a:latin typeface="Times New Roman" pitchFamily="18" charset="0"/>
              <a:cs typeface="Times New Roman" pitchFamily="18" charset="0"/>
            </a:endParaRPr>
          </a:p>
          <a:p>
            <a:pPr eaLnBrk="1" hangingPunct="1">
              <a:lnSpc>
                <a:spcPct val="80000"/>
              </a:lnSpc>
              <a:defRPr/>
            </a:pPr>
            <a:endParaRPr lang="ru-RU" sz="2000" dirty="0" smtClean="0"/>
          </a:p>
        </p:txBody>
      </p:sp>
      <p:pic>
        <p:nvPicPr>
          <p:cNvPr id="5124" name="Picture 5" descr="F:\1172653_3.jpeg"/>
          <p:cNvPicPr>
            <a:picLocks noChangeAspect="1" noChangeArrowheads="1"/>
          </p:cNvPicPr>
          <p:nvPr/>
        </p:nvPicPr>
        <p:blipFill>
          <a:blip r:embed="rId3" cstate="print">
            <a:clrChange>
              <a:clrFrom>
                <a:srgbClr val="FFFFFF"/>
              </a:clrFrom>
              <a:clrTo>
                <a:srgbClr val="FFFFFF">
                  <a:alpha val="0"/>
                </a:srgbClr>
              </a:clrTo>
            </a:clrChange>
          </a:blip>
          <a:srcRect l="21896" r="15504"/>
          <a:stretch>
            <a:fillRect/>
          </a:stretch>
        </p:blipFill>
        <p:spPr bwMode="auto">
          <a:xfrm>
            <a:off x="7524750" y="123825"/>
            <a:ext cx="908050" cy="1087438"/>
          </a:xfrm>
          <a:prstGeom prst="rect">
            <a:avLst/>
          </a:prstGeom>
          <a:noFill/>
          <a:ln w="9525">
            <a:noFill/>
            <a:miter lim="800000"/>
            <a:headEnd/>
            <a:tailEnd/>
          </a:ln>
        </p:spPr>
      </p:pic>
      <p:graphicFrame>
        <p:nvGraphicFramePr>
          <p:cNvPr id="5" name="Схема 4"/>
          <p:cNvGraphicFramePr/>
          <p:nvPr/>
        </p:nvGraphicFramePr>
        <p:xfrm>
          <a:off x="685800" y="2971800"/>
          <a:ext cx="5560640" cy="34145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126" name="Picture 5" descr="G:\1-2.png"/>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6096000" y="4511675"/>
            <a:ext cx="2590800" cy="2098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ChangeArrowheads="1"/>
          </p:cNvSpPr>
          <p:nvPr/>
        </p:nvSpPr>
        <p:spPr bwMode="auto">
          <a:xfrm>
            <a:off x="762000" y="2057400"/>
            <a:ext cx="7786687" cy="3786188"/>
          </a:xfrm>
          <a:prstGeom prst="rect">
            <a:avLst/>
          </a:prstGeom>
          <a:noFill/>
          <a:ln w="9525">
            <a:noFill/>
            <a:miter lim="800000"/>
            <a:headEnd/>
            <a:tailEnd/>
          </a:ln>
        </p:spPr>
        <p:txBody>
          <a:bodyPr anchor="ctr">
            <a:spAutoFit/>
          </a:bodyPr>
          <a:lstStyle/>
          <a:p>
            <a:pPr indent="449263" algn="just"/>
            <a:r>
              <a:rPr lang="ru-RU" sz="2400" dirty="0">
                <a:solidFill>
                  <a:srgbClr val="000000"/>
                </a:solidFill>
                <a:latin typeface="Times New Roman" pitchFamily="18" charset="0"/>
                <a:cs typeface="Times New Roman" pitchFamily="18" charset="0"/>
              </a:rPr>
              <a:t>Понятие «функциональная грамотность» предполагает владение умениями: </a:t>
            </a:r>
            <a:endParaRPr lang="ru-RU" sz="2400" dirty="0">
              <a:latin typeface="Times New Roman" pitchFamily="18" charset="0"/>
              <a:cs typeface="Times New Roman" pitchFamily="18" charset="0"/>
            </a:endParaRPr>
          </a:p>
          <a:p>
            <a:pPr indent="449263" algn="just" eaLnBrk="0" hangingPunct="0"/>
            <a:r>
              <a:rPr lang="ru-RU" sz="2400" dirty="0">
                <a:solidFill>
                  <a:srgbClr val="000000"/>
                </a:solidFill>
                <a:latin typeface="Times New Roman" pitchFamily="18" charset="0"/>
                <a:cs typeface="Times New Roman" pitchFamily="18" charset="0"/>
              </a:rPr>
              <a:t>- выявлять проблемы, возникающие в окружающем мире, </a:t>
            </a:r>
          </a:p>
          <a:p>
            <a:pPr indent="449263" algn="just" eaLnBrk="0" hangingPunct="0"/>
            <a:r>
              <a:rPr lang="ru-RU" sz="2400" dirty="0">
                <a:solidFill>
                  <a:srgbClr val="000000"/>
                </a:solidFill>
                <a:latin typeface="Times New Roman" pitchFamily="18" charset="0"/>
                <a:cs typeface="Times New Roman" pitchFamily="18" charset="0"/>
              </a:rPr>
              <a:t>решаемые посредством   информационных  знаний, </a:t>
            </a:r>
            <a:endParaRPr lang="ru-RU" sz="2400" dirty="0">
              <a:latin typeface="Times New Roman" pitchFamily="18" charset="0"/>
              <a:cs typeface="Times New Roman" pitchFamily="18" charset="0"/>
            </a:endParaRPr>
          </a:p>
          <a:p>
            <a:pPr indent="449263" algn="just" eaLnBrk="0" hangingPunct="0"/>
            <a:r>
              <a:rPr lang="ru-RU" sz="2400" dirty="0">
                <a:solidFill>
                  <a:srgbClr val="000000"/>
                </a:solidFill>
                <a:latin typeface="Times New Roman" pitchFamily="18" charset="0"/>
                <a:cs typeface="Times New Roman" pitchFamily="18" charset="0"/>
              </a:rPr>
              <a:t>- решать их, используя  знания и методы, </a:t>
            </a:r>
            <a:endParaRPr lang="ru-RU" sz="2400" dirty="0">
              <a:latin typeface="Times New Roman" pitchFamily="18" charset="0"/>
              <a:cs typeface="Times New Roman" pitchFamily="18" charset="0"/>
            </a:endParaRPr>
          </a:p>
          <a:p>
            <a:pPr indent="449263" algn="just" eaLnBrk="0" hangingPunct="0"/>
            <a:r>
              <a:rPr lang="ru-RU" sz="2400" dirty="0">
                <a:solidFill>
                  <a:srgbClr val="000000"/>
                </a:solidFill>
                <a:latin typeface="Times New Roman" pitchFamily="18" charset="0"/>
                <a:cs typeface="Times New Roman" pitchFamily="18" charset="0"/>
              </a:rPr>
              <a:t>- обосновывать принятые решения путем суждений, </a:t>
            </a:r>
            <a:endParaRPr lang="ru-RU" sz="2400" dirty="0">
              <a:latin typeface="Times New Roman" pitchFamily="18" charset="0"/>
              <a:cs typeface="Times New Roman" pitchFamily="18" charset="0"/>
            </a:endParaRPr>
          </a:p>
          <a:p>
            <a:pPr indent="449263" algn="just" eaLnBrk="0" hangingPunct="0"/>
            <a:r>
              <a:rPr lang="ru-RU" sz="2400" dirty="0">
                <a:latin typeface="Times New Roman" pitchFamily="18" charset="0"/>
                <a:cs typeface="Times New Roman" pitchFamily="18" charset="0"/>
              </a:rPr>
              <a:t>- анализировать</a:t>
            </a:r>
            <a:r>
              <a:rPr lang="ru-RU" sz="2400" dirty="0">
                <a:solidFill>
                  <a:srgbClr val="000000"/>
                </a:solidFill>
                <a:latin typeface="Times New Roman" pitchFamily="18" charset="0"/>
                <a:cs typeface="Times New Roman" pitchFamily="18" charset="0"/>
              </a:rPr>
              <a:t> использованные методы решения, </a:t>
            </a:r>
            <a:endParaRPr lang="ru-RU" sz="2400" dirty="0">
              <a:latin typeface="Times New Roman" pitchFamily="18" charset="0"/>
              <a:cs typeface="Times New Roman" pitchFamily="18" charset="0"/>
            </a:endParaRPr>
          </a:p>
          <a:p>
            <a:pPr indent="449263" algn="just" eaLnBrk="0" hangingPunct="0"/>
            <a:r>
              <a:rPr lang="ru-RU" sz="2400" dirty="0">
                <a:latin typeface="Times New Roman" pitchFamily="18" charset="0"/>
                <a:cs typeface="Times New Roman" pitchFamily="18" charset="0"/>
              </a:rPr>
              <a:t>- интерпретировать полученные результаты с учетом поставленной задачи.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Прямоугольник 1"/>
          <p:cNvSpPr>
            <a:spLocks noChangeArrowheads="1"/>
          </p:cNvSpPr>
          <p:nvPr/>
        </p:nvSpPr>
        <p:spPr bwMode="auto">
          <a:xfrm>
            <a:off x="642938" y="785813"/>
            <a:ext cx="7740650" cy="1200329"/>
          </a:xfrm>
          <a:prstGeom prst="rect">
            <a:avLst/>
          </a:prstGeom>
          <a:noFill/>
          <a:ln w="9525">
            <a:noFill/>
            <a:miter lim="800000"/>
            <a:headEnd/>
            <a:tailEnd/>
          </a:ln>
        </p:spPr>
        <p:txBody>
          <a:bodyPr>
            <a:spAutoFit/>
          </a:bodyPr>
          <a:lstStyle/>
          <a:p>
            <a:pPr algn="just"/>
            <a:r>
              <a:rPr lang="ru-RU" sz="1800" b="1" dirty="0">
                <a:solidFill>
                  <a:schemeClr val="accent4">
                    <a:lumMod val="50000"/>
                  </a:schemeClr>
                </a:solidFill>
                <a:latin typeface="Times New Roman" pitchFamily="18" charset="0"/>
                <a:cs typeface="Times New Roman" pitchFamily="18" charset="0"/>
              </a:rPr>
              <a:t>Необходимо строить каждый урок так, чтобы у всех учеников вызвать устойчивый интерес, сформировать учебную активность и желание творить и познавать, экспериментировать, формулировать и проверять гипотезы — задача современного учителя. </a:t>
            </a:r>
          </a:p>
        </p:txBody>
      </p:sp>
      <p:sp>
        <p:nvSpPr>
          <p:cNvPr id="5123" name="Прямоугольник 11"/>
          <p:cNvSpPr>
            <a:spLocks noChangeArrowheads="1"/>
          </p:cNvSpPr>
          <p:nvPr/>
        </p:nvSpPr>
        <p:spPr bwMode="auto">
          <a:xfrm>
            <a:off x="533400" y="4267200"/>
            <a:ext cx="8001000" cy="2431435"/>
          </a:xfrm>
          <a:prstGeom prst="rect">
            <a:avLst/>
          </a:prstGeom>
          <a:noFill/>
          <a:ln w="9525">
            <a:noFill/>
            <a:miter lim="800000"/>
            <a:headEnd/>
            <a:tailEnd/>
          </a:ln>
        </p:spPr>
        <p:txBody>
          <a:bodyPr>
            <a:spAutoFit/>
          </a:bodyPr>
          <a:lstStyle/>
          <a:p>
            <a:r>
              <a:rPr lang="ru-RU" dirty="0">
                <a:solidFill>
                  <a:schemeClr val="accent4">
                    <a:lumMod val="50000"/>
                  </a:schemeClr>
                </a:solidFill>
              </a:rPr>
              <a:t>	</a:t>
            </a:r>
          </a:p>
          <a:p>
            <a:pPr algn="just"/>
            <a:r>
              <a:rPr lang="ru-RU" sz="1600" b="1" dirty="0">
                <a:solidFill>
                  <a:schemeClr val="accent4">
                    <a:lumMod val="50000"/>
                  </a:schemeClr>
                </a:solidFill>
                <a:latin typeface="Times New Roman" pitchFamily="18" charset="0"/>
                <a:cs typeface="Times New Roman" pitchFamily="18" charset="0"/>
              </a:rPr>
              <a:t>Без применения эффективных педагогических идей, активных форм и методов обучения и компьютерных технологий при подготовке таких уроков здесь не обойтись.</a:t>
            </a:r>
          </a:p>
          <a:p>
            <a:pPr algn="just"/>
            <a:r>
              <a:rPr lang="ru-RU" sz="1600" b="1" dirty="0">
                <a:solidFill>
                  <a:schemeClr val="accent4">
                    <a:lumMod val="50000"/>
                  </a:schemeClr>
                </a:solidFill>
                <a:latin typeface="Times New Roman" pitchFamily="18" charset="0"/>
                <a:cs typeface="Times New Roman" pitchFamily="18" charset="0"/>
              </a:rPr>
              <a:t>Вот в этом и заключается актуальность опыта — «Использование активных форм и методов обучения на уроках информатики». </a:t>
            </a:r>
          </a:p>
          <a:p>
            <a:pPr algn="just"/>
            <a:r>
              <a:rPr lang="ru-RU" sz="1600" b="1" dirty="0">
                <a:solidFill>
                  <a:schemeClr val="accent4">
                    <a:lumMod val="50000"/>
                  </a:schemeClr>
                </a:solidFill>
                <a:latin typeface="Times New Roman" pitchFamily="18" charset="0"/>
                <a:cs typeface="Times New Roman" pitchFamily="18" charset="0"/>
              </a:rPr>
              <a:t>Активные формы и методы обучения — это методы, которые побуждают учащихся к активной мыслительной и практической деятельности в процессе овладения учебным материалом</a:t>
            </a:r>
          </a:p>
        </p:txBody>
      </p:sp>
      <p:pic>
        <p:nvPicPr>
          <p:cNvPr id="5124" name="Picture 5" descr="https://i.ytimg.com/vi/G4gFVfMk71M/maxresdefault.jpg"/>
          <p:cNvPicPr>
            <a:picLocks noChangeAspect="1" noChangeArrowheads="1"/>
          </p:cNvPicPr>
          <p:nvPr/>
        </p:nvPicPr>
        <p:blipFill>
          <a:blip r:embed="rId2" cstate="print"/>
          <a:srcRect l="12785" r="13385"/>
          <a:stretch>
            <a:fillRect/>
          </a:stretch>
        </p:blipFill>
        <p:spPr bwMode="auto">
          <a:xfrm>
            <a:off x="2667000" y="1905000"/>
            <a:ext cx="3286125" cy="25034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28600" y="457200"/>
            <a:ext cx="8715375" cy="5286375"/>
          </a:xfrm>
        </p:spPr>
        <p:txBody>
          <a:bodyPr/>
          <a:lstStyle/>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Активное обучение предполагает внутренне - групповую и межгрупповую активность учащихся, и направленность действий (инициативу). Характерные признаки активного обучения:</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 активность (физическая, социальная, познавательная);</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 инициатива (направленность действий); </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 практический опыт;</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 обратная связь;  </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 решение проблем; </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 овладение навыками работы в команде. </a:t>
            </a:r>
          </a:p>
          <a:p>
            <a:pPr marL="0" indent="0" algn="just">
              <a:buFontTx/>
              <a:buNone/>
              <a:defRPr/>
            </a:pPr>
            <a:r>
              <a:rPr lang="ru-RU" sz="1800" i="1" u="sng" dirty="0" smtClean="0">
                <a:solidFill>
                  <a:schemeClr val="accent4">
                    <a:lumMod val="50000"/>
                  </a:schemeClr>
                </a:solidFill>
                <a:latin typeface="Times New Roman" pitchFamily="18" charset="0"/>
                <a:cs typeface="Times New Roman" pitchFamily="18" charset="0"/>
              </a:rPr>
              <a:t>Физическая активность</a:t>
            </a:r>
            <a:r>
              <a:rPr lang="ru-RU" sz="1800" dirty="0" smtClean="0">
                <a:solidFill>
                  <a:schemeClr val="accent4">
                    <a:lumMod val="50000"/>
                  </a:schemeClr>
                </a:solidFill>
                <a:latin typeface="Times New Roman" pitchFamily="18" charset="0"/>
                <a:cs typeface="Times New Roman" pitchFamily="18" charset="0"/>
              </a:rPr>
              <a:t> учащихся заключается в пространственном перемещении, изменении образа действий партнеров по взаимодействию, например, в деловой или ролевой игре (ученики могут менять рабочее место, пересаживаться, делать презентацию у доски или перед аудиторией, работать в малых группах, говорить, писать, слушать, делать рисунки и тому подобное). </a:t>
            </a:r>
          </a:p>
          <a:p>
            <a:pPr marL="0" indent="0" algn="just">
              <a:buFontTx/>
              <a:buNone/>
              <a:defRPr/>
            </a:pPr>
            <a:r>
              <a:rPr lang="ru-RU" sz="1800" dirty="0" smtClean="0">
                <a:solidFill>
                  <a:schemeClr val="accent4">
                    <a:lumMod val="50000"/>
                  </a:schemeClr>
                </a:solidFill>
                <a:latin typeface="Times New Roman" pitchFamily="18" charset="0"/>
                <a:cs typeface="Times New Roman" pitchFamily="18" charset="0"/>
              </a:rPr>
              <a:t> </a:t>
            </a:r>
            <a:r>
              <a:rPr lang="ru-RU" sz="1800" i="1" u="sng" dirty="0" smtClean="0">
                <a:solidFill>
                  <a:schemeClr val="accent4">
                    <a:lumMod val="50000"/>
                  </a:schemeClr>
                </a:solidFill>
                <a:latin typeface="Times New Roman" pitchFamily="18" charset="0"/>
                <a:cs typeface="Times New Roman" pitchFamily="18" charset="0"/>
              </a:rPr>
              <a:t>Социальная активность</a:t>
            </a:r>
            <a:r>
              <a:rPr lang="ru-RU" sz="1800" i="1" dirty="0" smtClean="0">
                <a:solidFill>
                  <a:schemeClr val="accent4">
                    <a:lumMod val="50000"/>
                  </a:schemeClr>
                </a:solidFill>
                <a:latin typeface="Times New Roman" pitchFamily="18" charset="0"/>
                <a:cs typeface="Times New Roman" pitchFamily="18" charset="0"/>
              </a:rPr>
              <a:t> </a:t>
            </a:r>
            <a:r>
              <a:rPr lang="ru-RU" sz="1800" dirty="0" smtClean="0">
                <a:solidFill>
                  <a:schemeClr val="accent4">
                    <a:lumMod val="50000"/>
                  </a:schemeClr>
                </a:solidFill>
                <a:latin typeface="Times New Roman" pitchFamily="18" charset="0"/>
                <a:cs typeface="Times New Roman" pitchFamily="18" charset="0"/>
              </a:rPr>
              <a:t>учащихся проявляется в том, что они инициируют взаимодействие друг с другом, используют разные приемы и технику обмена данными (задают вопросы и отвечают на них, обмениваются мнениями, репликами, комментариями и т. </a:t>
            </a:r>
            <a:r>
              <a:rPr lang="ru-RU" sz="1800" dirty="0" err="1" smtClean="0">
                <a:solidFill>
                  <a:schemeClr val="accent4">
                    <a:lumMod val="50000"/>
                  </a:schemeClr>
                </a:solidFill>
                <a:latin typeface="Times New Roman" pitchFamily="18" charset="0"/>
                <a:cs typeface="Times New Roman" pitchFamily="18" charset="0"/>
              </a:rPr>
              <a:t>п</a:t>
            </a:r>
            <a:r>
              <a:rPr lang="ru-RU" sz="1800" dirty="0" smtClean="0">
                <a:solidFill>
                  <a:schemeClr val="accent4">
                    <a:lumMod val="50000"/>
                  </a:schemeClr>
                </a:solidFill>
                <a:latin typeface="Times New Roman" pitchFamily="18" charset="0"/>
                <a:cs typeface="Times New Roman" pitchFamily="18" charset="0"/>
              </a:rPr>
              <a:t>).</a:t>
            </a:r>
          </a:p>
          <a:p>
            <a:pPr marL="0" indent="0" algn="just">
              <a:buFontTx/>
              <a:buNone/>
              <a:defRPr/>
            </a:pPr>
            <a:r>
              <a:rPr lang="ru-RU" sz="1800" i="1" u="sng" dirty="0" smtClean="0">
                <a:solidFill>
                  <a:schemeClr val="accent4">
                    <a:lumMod val="50000"/>
                  </a:schemeClr>
                </a:solidFill>
                <a:latin typeface="Times New Roman" pitchFamily="18" charset="0"/>
                <a:cs typeface="Times New Roman" pitchFamily="18" charset="0"/>
              </a:rPr>
              <a:t>Познавательная активность</a:t>
            </a:r>
            <a:r>
              <a:rPr lang="ru-RU" sz="1800" dirty="0" smtClean="0">
                <a:solidFill>
                  <a:schemeClr val="accent4">
                    <a:lumMod val="50000"/>
                  </a:schemeClr>
                </a:solidFill>
                <a:latin typeface="Times New Roman" pitchFamily="18" charset="0"/>
                <a:cs typeface="Times New Roman" pitchFamily="18" charset="0"/>
              </a:rPr>
              <a:t> учащихся проявляется в необходимости самостоятельно формулировать и ставить проблему, определять способы ее решения, предлагать рекомендации, принимать решения. </a:t>
            </a:r>
          </a:p>
          <a:p>
            <a:pPr>
              <a:buFontTx/>
              <a:buNone/>
              <a:defRPr/>
            </a:pPr>
            <a:endParaRPr lang="ru-RU"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438400"/>
            <a:ext cx="7315200" cy="715962"/>
          </a:xfrm>
        </p:spPr>
        <p:txBody>
          <a:bodyPr/>
          <a:lstStyle/>
          <a:p>
            <a:pPr lvl="0"/>
            <a:r>
              <a:rPr lang="ru-RU" b="1" dirty="0" smtClean="0">
                <a:solidFill>
                  <a:schemeClr val="tx1"/>
                </a:solidFill>
                <a:latin typeface="+mj-lt"/>
                <a:ea typeface="+mj-ea"/>
                <a:cs typeface="+mj-cs"/>
              </a:rPr>
              <a:t>Практическое занятие</a:t>
            </a:r>
            <a:r>
              <a:rPr lang="ru-RU" dirty="0" smtClean="0">
                <a:solidFill>
                  <a:schemeClr val="tx1"/>
                </a:solidFill>
                <a:latin typeface="+mj-lt"/>
                <a:ea typeface="+mj-ea"/>
                <a:cs typeface="+mj-cs"/>
              </a:rPr>
              <a:t> </a:t>
            </a:r>
            <a:endParaRPr lang="ru-RU" dirty="0"/>
          </a:p>
        </p:txBody>
      </p:sp>
      <p:pic>
        <p:nvPicPr>
          <p:cNvPr id="4" name="Picture 9" descr="https://fsd.multiurok.ru/html/2017/02/14/s_58a29f55d5091/561058_11.png"/>
          <p:cNvPicPr>
            <a:picLocks noChangeAspect="1" noChangeArrowheads="1"/>
          </p:cNvPicPr>
          <p:nvPr/>
        </p:nvPicPr>
        <p:blipFill>
          <a:blip r:embed="rId2" cstate="print"/>
          <a:srcRect/>
          <a:stretch>
            <a:fillRect/>
          </a:stretch>
        </p:blipFill>
        <p:spPr bwMode="auto">
          <a:xfrm>
            <a:off x="3429000" y="3581400"/>
            <a:ext cx="5027613"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500" y="1428750"/>
            <a:ext cx="8229600" cy="3857625"/>
          </a:xfrm>
        </p:spPr>
        <p:txBody>
          <a:bodyPr/>
          <a:lstStyle/>
          <a:p>
            <a:pPr marL="0" indent="0" algn="just">
              <a:buFontTx/>
              <a:buNone/>
              <a:defRPr/>
            </a:pPr>
            <a:r>
              <a:rPr lang="ru-RU" sz="1600" b="1" dirty="0" smtClean="0">
                <a:solidFill>
                  <a:schemeClr val="accent4">
                    <a:lumMod val="50000"/>
                  </a:schemeClr>
                </a:solidFill>
                <a:latin typeface="Times New Roman" pitchFamily="18" charset="0"/>
                <a:cs typeface="Times New Roman" pitchFamily="18" charset="0"/>
              </a:rPr>
              <a:t>На уроках информатики использую такие активные методы и  приемы: </a:t>
            </a:r>
          </a:p>
          <a:p>
            <a:pPr marL="0" indent="0" algn="just">
              <a:buFontTx/>
              <a:buNone/>
              <a:defRPr/>
            </a:pPr>
            <a:r>
              <a:rPr lang="ru-RU" sz="2400" b="1" dirty="0" smtClean="0">
                <a:solidFill>
                  <a:schemeClr val="accent4">
                    <a:lumMod val="50000"/>
                  </a:schemeClr>
                </a:solidFill>
                <a:latin typeface="Times New Roman" pitchFamily="18" charset="0"/>
                <a:cs typeface="Times New Roman" pitchFamily="18" charset="0"/>
              </a:rPr>
              <a:t>1.	</a:t>
            </a:r>
            <a:r>
              <a:rPr lang="ru-RU" sz="2400" b="1" i="1" u="sng" dirty="0" smtClean="0">
                <a:solidFill>
                  <a:schemeClr val="accent4">
                    <a:lumMod val="50000"/>
                  </a:schemeClr>
                </a:solidFill>
                <a:latin typeface="Times New Roman" pitchFamily="18" charset="0"/>
                <a:cs typeface="Times New Roman" pitchFamily="18" charset="0"/>
              </a:rPr>
              <a:t>Мотивация начальной деятельности. </a:t>
            </a:r>
          </a:p>
          <a:p>
            <a:pPr marL="0" indent="0" algn="just">
              <a:buFontTx/>
              <a:buNone/>
              <a:defRPr/>
            </a:pPr>
            <a:r>
              <a:rPr lang="ru-RU" sz="1600" b="1" dirty="0" smtClean="0">
                <a:solidFill>
                  <a:schemeClr val="accent4">
                    <a:lumMod val="50000"/>
                  </a:schemeClr>
                </a:solidFill>
                <a:latin typeface="Times New Roman" pitchFamily="18" charset="0"/>
                <a:cs typeface="Times New Roman" pitchFamily="18" charset="0"/>
              </a:rPr>
              <a:t>	В начале урока важно создать у учеников определенный уровень мотивации для дальнейшей активной и результативной деятельности на уроке. Следует заинтересовать учеников, пробудить в них интерес к изучению данной темы, убедить в практической, теоретической или социальной значимости обучаемому материала. Для этого иногда применяю вводную презентацию по теме, создание проблемной ситуации, ситуации успеха.</a:t>
            </a:r>
            <a:r>
              <a:rPr lang="ru-RU" sz="1600" dirty="0" smtClean="0">
                <a:latin typeface="Times New Roman" pitchFamily="18" charset="0"/>
                <a:cs typeface="Times New Roman" pitchFamily="18" charset="0"/>
              </a:rPr>
              <a:t> </a:t>
            </a:r>
          </a:p>
          <a:p>
            <a:pPr marL="0" indent="0" algn="just">
              <a:buFontTx/>
              <a:buNone/>
              <a:defRPr/>
            </a:pPr>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57200"/>
            <a:ext cx="7315200" cy="1143000"/>
          </a:xfrm>
        </p:spPr>
        <p:txBody>
          <a:bodyPr/>
          <a:lstStyle/>
          <a:p>
            <a:pPr>
              <a:defRPr/>
            </a:pPr>
            <a:r>
              <a:rPr lang="ru-RU" altLang="ru-RU" dirty="0" smtClean="0">
                <a:solidFill>
                  <a:schemeClr val="tx2">
                    <a:lumMod val="50000"/>
                  </a:schemeClr>
                </a:solidFill>
              </a:rPr>
              <a:t>Практика - задание 1.</a:t>
            </a:r>
            <a:endParaRPr lang="ru-RU" dirty="0"/>
          </a:p>
        </p:txBody>
      </p:sp>
      <p:sp>
        <p:nvSpPr>
          <p:cNvPr id="4" name="Rectangle 3"/>
          <p:cNvSpPr>
            <a:spLocks noGrp="1" noChangeArrowheads="1"/>
          </p:cNvSpPr>
          <p:nvPr>
            <p:ph idx="1"/>
          </p:nvPr>
        </p:nvSpPr>
        <p:spPr>
          <a:xfrm>
            <a:off x="914400" y="1524000"/>
            <a:ext cx="7315200" cy="5105400"/>
          </a:xfrm>
        </p:spPr>
        <p:txBody>
          <a:bodyPr/>
          <a:lstStyle/>
          <a:p>
            <a:pPr lvl="0">
              <a:buNone/>
            </a:pPr>
            <a:r>
              <a:rPr lang="ru-RU" sz="1600" b="1" dirty="0" smtClean="0">
                <a:solidFill>
                  <a:schemeClr val="accent4">
                    <a:lumMod val="50000"/>
                  </a:schemeClr>
                </a:solidFill>
                <a:latin typeface="Times New Roman" pitchFamily="18" charset="0"/>
                <a:cs typeface="Times New Roman" pitchFamily="18" charset="0"/>
              </a:rPr>
              <a:t>В старинных русских сказаниях повествуется, как богатырь, доехав до распутья, читает на камне: “Прямо поедешь - голову сложишь, направо поедешь - коня потеряешь, налево поедешь - меча лишишься”. С какой проблемой сталкивается добрый молодец на перепутье? </a:t>
            </a:r>
            <a:r>
              <a:rPr lang="ru-RU" sz="1600" b="1" i="1" dirty="0" smtClean="0">
                <a:solidFill>
                  <a:schemeClr val="accent4">
                    <a:lumMod val="50000"/>
                  </a:schemeClr>
                </a:solidFill>
                <a:latin typeface="Times New Roman" pitchFamily="18" charset="0"/>
                <a:cs typeface="Times New Roman" pitchFamily="18" charset="0"/>
              </a:rPr>
              <a:t>(с проблемой выбора дальнейшего пути движения)</a:t>
            </a:r>
            <a:endParaRPr lang="ru-RU" sz="1600" b="1" dirty="0" smtClean="0">
              <a:solidFill>
                <a:schemeClr val="accent4">
                  <a:lumMod val="50000"/>
                </a:schemeClr>
              </a:solidFill>
              <a:latin typeface="Times New Roman" pitchFamily="18" charset="0"/>
              <a:cs typeface="Times New Roman" pitchFamily="18" charset="0"/>
            </a:endParaRPr>
          </a:p>
          <a:p>
            <a:pPr marL="0" indent="0" eaLnBrk="1" hangingPunct="1">
              <a:spcBef>
                <a:spcPct val="0"/>
              </a:spcBef>
              <a:buNone/>
              <a:defRPr/>
            </a:pPr>
            <a:r>
              <a:rPr lang="ru-RU" altLang="ru-RU" sz="1800" b="1" dirty="0" smtClean="0">
                <a:solidFill>
                  <a:schemeClr val="accent4">
                    <a:lumMod val="50000"/>
                  </a:schemeClr>
                </a:solidFill>
                <a:latin typeface="Times New Roman" pitchFamily="18" charset="0"/>
                <a:cs typeface="Times New Roman" pitchFamily="18" charset="0"/>
              </a:rPr>
              <a:t> </a:t>
            </a:r>
          </a:p>
        </p:txBody>
      </p:sp>
      <p:pic>
        <p:nvPicPr>
          <p:cNvPr id="18439" name="Picture 16" descr="C:\Users\1\Desktop\семинар Москва\f4f7855fd63ce19fd5927d631ab66c8e.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7750175" y="0"/>
            <a:ext cx="1241425" cy="1922463"/>
          </a:xfrm>
          <a:prstGeom prst="rect">
            <a:avLst/>
          </a:prstGeom>
          <a:noFill/>
          <a:ln w="9525">
            <a:noFill/>
            <a:miter lim="800000"/>
            <a:headEnd/>
            <a:tailEnd/>
          </a:ln>
        </p:spPr>
      </p:pic>
      <p:pic>
        <p:nvPicPr>
          <p:cNvPr id="18440" name="Picture 8" descr="C:\Users\Данил\Desktop\slide_11.jpg"/>
          <p:cNvPicPr>
            <a:picLocks noChangeAspect="1" noChangeArrowheads="1"/>
          </p:cNvPicPr>
          <p:nvPr/>
        </p:nvPicPr>
        <p:blipFill>
          <a:blip r:embed="rId3" cstate="print"/>
          <a:srcRect b="7778"/>
          <a:stretch>
            <a:fillRect/>
          </a:stretch>
        </p:blipFill>
        <p:spPr bwMode="auto">
          <a:xfrm>
            <a:off x="2209800" y="2895600"/>
            <a:ext cx="5105400" cy="3531235"/>
          </a:xfrm>
          <a:prstGeom prst="rect">
            <a:avLst/>
          </a:prstGeom>
          <a:noFill/>
        </p:spPr>
      </p:pic>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4191000"/>
            <a:ext cx="7315200" cy="1219200"/>
          </a:xfrm>
        </p:spPr>
        <p:txBody>
          <a:bodyPr/>
          <a:lstStyle/>
          <a:p>
            <a:pPr>
              <a:defRPr/>
            </a:pPr>
            <a:r>
              <a:rPr lang="ru-RU" altLang="ru-RU" dirty="0" smtClean="0">
                <a:solidFill>
                  <a:schemeClr val="tx2">
                    <a:lumMod val="50000"/>
                  </a:schemeClr>
                </a:solidFill>
              </a:rPr>
              <a:t>Практика - задание 2.</a:t>
            </a:r>
            <a:endParaRPr lang="ru-RU" dirty="0"/>
          </a:p>
        </p:txBody>
      </p:sp>
      <p:sp>
        <p:nvSpPr>
          <p:cNvPr id="3" name="Содержимое 2"/>
          <p:cNvSpPr>
            <a:spLocks noGrp="1"/>
          </p:cNvSpPr>
          <p:nvPr>
            <p:ph idx="1"/>
          </p:nvPr>
        </p:nvSpPr>
        <p:spPr>
          <a:xfrm>
            <a:off x="457200" y="152400"/>
            <a:ext cx="7315200" cy="4191000"/>
          </a:xfrm>
        </p:spPr>
        <p:txBody>
          <a:bodyPr/>
          <a:lstStyle/>
          <a:p>
            <a:pPr lvl="0">
              <a:buNone/>
            </a:pPr>
            <a:r>
              <a:rPr lang="ru-RU" sz="2400" b="1" u="sng" dirty="0" smtClean="0">
                <a:solidFill>
                  <a:schemeClr val="accent4">
                    <a:lumMod val="50000"/>
                  </a:schemeClr>
                </a:solidFill>
                <a:latin typeface="Times New Roman" pitchFamily="18" charset="0"/>
                <a:cs typeface="Times New Roman" pitchFamily="18" charset="0"/>
              </a:rPr>
              <a:t>Этап</a:t>
            </a:r>
            <a:r>
              <a:rPr lang="ru-RU" sz="2400" b="1" dirty="0" smtClean="0">
                <a:solidFill>
                  <a:schemeClr val="accent4">
                    <a:lumMod val="50000"/>
                  </a:schemeClr>
                </a:solidFill>
                <a:latin typeface="Times New Roman" pitchFamily="18" charset="0"/>
                <a:cs typeface="Times New Roman" pitchFamily="18" charset="0"/>
              </a:rPr>
              <a:t> Проверка, оценка и коррекция усвоенных ранее знаний, навыков и умений.</a:t>
            </a:r>
          </a:p>
          <a:p>
            <a:pPr>
              <a:buNone/>
            </a:pPr>
            <a:r>
              <a:rPr lang="ru-RU" sz="1600" b="1" dirty="0" smtClean="0">
                <a:solidFill>
                  <a:schemeClr val="accent4">
                    <a:lumMod val="50000"/>
                  </a:schemeClr>
                </a:solidFill>
                <a:latin typeface="Times New Roman" pitchFamily="18" charset="0"/>
                <a:cs typeface="Times New Roman" pitchFamily="18" charset="0"/>
              </a:rPr>
              <a:t> На данном этапе урока, работу учащихся можно организовать с помощью выполнения разнообразных упражнений; устного решения задач и примеров; выполнения графических работ и работы над таблицами, схемами и т. п.; письменных ответов учащихся на вопросы из пройденного материала; тестирование. Также часто использую такой прием, как разминка. Он состоит из простых вопросов, которые могут вызвать заинтересованность учащихся. Вопросы должны развивать сообразительность, быструю реакцию, чтобы помочь подготовить детей к познавательной деятельности, создать положительный эмоциональный настрой, ситуацию успеха.</a:t>
            </a:r>
          </a:p>
          <a:p>
            <a:pPr>
              <a:buNone/>
            </a:pPr>
            <a:r>
              <a:rPr lang="ru-RU" sz="1600" b="1" dirty="0" smtClean="0">
                <a:solidFill>
                  <a:schemeClr val="accent4">
                    <a:lumMod val="50000"/>
                  </a:schemeClr>
                </a:solidFill>
                <a:latin typeface="Times New Roman" pitchFamily="18" charset="0"/>
                <a:cs typeface="Times New Roman" pitchFamily="18" charset="0"/>
              </a:rPr>
              <a:t> Например в теме «Логика. Алгебра логики.» можно использовать прием «Лови ошибку». </a:t>
            </a:r>
            <a:r>
              <a:rPr lang="ru-RU" altLang="ru-RU" b="1" dirty="0" smtClean="0">
                <a:solidFill>
                  <a:schemeClr val="accent4">
                    <a:lumMod val="50000"/>
                  </a:schemeClr>
                </a:solidFill>
                <a:latin typeface="Times New Roman" pitchFamily="18" charset="0"/>
                <a:cs typeface="Times New Roman" pitchFamily="18" charset="0"/>
              </a:rPr>
              <a:t> </a:t>
            </a:r>
          </a:p>
          <a:p>
            <a:pPr>
              <a:buFontTx/>
              <a:buNone/>
              <a:defRPr/>
            </a:pPr>
            <a:endParaRPr lang="ru-RU" dirty="0"/>
          </a:p>
        </p:txBody>
      </p:sp>
      <p:pic>
        <p:nvPicPr>
          <p:cNvPr id="19462" name="Picture 8" descr="https://www.pngkey.com/png/full/968-9680834_detective-boy-book-scanner-app.png"/>
          <p:cNvPicPr>
            <a:picLocks noChangeAspect="1" noChangeArrowheads="1"/>
          </p:cNvPicPr>
          <p:nvPr/>
        </p:nvPicPr>
        <p:blipFill>
          <a:blip r:embed="rId2" cstate="print"/>
          <a:srcRect/>
          <a:stretch>
            <a:fillRect/>
          </a:stretch>
        </p:blipFill>
        <p:spPr bwMode="auto">
          <a:xfrm>
            <a:off x="7620000" y="0"/>
            <a:ext cx="1524000" cy="3059113"/>
          </a:xfrm>
          <a:prstGeom prst="rect">
            <a:avLst/>
          </a:prstGeom>
          <a:noFill/>
          <a:ln w="9525">
            <a:noFill/>
            <a:miter lim="800000"/>
            <a:headEnd/>
            <a:tailEnd/>
          </a:ln>
        </p:spPr>
      </p:pic>
      <p:pic>
        <p:nvPicPr>
          <p:cNvPr id="19463" name="Picture 2" descr="http://s53.radikal.ru/i140/1208/b8/44b4e3f54bd6.gif"/>
          <p:cNvPicPr>
            <a:picLocks noChangeAspect="1" noChangeArrowheads="1" noCrop="1"/>
          </p:cNvPicPr>
          <p:nvPr/>
        </p:nvPicPr>
        <p:blipFill>
          <a:blip r:embed="rId3" cstate="print"/>
          <a:srcRect/>
          <a:stretch>
            <a:fillRect/>
          </a:stretch>
        </p:blipFill>
        <p:spPr bwMode="auto">
          <a:xfrm>
            <a:off x="6324600" y="4699591"/>
            <a:ext cx="2362200" cy="2158409"/>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00042"/>
            <a:ext cx="8229600" cy="714380"/>
          </a:xfrm>
        </p:spPr>
        <p:txBody>
          <a:bodyPr>
            <a:normAutofit fontScale="90000"/>
          </a:bodyPr>
          <a:lstStyle/>
          <a:p>
            <a:r>
              <a:rPr lang="ru-RU" sz="3200" b="1" dirty="0" smtClean="0">
                <a:solidFill>
                  <a:schemeClr val="accent4">
                    <a:lumMod val="50000"/>
                  </a:schemeClr>
                </a:solidFill>
              </a:rPr>
              <a:t>Прочитай высказывания. Выбери истинные</a:t>
            </a:r>
            <a:r>
              <a:rPr lang="ru-RU" sz="3200" b="1" dirty="0" smtClean="0">
                <a:solidFill>
                  <a:srgbClr val="7030A0"/>
                </a:solidFill>
              </a:rPr>
              <a:t>.</a:t>
            </a:r>
            <a:endParaRPr lang="ru-RU" sz="3200" b="1" dirty="0">
              <a:solidFill>
                <a:srgbClr val="7030A0"/>
              </a:solidFill>
            </a:endParaRPr>
          </a:p>
        </p:txBody>
      </p:sp>
      <p:sp>
        <p:nvSpPr>
          <p:cNvPr id="3" name="Содержимое 2"/>
          <p:cNvSpPr>
            <a:spLocks noGrp="1"/>
          </p:cNvSpPr>
          <p:nvPr>
            <p:ph idx="1"/>
          </p:nvPr>
        </p:nvSpPr>
        <p:spPr>
          <a:xfrm>
            <a:off x="500034" y="1643052"/>
            <a:ext cx="8229600" cy="4525963"/>
          </a:xfrm>
        </p:spPr>
        <p:txBody>
          <a:bodyPr/>
          <a:lstStyle/>
          <a:p>
            <a:pPr>
              <a:buFont typeface="Wingdings" pitchFamily="2" charset="2"/>
              <a:buChar char="q"/>
            </a:pPr>
            <a:r>
              <a:rPr lang="ru-RU" dirty="0" smtClean="0">
                <a:solidFill>
                  <a:srgbClr val="002060"/>
                </a:solidFill>
              </a:rPr>
              <a:t> </a:t>
            </a:r>
            <a:r>
              <a:rPr lang="ru-RU" b="1" dirty="0" smtClean="0">
                <a:solidFill>
                  <a:srgbClr val="002060"/>
                </a:solidFill>
              </a:rPr>
              <a:t>Зимой воробьи впадают в спячку.</a:t>
            </a:r>
          </a:p>
          <a:p>
            <a:pPr>
              <a:buFont typeface="Wingdings" pitchFamily="2" charset="2"/>
              <a:buChar char="q"/>
            </a:pPr>
            <a:r>
              <a:rPr lang="ru-RU" b="1" dirty="0" smtClean="0">
                <a:solidFill>
                  <a:srgbClr val="002060"/>
                </a:solidFill>
              </a:rPr>
              <a:t> Великий русский ученый Ломоносов родился в 1711 году.</a:t>
            </a:r>
          </a:p>
          <a:p>
            <a:pPr>
              <a:buFont typeface="Wingdings" pitchFamily="2" charset="2"/>
              <a:buChar char="q"/>
            </a:pPr>
            <a:r>
              <a:rPr lang="ru-RU" b="1" dirty="0" smtClean="0">
                <a:solidFill>
                  <a:srgbClr val="002060"/>
                </a:solidFill>
              </a:rPr>
              <a:t> Пройденное расстояние вычисляется как произведение скорости на время.</a:t>
            </a:r>
          </a:p>
          <a:p>
            <a:pPr>
              <a:buFont typeface="Wingdings" pitchFamily="2" charset="2"/>
              <a:buChar char="q"/>
            </a:pPr>
            <a:r>
              <a:rPr lang="ru-RU" b="1" dirty="0" smtClean="0">
                <a:solidFill>
                  <a:srgbClr val="002060"/>
                </a:solidFill>
              </a:rPr>
              <a:t>  Сумма чисел 3 и 5 равна 9.</a:t>
            </a:r>
          </a:p>
          <a:p>
            <a:pPr>
              <a:buFont typeface="Wingdings" pitchFamily="2" charset="2"/>
              <a:buChar char="q"/>
            </a:pPr>
            <a:r>
              <a:rPr lang="ru-RU" b="1" dirty="0" smtClean="0">
                <a:solidFill>
                  <a:srgbClr val="002060"/>
                </a:solidFill>
              </a:rPr>
              <a:t> Луна – спутник Земли.</a:t>
            </a:r>
          </a:p>
          <a:p>
            <a:pPr>
              <a:buFont typeface="Wingdings" pitchFamily="2" charset="2"/>
              <a:buChar char="q"/>
            </a:pPr>
            <a:r>
              <a:rPr lang="ru-RU" b="1" dirty="0" smtClean="0">
                <a:solidFill>
                  <a:srgbClr val="002060"/>
                </a:solidFill>
              </a:rPr>
              <a:t> Крокодилы обитают в Арктике.</a:t>
            </a:r>
          </a:p>
          <a:p>
            <a:pPr>
              <a:buFont typeface="Wingdings" pitchFamily="2" charset="2"/>
              <a:buChar char="q"/>
            </a:pPr>
            <a:endParaRPr lang="ru-RU" dirty="0"/>
          </a:p>
        </p:txBody>
      </p:sp>
      <p:pic>
        <p:nvPicPr>
          <p:cNvPr id="14" name="Picture 4" descr="http://www.asiatravel.com/cv/imgs/big-tick.gif"/>
          <p:cNvPicPr>
            <a:picLocks noChangeAspect="1" noChangeArrowheads="1"/>
          </p:cNvPicPr>
          <p:nvPr/>
        </p:nvPicPr>
        <p:blipFill>
          <a:blip r:embed="rId2" cstate="print"/>
          <a:srcRect/>
          <a:stretch>
            <a:fillRect/>
          </a:stretch>
        </p:blipFill>
        <p:spPr bwMode="auto">
          <a:xfrm>
            <a:off x="500035" y="1928802"/>
            <a:ext cx="636795" cy="619106"/>
          </a:xfrm>
          <a:prstGeom prst="rect">
            <a:avLst/>
          </a:prstGeom>
          <a:noFill/>
        </p:spPr>
      </p:pic>
      <p:pic>
        <p:nvPicPr>
          <p:cNvPr id="15" name="Picture 4" descr="http://www.asiatravel.com/cv/imgs/big-tick.gif"/>
          <p:cNvPicPr>
            <a:picLocks noChangeAspect="1" noChangeArrowheads="1"/>
          </p:cNvPicPr>
          <p:nvPr/>
        </p:nvPicPr>
        <p:blipFill>
          <a:blip r:embed="rId2" cstate="print"/>
          <a:srcRect/>
          <a:stretch>
            <a:fillRect/>
          </a:stretch>
        </p:blipFill>
        <p:spPr bwMode="auto">
          <a:xfrm>
            <a:off x="500035" y="3000372"/>
            <a:ext cx="636795" cy="619106"/>
          </a:xfrm>
          <a:prstGeom prst="rect">
            <a:avLst/>
          </a:prstGeom>
          <a:noFill/>
        </p:spPr>
      </p:pic>
      <p:pic>
        <p:nvPicPr>
          <p:cNvPr id="16" name="Picture 4" descr="http://www.asiatravel.com/cv/imgs/big-tick.gif"/>
          <p:cNvPicPr>
            <a:picLocks noChangeAspect="1" noChangeArrowheads="1"/>
          </p:cNvPicPr>
          <p:nvPr/>
        </p:nvPicPr>
        <p:blipFill>
          <a:blip r:embed="rId2" cstate="print"/>
          <a:srcRect/>
          <a:stretch>
            <a:fillRect/>
          </a:stretch>
        </p:blipFill>
        <p:spPr bwMode="auto">
          <a:xfrm>
            <a:off x="500035" y="4643446"/>
            <a:ext cx="636795" cy="619106"/>
          </a:xfrm>
          <a:prstGeom prst="rect">
            <a:avLst/>
          </a:prstGeom>
          <a:noFill/>
        </p:spPr>
      </p:pic>
      <p:sp>
        <p:nvSpPr>
          <p:cNvPr id="17" name="Заголовок 1"/>
          <p:cNvSpPr txBox="1">
            <a:spLocks/>
          </p:cNvSpPr>
          <p:nvPr/>
        </p:nvSpPr>
        <p:spPr>
          <a:xfrm>
            <a:off x="285720" y="428604"/>
            <a:ext cx="8658196" cy="1143008"/>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200" b="1" i="0" u="none" strike="noStrike" kern="1200" cap="none" spc="0" normalizeH="0" baseline="0" noProof="0" dirty="0" smtClean="0">
                <a:ln>
                  <a:noFill/>
                </a:ln>
                <a:solidFill>
                  <a:schemeClr val="accent4">
                    <a:lumMod val="50000"/>
                  </a:schemeClr>
                </a:solidFill>
                <a:effectLst/>
                <a:uLnTx/>
                <a:uFillTx/>
                <a:latin typeface="+mj-lt"/>
                <a:ea typeface="+mj-ea"/>
                <a:cs typeface="+mj-cs"/>
              </a:rPr>
              <a:t>К какому типу относятся остальные</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200" b="1" i="0" u="none" strike="noStrike" kern="1200" cap="none" spc="0" normalizeH="0" baseline="0" noProof="0" dirty="0" smtClean="0">
                <a:ln>
                  <a:noFill/>
                </a:ln>
                <a:solidFill>
                  <a:schemeClr val="accent4">
                    <a:lumMod val="50000"/>
                  </a:schemeClr>
                </a:solidFill>
                <a:effectLst/>
                <a:uLnTx/>
                <a:uFillTx/>
                <a:latin typeface="+mj-lt"/>
                <a:ea typeface="+mj-ea"/>
                <a:cs typeface="+mj-cs"/>
              </a:rPr>
              <a:t> высказывания?</a:t>
            </a:r>
            <a:endParaRPr kumimoji="0" lang="ru-RU" sz="3200" b="1" i="0" u="none" strike="noStrike" kern="1200" cap="none" spc="0" normalizeH="0" baseline="0" noProof="0" dirty="0">
              <a:ln>
                <a:noFill/>
              </a:ln>
              <a:solidFill>
                <a:schemeClr val="accent4">
                  <a:lumMod val="50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hidden"/>
                                      </p:to>
                                    </p:set>
                                  </p:childTnLst>
                                </p:cTn>
                              </p:par>
                              <p:par>
                                <p:cTn id="22" presetID="22" presetClass="entr" presetSubtype="1"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up)">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0"/>
            <a:ext cx="7315200" cy="1143000"/>
          </a:xfrm>
        </p:spPr>
        <p:txBody>
          <a:bodyPr/>
          <a:lstStyle/>
          <a:p>
            <a:pPr>
              <a:defRPr/>
            </a:pPr>
            <a:r>
              <a:rPr lang="ru-RU" altLang="ru-RU" dirty="0" smtClean="0">
                <a:solidFill>
                  <a:schemeClr val="tx2">
                    <a:lumMod val="50000"/>
                  </a:schemeClr>
                </a:solidFill>
                <a:latin typeface="Times New Roman" pitchFamily="18" charset="0"/>
                <a:cs typeface="Times New Roman" pitchFamily="18" charset="0"/>
              </a:rPr>
              <a:t>Практика - задание </a:t>
            </a:r>
            <a:r>
              <a:rPr lang="ru-RU" altLang="ru-RU" sz="3200" dirty="0" smtClean="0">
                <a:solidFill>
                  <a:schemeClr val="tx2">
                    <a:lumMod val="50000"/>
                  </a:schemeClr>
                </a:solidFill>
                <a:latin typeface="Times New Roman" pitchFamily="18" charset="0"/>
                <a:cs typeface="Times New Roman" pitchFamily="18" charset="0"/>
              </a:rPr>
              <a:t>3</a:t>
            </a:r>
            <a:br>
              <a:rPr lang="ru-RU" altLang="ru-RU" sz="3200" dirty="0" smtClean="0">
                <a:solidFill>
                  <a:schemeClr val="tx2">
                    <a:lumMod val="50000"/>
                  </a:schemeClr>
                </a:solidFill>
                <a:latin typeface="Times New Roman" pitchFamily="18" charset="0"/>
                <a:cs typeface="Times New Roman" pitchFamily="18" charset="0"/>
              </a:rPr>
            </a:br>
            <a:r>
              <a:rPr lang="ru-RU" sz="1800" b="1" dirty="0" smtClean="0"/>
              <a:t>Решение задач</a:t>
            </a:r>
            <a:r>
              <a:rPr lang="ru-RU" dirty="0"/>
              <a:t/>
            </a:r>
            <a:br>
              <a:rPr lang="ru-RU" dirty="0"/>
            </a:br>
            <a:endParaRPr lang="ru-RU" dirty="0">
              <a:latin typeface="Times New Roman" pitchFamily="18" charset="0"/>
              <a:cs typeface="Times New Roman" pitchFamily="18" charset="0"/>
            </a:endParaRPr>
          </a:p>
        </p:txBody>
      </p:sp>
      <p:sp>
        <p:nvSpPr>
          <p:cNvPr id="20505" name="Rectangle 25"/>
          <p:cNvSpPr>
            <a:spLocks noChangeArrowheads="1"/>
          </p:cNvSpPr>
          <p:nvPr/>
        </p:nvSpPr>
        <p:spPr bwMode="auto">
          <a:xfrm>
            <a:off x="304800" y="762000"/>
            <a:ext cx="8424999" cy="830997"/>
          </a:xfrm>
          <a:prstGeom prst="rect">
            <a:avLst/>
          </a:prstGeom>
          <a:solidFill>
            <a:srgbClr val="FFFFFF">
              <a:alpha val="14999"/>
            </a:srgbClr>
          </a:solidFill>
          <a:ln w="9525" cap="flat" cmpd="sng" algn="ctr">
            <a:noFill/>
            <a:prstDash val="solid"/>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tab pos="333375" algn="l"/>
              </a:tabLst>
            </a:pP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В</a:t>
            </a:r>
            <a:r>
              <a:rPr kumimoji="0" lang="ru-RU" sz="1600" b="0" i="0" u="none" strike="noStrike" cap="none" normalizeH="0" baseline="0" dirty="0" smtClean="0" bmk="">
                <a:ln>
                  <a:noFill/>
                </a:ln>
                <a:solidFill>
                  <a:schemeClr val="accent4">
                    <a:lumMod val="50000"/>
                  </a:schemeClr>
                </a:solidFill>
                <a:effectLst/>
                <a:latin typeface="Times New Roman" pitchFamily="18" charset="0"/>
                <a:ea typeface="Times New Roman" pitchFamily="18" charset="0"/>
                <a:cs typeface="Times New Roman" pitchFamily="18" charset="0"/>
              </a:rPr>
              <a:t> освоение изученного материала</a:t>
            </a: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или  усвоенных раннее знаний использую  выполнение</a:t>
            </a:r>
          </a:p>
          <a:p>
            <a:pPr marL="0" marR="0" lvl="0" indent="0" algn="l" defTabSz="914400" rtl="0" eaLnBrk="0" fontAlgn="base" latinLnBrk="0" hangingPunct="0">
              <a:lnSpc>
                <a:spcPct val="100000"/>
              </a:lnSpc>
              <a:spcBef>
                <a:spcPct val="0"/>
              </a:spcBef>
              <a:spcAft>
                <a:spcPct val="0"/>
              </a:spcAft>
              <a:buClrTx/>
              <a:buSzTx/>
              <a:buFontTx/>
              <a:buNone/>
              <a:tabLst>
                <a:tab pos="333375" algn="l"/>
              </a:tabLst>
            </a:pP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графических работ для решения задач.  Например по теме «Графы. Древо. Иерархия» можно </a:t>
            </a:r>
          </a:p>
          <a:p>
            <a:pPr marL="0" marR="0" lvl="0" indent="0" algn="l" defTabSz="914400" rtl="0" eaLnBrk="0" fontAlgn="base" latinLnBrk="0" hangingPunct="0">
              <a:lnSpc>
                <a:spcPct val="100000"/>
              </a:lnSpc>
              <a:spcBef>
                <a:spcPct val="0"/>
              </a:spcBef>
              <a:spcAft>
                <a:spcPct val="0"/>
              </a:spcAft>
              <a:buClrTx/>
              <a:buSzTx/>
              <a:buFontTx/>
              <a:buNone/>
              <a:tabLst>
                <a:tab pos="333375" algn="l"/>
              </a:tabLst>
            </a:pP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использовать задачи связанные с химией, географией, историей и т.д. </a:t>
            </a:r>
            <a:endParaRPr kumimoji="0" lang="ru-RU" sz="1600" b="0" i="0" u="none" strike="noStrike" cap="none" normalizeH="0" baseline="0" dirty="0" smtClean="0">
              <a:ln>
                <a:noFill/>
              </a:ln>
              <a:solidFill>
                <a:schemeClr val="accent4">
                  <a:lumMod val="50000"/>
                </a:schemeClr>
              </a:solidFill>
              <a:effectLst/>
              <a:latin typeface="Times New Roman" pitchFamily="18" charset="0"/>
              <a:cs typeface="Times New Roman" pitchFamily="18" charset="0"/>
            </a:endParaRPr>
          </a:p>
        </p:txBody>
      </p:sp>
      <p:sp>
        <p:nvSpPr>
          <p:cNvPr id="20509" name="Rectangle 29"/>
          <p:cNvSpPr>
            <a:spLocks noChangeArrowheads="1"/>
          </p:cNvSpPr>
          <p:nvPr/>
        </p:nvSpPr>
        <p:spPr bwMode="auto">
          <a:xfrm>
            <a:off x="381000" y="1770221"/>
            <a:ext cx="8229600" cy="1323439"/>
          </a:xfrm>
          <a:prstGeom prst="rect">
            <a:avLst/>
          </a:prstGeom>
          <a:solidFill>
            <a:srgbClr val="FFFFFF">
              <a:alpha val="14999"/>
            </a:srgbClr>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tab pos="333375" algn="l"/>
              </a:tabLst>
            </a:pPr>
            <a:r>
              <a:rPr kumimoji="0" lang="ru-RU" sz="1600" b="0" i="1"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Задача №1</a:t>
            </a: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Несколько стран решили использовать для своего государственного флага </a:t>
            </a:r>
          </a:p>
          <a:p>
            <a:pPr marL="0" marR="0" lvl="0" indent="0" algn="just" defTabSz="914400" rtl="0" eaLnBrk="0" fontAlgn="base" latinLnBrk="0" hangingPunct="0">
              <a:lnSpc>
                <a:spcPct val="100000"/>
              </a:lnSpc>
              <a:spcBef>
                <a:spcPct val="0"/>
              </a:spcBef>
              <a:spcAft>
                <a:spcPct val="0"/>
              </a:spcAft>
              <a:buClrTx/>
              <a:buSzTx/>
              <a:buFontTx/>
              <a:buNone/>
              <a:tabLst>
                <a:tab pos="333375" algn="l"/>
              </a:tabLst>
            </a:pP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символику в виде трех горизонтальных полос одинаковой ширины разных цветов - белого, синего, красного. </a:t>
            </a:r>
            <a:r>
              <a:rPr kumimoji="0" lang="ru-RU" sz="1600" b="0" i="0" u="none" strike="noStrike" cap="none" normalizeH="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Сколько стран могут использовать такую символику при условии, что у каждой страны - свой флаг?</a:t>
            </a:r>
            <a:r>
              <a:rPr lang="ru-RU" sz="1600" dirty="0">
                <a:solidFill>
                  <a:schemeClr val="accent4">
                    <a:lumMod val="50000"/>
                  </a:schemeClr>
                </a:solidFill>
                <a:latin typeface="Times New Roman" pitchFamily="18" charset="0"/>
                <a:cs typeface="Times New Roman" pitchFamily="18" charset="0"/>
              </a:rPr>
              <a:t> </a:t>
            </a:r>
            <a:r>
              <a:rPr lang="ru-RU" sz="1600" dirty="0" smtClean="0">
                <a:solidFill>
                  <a:schemeClr val="accent4">
                    <a:lumMod val="50000"/>
                  </a:schemeClr>
                </a:solidFill>
                <a:latin typeface="Times New Roman" pitchFamily="18" charset="0"/>
                <a:cs typeface="Times New Roman" pitchFamily="18" charset="0"/>
              </a:rPr>
              <a:t> </a:t>
            </a: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Дети рисуют флаги, используя белый, синий и красный цвета. </a:t>
            </a:r>
            <a:endParaRPr kumimoji="0" lang="ru-RU" sz="1600" b="0" i="0" u="none" strike="noStrike" cap="none" normalizeH="0" baseline="0" dirty="0" smtClean="0">
              <a:ln>
                <a:noFill/>
              </a:ln>
              <a:solidFill>
                <a:schemeClr val="accent4">
                  <a:lumMod val="50000"/>
                </a:schemeClr>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tab pos="333375" algn="l"/>
              </a:tabLst>
            </a:pP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Итак, сколько вариантов у вас получилось? (</a:t>
            </a:r>
            <a:r>
              <a:rPr kumimoji="0" lang="ru-RU" sz="1600" b="0" i="1"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Считаем</a:t>
            </a:r>
            <a:r>
              <a:rPr kumimoji="0" lang="ru-RU" sz="16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a:t>
            </a:r>
            <a:endParaRPr kumimoji="0" lang="ru-RU" sz="1600" b="0" i="0" u="none" strike="noStrike" cap="none" normalizeH="0" baseline="0" dirty="0" smtClean="0">
              <a:ln>
                <a:noFill/>
              </a:ln>
              <a:solidFill>
                <a:schemeClr val="accent4">
                  <a:lumMod val="50000"/>
                </a:schemeClr>
              </a:solidFill>
              <a:effectLst/>
              <a:latin typeface="Times New Roman" pitchFamily="18" charset="0"/>
              <a:cs typeface="Times New Roman" pitchFamily="18" charset="0"/>
            </a:endParaRPr>
          </a:p>
        </p:txBody>
      </p:sp>
      <p:sp>
        <p:nvSpPr>
          <p:cNvPr id="32" name="TextBox 31"/>
          <p:cNvSpPr txBox="1"/>
          <p:nvPr/>
        </p:nvSpPr>
        <p:spPr>
          <a:xfrm>
            <a:off x="381000" y="3352800"/>
            <a:ext cx="4191000" cy="3046988"/>
          </a:xfrm>
          <a:prstGeom prst="rect">
            <a:avLst/>
          </a:prstGeom>
          <a:noFill/>
        </p:spPr>
        <p:txBody>
          <a:bodyPr wrap="square" rtlCol="0">
            <a:spAutoFit/>
          </a:bodyPr>
          <a:lstStyle/>
          <a:p>
            <a:r>
              <a:rPr lang="ru-RU" u="sng" dirty="0" smtClean="0"/>
              <a:t>1 Способ</a:t>
            </a:r>
            <a:r>
              <a:rPr lang="ru-RU" dirty="0" smtClean="0"/>
              <a:t>. Перебор вариантов</a:t>
            </a:r>
          </a:p>
          <a:p>
            <a:r>
              <a:rPr lang="ru-RU" sz="1800" dirty="0">
                <a:solidFill>
                  <a:schemeClr val="accent4">
                    <a:lumMod val="50000"/>
                  </a:schemeClr>
                </a:solidFill>
                <a:latin typeface="Times New Roman" pitchFamily="18" charset="0"/>
                <a:cs typeface="Times New Roman" pitchFamily="18" charset="0"/>
              </a:rPr>
              <a:t>КБС	КСБ</a:t>
            </a:r>
          </a:p>
          <a:p>
            <a:r>
              <a:rPr lang="ru-RU" sz="1800" dirty="0">
                <a:solidFill>
                  <a:schemeClr val="accent4">
                    <a:lumMod val="50000"/>
                  </a:schemeClr>
                </a:solidFill>
                <a:latin typeface="Times New Roman" pitchFamily="18" charset="0"/>
                <a:cs typeface="Times New Roman" pitchFamily="18" charset="0"/>
              </a:rPr>
              <a:t>БСК	БКС</a:t>
            </a:r>
          </a:p>
          <a:p>
            <a:r>
              <a:rPr lang="ru-RU" sz="1800" dirty="0">
                <a:solidFill>
                  <a:schemeClr val="accent4">
                    <a:lumMod val="50000"/>
                  </a:schemeClr>
                </a:solidFill>
                <a:latin typeface="Times New Roman" pitchFamily="18" charset="0"/>
                <a:cs typeface="Times New Roman" pitchFamily="18" charset="0"/>
              </a:rPr>
              <a:t>СБК	СКБ</a:t>
            </a:r>
          </a:p>
          <a:p>
            <a:r>
              <a:rPr lang="ru-RU" sz="1800" dirty="0">
                <a:solidFill>
                  <a:schemeClr val="accent4">
                    <a:lumMod val="50000"/>
                  </a:schemeClr>
                </a:solidFill>
                <a:latin typeface="Times New Roman" pitchFamily="18" charset="0"/>
                <a:cs typeface="Times New Roman" pitchFamily="18" charset="0"/>
              </a:rPr>
              <a:t>Ответ: 6 вариантов.</a:t>
            </a:r>
          </a:p>
          <a:p>
            <a:r>
              <a:rPr lang="ru-RU" sz="1800" i="1" dirty="0">
                <a:solidFill>
                  <a:schemeClr val="accent4">
                    <a:lumMod val="50000"/>
                  </a:schemeClr>
                </a:solidFill>
                <a:latin typeface="Times New Roman" pitchFamily="18" charset="0"/>
                <a:cs typeface="Times New Roman" pitchFamily="18" charset="0"/>
              </a:rPr>
              <a:t>Итак, при решении этой задачи мы искали способ перебора возможных вариантов. Во многих случаях оказывается полезным </a:t>
            </a:r>
            <a:endParaRPr lang="ru-RU" sz="1800" dirty="0">
              <a:solidFill>
                <a:schemeClr val="accent4">
                  <a:lumMod val="50000"/>
                </a:schemeClr>
              </a:solidFill>
              <a:latin typeface="Times New Roman" pitchFamily="18" charset="0"/>
              <a:cs typeface="Times New Roman" pitchFamily="18" charset="0"/>
            </a:endParaRPr>
          </a:p>
        </p:txBody>
      </p:sp>
      <p:sp>
        <p:nvSpPr>
          <p:cNvPr id="33" name="TextBox 32"/>
          <p:cNvSpPr txBox="1"/>
          <p:nvPr/>
        </p:nvSpPr>
        <p:spPr>
          <a:xfrm>
            <a:off x="4191000" y="3048000"/>
            <a:ext cx="4800600" cy="4062651"/>
          </a:xfrm>
          <a:prstGeom prst="rect">
            <a:avLst/>
          </a:prstGeom>
          <a:noFill/>
        </p:spPr>
        <p:txBody>
          <a:bodyPr wrap="square" rtlCol="0">
            <a:spAutoFit/>
          </a:bodyPr>
          <a:lstStyle/>
          <a:p>
            <a:r>
              <a:rPr lang="ru-RU" dirty="0" smtClean="0"/>
              <a:t>2 Способ П</a:t>
            </a:r>
            <a:r>
              <a:rPr lang="ru-RU" sz="1800" dirty="0" smtClean="0">
                <a:solidFill>
                  <a:schemeClr val="accent4">
                    <a:lumMod val="50000"/>
                  </a:schemeClr>
                </a:solidFill>
                <a:latin typeface="Times New Roman" pitchFamily="18" charset="0"/>
                <a:cs typeface="Times New Roman" pitchFamily="18" charset="0"/>
              </a:rPr>
              <a:t>остроения </a:t>
            </a:r>
            <a:r>
              <a:rPr lang="ru-RU" sz="1800" dirty="0">
                <a:solidFill>
                  <a:schemeClr val="accent4">
                    <a:lumMod val="50000"/>
                  </a:schemeClr>
                </a:solidFill>
                <a:latin typeface="Times New Roman" pitchFamily="18" charset="0"/>
                <a:cs typeface="Times New Roman" pitchFamily="18" charset="0"/>
              </a:rPr>
              <a:t>картинки - схемы перебора вариантов, дерево. Это, во - первых, наглядно, во- вторых, позволяет нам все учесть, ничего не пропустить</a:t>
            </a:r>
            <a:r>
              <a:rPr lang="ru-RU" sz="1800" dirty="0" smtClean="0">
                <a:solidFill>
                  <a:schemeClr val="accent4">
                    <a:lumMod val="50000"/>
                  </a:schemeClr>
                </a:solidFill>
                <a:latin typeface="Times New Roman" pitchFamily="18" charset="0"/>
                <a:cs typeface="Times New Roman" pitchFamily="18" charset="0"/>
              </a:rPr>
              <a:t>.</a:t>
            </a:r>
            <a:r>
              <a:rPr lang="ru-RU" sz="1800" dirty="0">
                <a:solidFill>
                  <a:schemeClr val="accent4">
                    <a:lumMod val="50000"/>
                  </a:schemeClr>
                </a:solidFill>
                <a:latin typeface="Times New Roman" pitchFamily="18" charset="0"/>
                <a:cs typeface="Times New Roman" pitchFamily="18" charset="0"/>
              </a:rPr>
              <a:t> </a:t>
            </a:r>
          </a:p>
          <a:p>
            <a:r>
              <a:rPr lang="ru-RU" sz="1800" dirty="0" smtClean="0">
                <a:solidFill>
                  <a:schemeClr val="accent4">
                    <a:lumMod val="50000"/>
                  </a:schemeClr>
                </a:solidFill>
                <a:latin typeface="Times New Roman" pitchFamily="18" charset="0"/>
                <a:cs typeface="Times New Roman" pitchFamily="18" charset="0"/>
              </a:rPr>
              <a:t>                          Флаг</a:t>
            </a:r>
            <a:endParaRPr lang="ru-RU" sz="1800" dirty="0">
              <a:solidFill>
                <a:schemeClr val="accent4">
                  <a:lumMod val="50000"/>
                </a:schemeClr>
              </a:solidFill>
              <a:latin typeface="Times New Roman" pitchFamily="18" charset="0"/>
              <a:cs typeface="Times New Roman" pitchFamily="18" charset="0"/>
            </a:endParaRPr>
          </a:p>
          <a:p>
            <a:r>
              <a:rPr lang="ru-RU" sz="1800" dirty="0">
                <a:solidFill>
                  <a:schemeClr val="accent4">
                    <a:lumMod val="50000"/>
                  </a:schemeClr>
                </a:solidFill>
                <a:latin typeface="Times New Roman" pitchFamily="18" charset="0"/>
                <a:cs typeface="Times New Roman" pitchFamily="18" charset="0"/>
              </a:rPr>
              <a:t> </a:t>
            </a:r>
          </a:p>
          <a:p>
            <a:r>
              <a:rPr lang="ru-RU" sz="1800" dirty="0" smtClean="0">
                <a:solidFill>
                  <a:schemeClr val="accent4">
                    <a:lumMod val="50000"/>
                  </a:schemeClr>
                </a:solidFill>
                <a:latin typeface="Times New Roman" pitchFamily="18" charset="0"/>
                <a:cs typeface="Times New Roman" pitchFamily="18" charset="0"/>
              </a:rPr>
              <a:t>                    Б        С       К</a:t>
            </a:r>
          </a:p>
          <a:p>
            <a:r>
              <a:rPr lang="ru-RU" sz="1800" dirty="0" smtClean="0">
                <a:solidFill>
                  <a:schemeClr val="accent4">
                    <a:lumMod val="50000"/>
                  </a:schemeClr>
                </a:solidFill>
                <a:latin typeface="Times New Roman" pitchFamily="18" charset="0"/>
                <a:cs typeface="Times New Roman" pitchFamily="18" charset="0"/>
              </a:rPr>
              <a:t>                    / \       </a:t>
            </a:r>
            <a:r>
              <a:rPr lang="ru-RU" sz="1800" dirty="0">
                <a:solidFill>
                  <a:schemeClr val="accent4">
                    <a:lumMod val="50000"/>
                  </a:schemeClr>
                </a:solidFill>
                <a:latin typeface="Times New Roman" pitchFamily="18" charset="0"/>
                <a:cs typeface="Times New Roman" pitchFamily="18" charset="0"/>
              </a:rPr>
              <a:t>/ \ </a:t>
            </a:r>
            <a:r>
              <a:rPr lang="ru-RU" sz="1800" dirty="0" smtClean="0">
                <a:solidFill>
                  <a:schemeClr val="accent4">
                    <a:lumMod val="50000"/>
                  </a:schemeClr>
                </a:solidFill>
                <a:latin typeface="Times New Roman" pitchFamily="18" charset="0"/>
                <a:cs typeface="Times New Roman" pitchFamily="18" charset="0"/>
              </a:rPr>
              <a:t>     / \   </a:t>
            </a:r>
          </a:p>
          <a:p>
            <a:r>
              <a:rPr lang="ru-RU" sz="1800" dirty="0" smtClean="0">
                <a:solidFill>
                  <a:schemeClr val="accent4">
                    <a:lumMod val="50000"/>
                  </a:schemeClr>
                </a:solidFill>
                <a:latin typeface="Times New Roman" pitchFamily="18" charset="0"/>
                <a:cs typeface="Times New Roman" pitchFamily="18" charset="0"/>
              </a:rPr>
              <a:t>                  С К     Б К    Б </a:t>
            </a:r>
            <a:r>
              <a:rPr lang="ru-RU" sz="1800" dirty="0">
                <a:solidFill>
                  <a:schemeClr val="accent4">
                    <a:lumMod val="50000"/>
                  </a:schemeClr>
                </a:solidFill>
                <a:latin typeface="Times New Roman" pitchFamily="18" charset="0"/>
                <a:cs typeface="Times New Roman" pitchFamily="18" charset="0"/>
              </a:rPr>
              <a:t>С</a:t>
            </a:r>
          </a:p>
          <a:p>
            <a:r>
              <a:rPr lang="ru-RU" sz="1800" dirty="0" smtClean="0">
                <a:solidFill>
                  <a:schemeClr val="accent4">
                    <a:lumMod val="50000"/>
                  </a:schemeClr>
                </a:solidFill>
                <a:latin typeface="Times New Roman" pitchFamily="18" charset="0"/>
                <a:cs typeface="Times New Roman" pitchFamily="18" charset="0"/>
              </a:rPr>
              <a:t>Варианты </a:t>
            </a:r>
            <a:r>
              <a:rPr lang="ru-RU" sz="1800" dirty="0">
                <a:solidFill>
                  <a:schemeClr val="accent4">
                    <a:lumMod val="50000"/>
                  </a:schemeClr>
                </a:solidFill>
                <a:latin typeface="Times New Roman" pitchFamily="18" charset="0"/>
                <a:cs typeface="Times New Roman" pitchFamily="18" charset="0"/>
              </a:rPr>
              <a:t>БСК, БКС, СБК, СКБ, КБС, КСБ. Этот метод называется? </a:t>
            </a:r>
            <a:r>
              <a:rPr lang="ru-RU" sz="1800" i="1" dirty="0">
                <a:solidFill>
                  <a:schemeClr val="accent4">
                    <a:lumMod val="50000"/>
                  </a:schemeClr>
                </a:solidFill>
                <a:latin typeface="Times New Roman" pitchFamily="18" charset="0"/>
                <a:cs typeface="Times New Roman" pitchFamily="18" charset="0"/>
              </a:rPr>
              <a:t>“Дерево возможных вариантов</a:t>
            </a:r>
            <a:endParaRPr lang="ru-RU" sz="1800" dirty="0">
              <a:solidFill>
                <a:schemeClr val="accent4">
                  <a:lumMod val="50000"/>
                </a:schemeClr>
              </a:solidFill>
              <a:latin typeface="Times New Roman" pitchFamily="18" charset="0"/>
              <a:cs typeface="Times New Roman" pitchFamily="18" charset="0"/>
            </a:endParaRPr>
          </a:p>
          <a:p>
            <a:r>
              <a:rPr lang="ru-RU" sz="1800" dirty="0">
                <a:solidFill>
                  <a:schemeClr val="accent4">
                    <a:lumMod val="50000"/>
                  </a:schemeClr>
                </a:solidFill>
                <a:latin typeface="Times New Roman" pitchFamily="18" charset="0"/>
                <a:cs typeface="Times New Roman" pitchFamily="18" charset="0"/>
              </a:rPr>
              <a:t>Ответ: 6 вариантов.</a:t>
            </a:r>
          </a:p>
          <a:p>
            <a:endParaRPr lang="ru-RU" sz="1800" dirty="0">
              <a:solidFill>
                <a:schemeClr val="accent4">
                  <a:lumMod val="50000"/>
                </a:schemeClr>
              </a:solidFill>
              <a:latin typeface="Times New Roman" pitchFamily="18" charset="0"/>
              <a:cs typeface="Times New Roman" pitchFamily="18" charset="0"/>
            </a:endParaRPr>
          </a:p>
        </p:txBody>
      </p:sp>
      <p:pic>
        <p:nvPicPr>
          <p:cNvPr id="34" name="Рисунок 33" descr="C:\Users\486B~1\AppData\Local\Temp\FineReader12.00\media\image1.jpeg"/>
          <p:cNvPicPr/>
          <p:nvPr/>
        </p:nvPicPr>
        <p:blipFill>
          <a:blip r:embed="rId2" cstate="print"/>
          <a:srcRect/>
          <a:stretch>
            <a:fillRect/>
          </a:stretch>
        </p:blipFill>
        <p:spPr bwMode="auto">
          <a:xfrm>
            <a:off x="5410200" y="4876800"/>
            <a:ext cx="1181100" cy="333375"/>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0" y="609600"/>
            <a:ext cx="7315200" cy="715962"/>
          </a:xfrm>
        </p:spPr>
        <p:txBody>
          <a:bodyPr/>
          <a:lstStyle/>
          <a:p>
            <a:r>
              <a:rPr lang="ru-RU" sz="1800" dirty="0" smtClean="0"/>
              <a:t>3 Способ. </a:t>
            </a:r>
            <a:r>
              <a:rPr lang="ru-RU" sz="1800" dirty="0" smtClean="0">
                <a:solidFill>
                  <a:schemeClr val="tx1"/>
                </a:solidFill>
                <a:latin typeface="+mj-lt"/>
                <a:ea typeface="+mj-ea"/>
                <a:cs typeface="+mj-cs"/>
              </a:rPr>
              <a:t>Правило умножения: если первый элемент в комбинации можно выбрать а способами, после чего второй элемент — </a:t>
            </a:r>
            <a:r>
              <a:rPr lang="en-US" sz="1800" dirty="0" smtClean="0">
                <a:solidFill>
                  <a:schemeClr val="tx1"/>
                </a:solidFill>
                <a:latin typeface="+mj-lt"/>
                <a:ea typeface="+mj-ea"/>
                <a:cs typeface="+mj-cs"/>
              </a:rPr>
              <a:t>b </a:t>
            </a:r>
            <a:r>
              <a:rPr lang="ru-RU" sz="1800" dirty="0" smtClean="0">
                <a:solidFill>
                  <a:schemeClr val="tx1"/>
                </a:solidFill>
                <a:latin typeface="+mj-lt"/>
                <a:ea typeface="+mj-ea"/>
                <a:cs typeface="+mj-cs"/>
              </a:rPr>
              <a:t>способами, то общее число комбинаций будет равно а </a:t>
            </a:r>
            <a:r>
              <a:rPr lang="ru-RU" sz="1800" dirty="0" err="1" smtClean="0">
                <a:solidFill>
                  <a:schemeClr val="tx1"/>
                </a:solidFill>
                <a:latin typeface="+mj-lt"/>
                <a:ea typeface="+mj-ea"/>
                <a:cs typeface="+mj-cs"/>
              </a:rPr>
              <a:t>х</a:t>
            </a:r>
            <a:r>
              <a:rPr lang="ru-RU" sz="1800" dirty="0" smtClean="0">
                <a:solidFill>
                  <a:schemeClr val="tx1"/>
                </a:solidFill>
                <a:latin typeface="+mj-lt"/>
                <a:ea typeface="+mj-ea"/>
                <a:cs typeface="+mj-cs"/>
              </a:rPr>
              <a:t> </a:t>
            </a:r>
            <a:r>
              <a:rPr lang="en-US" sz="1800" dirty="0" smtClean="0">
                <a:solidFill>
                  <a:schemeClr val="tx1"/>
                </a:solidFill>
                <a:latin typeface="+mj-lt"/>
                <a:ea typeface="+mj-ea"/>
                <a:cs typeface="+mj-cs"/>
              </a:rPr>
              <a:t>b</a:t>
            </a:r>
            <a:r>
              <a:rPr lang="ru-RU" sz="1800" dirty="0" smtClean="0">
                <a:solidFill>
                  <a:schemeClr val="tx1"/>
                </a:solidFill>
                <a:latin typeface="+mj-lt"/>
                <a:ea typeface="+mj-ea"/>
                <a:cs typeface="+mj-cs"/>
              </a:rPr>
              <a:t>.</a:t>
            </a:r>
            <a:r>
              <a:rPr lang="ru-RU" dirty="0" smtClean="0">
                <a:solidFill>
                  <a:schemeClr val="tx1"/>
                </a:solidFill>
                <a:latin typeface="+mj-lt"/>
                <a:ea typeface="+mj-ea"/>
                <a:cs typeface="+mj-cs"/>
              </a:rPr>
              <a:t/>
            </a:r>
            <a:br>
              <a:rPr lang="ru-RU" dirty="0" smtClean="0">
                <a:solidFill>
                  <a:schemeClr val="tx1"/>
                </a:solidFill>
                <a:latin typeface="+mj-lt"/>
                <a:ea typeface="+mj-ea"/>
                <a:cs typeface="+mj-cs"/>
              </a:rPr>
            </a:br>
            <a:endParaRPr lang="ru-RU" dirty="0"/>
          </a:p>
        </p:txBody>
      </p:sp>
      <p:sp>
        <p:nvSpPr>
          <p:cNvPr id="54273" name="Rectangle 1"/>
          <p:cNvSpPr>
            <a:spLocks noChangeArrowheads="1"/>
          </p:cNvSpPr>
          <p:nvPr/>
        </p:nvSpPr>
        <p:spPr bwMode="auto">
          <a:xfrm>
            <a:off x="533400" y="1219200"/>
            <a:ext cx="7924800" cy="4247317"/>
          </a:xfrm>
          <a:prstGeom prst="rect">
            <a:avLst/>
          </a:prstGeom>
          <a:solidFill>
            <a:srgbClr val="FFFFFF">
              <a:alpha val="14999"/>
            </a:srgbClr>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ea typeface="Times New Roman" pitchFamily="18" charset="0"/>
              </a:rPr>
              <a:t>Вопрос, ответ на который должны знать все: “ Какой из представленных вариантов флагов - государственный флаг РФ?” Что означает каждый цвет нашего флага?</a:t>
            </a:r>
            <a:endParaRPr kumimoji="0" lang="ru-RU" sz="1800" b="0" i="0" u="none" strike="noStrike" cap="none" normalizeH="0" baseline="0" dirty="0" smtClean="0">
              <a:ln>
                <a:noFill/>
              </a:ln>
              <a:solidFill>
                <a:schemeClr val="tx1"/>
              </a:solidFill>
              <a:effectLst/>
              <a:latin typeface="Arial" pitchFamily="34" charset="0"/>
            </a:endParaRPr>
          </a:p>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1" u="none" strike="noStrike" cap="none" normalizeH="0" baseline="0" dirty="0" smtClean="0">
                <a:ln>
                  <a:noFill/>
                </a:ln>
                <a:solidFill>
                  <a:schemeClr val="tx1"/>
                </a:solidFill>
                <a:effectLst/>
                <a:latin typeface="Arial" pitchFamily="34" charset="0"/>
                <a:ea typeface="Times New Roman" pitchFamily="18" charset="0"/>
              </a:rPr>
              <a:t>Белый цвет означает мир, чистоту, непорочность, совершенство; синий - цвет веры и верности, постоянства; красный цвет символизирует энергию, силу, кровь, пролитую за Отечество.</a:t>
            </a:r>
            <a:endParaRPr kumimoji="0" lang="ru-RU" sz="1800" b="0" i="0" u="none" strike="noStrike" cap="none" normalizeH="0" baseline="0" dirty="0" smtClean="0">
              <a:ln>
                <a:noFill/>
              </a:ln>
              <a:solidFill>
                <a:schemeClr val="tx1"/>
              </a:solidFill>
              <a:effectLst/>
              <a:latin typeface="Arial" pitchFamily="34" charset="0"/>
            </a:endParaRPr>
          </a:p>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Оказывается, не только флаг России имеет эти три цвета. Есть государства, флаги которых, имеют такие же цвета.</a:t>
            </a:r>
            <a:endParaRPr kumimoji="0" lang="ru-RU" sz="1800" b="0" i="0" u="none" strike="noStrike" cap="none" normalizeH="0" baseline="0" dirty="0" smtClean="0">
              <a:ln>
                <a:noFill/>
              </a:ln>
              <a:solidFill>
                <a:schemeClr val="tx1"/>
              </a:solidFill>
              <a:effectLst/>
              <a:latin typeface="Arial" pitchFamily="34" charset="0"/>
            </a:endParaRPr>
          </a:p>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КБС - Люксембург и Нидерланды.</a:t>
            </a:r>
            <a:endParaRPr kumimoji="0" lang="ru-RU" sz="1800" b="0" i="0" u="none" strike="noStrike" cap="none" normalizeH="0" baseline="0" dirty="0" smtClean="0">
              <a:ln>
                <a:noFill/>
              </a:ln>
              <a:solidFill>
                <a:schemeClr val="tx1"/>
              </a:solidFill>
              <a:effectLst/>
              <a:latin typeface="Arial" pitchFamily="34" charset="0"/>
            </a:endParaRPr>
          </a:p>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Найдем правило решения таких задач путем логического рассуждения.</a:t>
            </a:r>
            <a:endParaRPr kumimoji="0" lang="ru-RU" sz="1800" b="0" i="0" u="none" strike="noStrike" cap="none" normalizeH="0" baseline="0" dirty="0" smtClean="0">
              <a:ln>
                <a:noFill/>
              </a:ln>
              <a:solidFill>
                <a:schemeClr val="tx1"/>
              </a:solidFill>
              <a:effectLst/>
              <a:latin typeface="Arial" pitchFamily="34" charset="0"/>
            </a:endParaRPr>
          </a:p>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Разберем на примере цветных полосок. Возьмем белую полоску - её можно переставить 3 раза, возьмем синюю полоску - её можно переставить только 2 раза, т.к. одно из мест уже занято белой, возьмем красную полоску - её можно положить только 1 раз.</a:t>
            </a:r>
            <a:endParaRPr kumimoji="0" lang="ru-RU" sz="1800" b="0" i="0" u="none" strike="noStrike" cap="none" normalizeH="0" baseline="0" dirty="0" smtClean="0">
              <a:ln>
                <a:noFill/>
              </a:ln>
              <a:solidFill>
                <a:schemeClr val="tx1"/>
              </a:solidFill>
              <a:effectLst/>
              <a:latin typeface="Arial" pitchFamily="34" charset="0"/>
            </a:endParaRPr>
          </a:p>
          <a:p>
            <a:pPr marL="0" marR="0" lvl="0" indent="15240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ИТОГО: 3 </a:t>
            </a:r>
            <a:r>
              <a:rPr kumimoji="0" lang="ru-RU" sz="1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х</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 </a:t>
            </a:r>
            <a:r>
              <a:rPr kumimoji="0" lang="ru-RU" sz="18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х</a:t>
            </a: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1=6</a:t>
            </a:r>
            <a:endParaRPr kumimoji="0" lang="ru-RU" sz="1800" b="0" i="0" u="none" strike="noStrike" cap="none" normalizeH="0" baseline="0" dirty="0" smtClean="0">
              <a:ln>
                <a:noFill/>
              </a:ln>
              <a:solidFill>
                <a:schemeClr val="tx1"/>
              </a:solidFill>
              <a:effectLst/>
              <a:latin typeface="Arial" pitchFamily="34" charset="0"/>
            </a:endParaRPr>
          </a:p>
        </p:txBody>
      </p:sp>
      <p:pic>
        <p:nvPicPr>
          <p:cNvPr id="5" name="Picture 2" descr="https://i.pinimg.com/736x/70/36/1f/70361f6930e69476a1de13100ec2b350.jpg"/>
          <p:cNvPicPr>
            <a:picLocks noChangeAspect="1" noChangeArrowheads="1"/>
          </p:cNvPicPr>
          <p:nvPr/>
        </p:nvPicPr>
        <p:blipFill>
          <a:blip r:embed="rId2" cstate="print"/>
          <a:srcRect/>
          <a:stretch>
            <a:fillRect/>
          </a:stretch>
        </p:blipFill>
        <p:spPr bwMode="auto">
          <a:xfrm>
            <a:off x="5943600" y="4794250"/>
            <a:ext cx="2916238" cy="2063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pPr eaLnBrk="1" hangingPunct="1">
              <a:defRPr/>
            </a:pPr>
            <a:r>
              <a:rPr lang="ru-RU" altLang="ru-RU" sz="5400" dirty="0" smtClean="0">
                <a:solidFill>
                  <a:schemeClr val="tx2">
                    <a:lumMod val="50000"/>
                  </a:schemeClr>
                </a:solidFill>
                <a:latin typeface="Times New Roman" pitchFamily="18" charset="0"/>
                <a:cs typeface="Times New Roman" pitchFamily="18" charset="0"/>
              </a:rPr>
              <a:t>Задачи семинара:</a:t>
            </a:r>
            <a:endParaRPr lang="en-US" sz="5400" dirty="0" smtClean="0">
              <a:solidFill>
                <a:srgbClr val="4D4D4D"/>
              </a:solidFill>
              <a:latin typeface="Times New Roman" pitchFamily="18" charset="0"/>
              <a:cs typeface="Times New Roman" pitchFamily="18" charset="0"/>
            </a:endParaRPr>
          </a:p>
        </p:txBody>
      </p:sp>
      <p:pic>
        <p:nvPicPr>
          <p:cNvPr id="7171" name="Picture 5" descr="F:\1172653_3.jpeg"/>
          <p:cNvPicPr>
            <a:picLocks noChangeAspect="1" noChangeArrowheads="1"/>
          </p:cNvPicPr>
          <p:nvPr/>
        </p:nvPicPr>
        <p:blipFill>
          <a:blip r:embed="rId4" cstate="print">
            <a:clrChange>
              <a:clrFrom>
                <a:srgbClr val="FFFFFF"/>
              </a:clrFrom>
              <a:clrTo>
                <a:srgbClr val="FFFFFF">
                  <a:alpha val="0"/>
                </a:srgbClr>
              </a:clrTo>
            </a:clrChange>
          </a:blip>
          <a:srcRect l="21896" r="15504"/>
          <a:stretch>
            <a:fillRect/>
          </a:stretch>
        </p:blipFill>
        <p:spPr bwMode="auto">
          <a:xfrm>
            <a:off x="7553325" y="123825"/>
            <a:ext cx="1209675" cy="1171575"/>
          </a:xfrm>
          <a:prstGeom prst="rect">
            <a:avLst/>
          </a:prstGeom>
          <a:noFill/>
          <a:ln w="9525">
            <a:noFill/>
            <a:miter lim="800000"/>
            <a:headEnd/>
            <a:tailEnd/>
          </a:ln>
        </p:spPr>
      </p:pic>
      <p:sp>
        <p:nvSpPr>
          <p:cNvPr id="5" name="Текст 4"/>
          <p:cNvSpPr>
            <a:spLocks noGrp="1"/>
          </p:cNvSpPr>
          <p:nvPr>
            <p:ph type="body" idx="1"/>
          </p:nvPr>
        </p:nvSpPr>
        <p:spPr>
          <a:xfrm>
            <a:off x="1981200" y="1630363"/>
            <a:ext cx="762000" cy="808037"/>
          </a:xfrm>
          <a:prstGeom prst="ellipse">
            <a:avLst/>
          </a:prstGeom>
          <a:solidFill>
            <a:srgbClr val="FFCCFF"/>
          </a:solidFill>
          <a:ln>
            <a:solidFill>
              <a:schemeClr val="bg2">
                <a:lumMod val="75000"/>
              </a:schemeClr>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eaLnBrk="1" hangingPunct="1">
              <a:defRPr/>
            </a:pPr>
            <a:endParaRPr lang="ru-RU" dirty="0" smtClean="0">
              <a:solidFill>
                <a:srgbClr val="FF0000"/>
              </a:solidFill>
            </a:endParaRPr>
          </a:p>
        </p:txBody>
      </p:sp>
      <p:grpSp>
        <p:nvGrpSpPr>
          <p:cNvPr id="2" name="Группа 5"/>
          <p:cNvGrpSpPr/>
          <p:nvPr/>
        </p:nvGrpSpPr>
        <p:grpSpPr>
          <a:xfrm>
            <a:off x="2438400" y="1752600"/>
            <a:ext cx="6705600" cy="533400"/>
            <a:chOff x="377884" y="249419"/>
            <a:chExt cx="7776978" cy="499158"/>
          </a:xfrm>
          <a:solidFill>
            <a:schemeClr val="accent2">
              <a:lumMod val="20000"/>
              <a:lumOff val="80000"/>
            </a:schemeClr>
          </a:solidFill>
        </p:grpSpPr>
        <p:sp>
          <p:nvSpPr>
            <p:cNvPr id="7" name="Прямоугольник 6"/>
            <p:cNvSpPr/>
            <p:nvPr/>
          </p:nvSpPr>
          <p:spPr>
            <a:xfrm>
              <a:off x="380172" y="249419"/>
              <a:ext cx="7774689" cy="499158"/>
            </a:xfrm>
            <a:prstGeom prst="rect">
              <a:avLst/>
            </a:prstGeom>
            <a:grpFill/>
            <a:ln>
              <a:solidFill>
                <a:schemeClr val="accent6">
                  <a:lumMod val="60000"/>
                  <a:lumOff val="4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 name="Прямоугольник 7"/>
            <p:cNvSpPr/>
            <p:nvPr/>
          </p:nvSpPr>
          <p:spPr>
            <a:xfrm>
              <a:off x="377884" y="249419"/>
              <a:ext cx="7776978" cy="499158"/>
            </a:xfrm>
            <a:prstGeom prst="rect">
              <a:avLst/>
            </a:prstGeom>
            <a:grpFill/>
          </p:spPr>
          <p:style>
            <a:lnRef idx="0">
              <a:scrgbClr r="0" g="0" b="0"/>
            </a:lnRef>
            <a:fillRef idx="0">
              <a:scrgbClr r="0" g="0" b="0"/>
            </a:fillRef>
            <a:effectRef idx="0">
              <a:scrgbClr r="0" g="0" b="0"/>
            </a:effectRef>
            <a:fontRef idx="minor">
              <a:schemeClr val="lt1"/>
            </a:fontRef>
          </p:style>
          <p:txBody>
            <a:bodyPr lIns="396207" tIns="35560" rIns="35560" bIns="35560" spcCol="1270" anchor="ctr"/>
            <a:lstStyle/>
            <a:p>
              <a:pPr lvl="0"/>
              <a:r>
                <a:rPr lang="ru-RU" sz="1800" dirty="0">
                  <a:solidFill>
                    <a:schemeClr val="accent4"/>
                  </a:solidFill>
                  <a:latin typeface="Times New Roman" pitchFamily="18" charset="0"/>
                  <a:cs typeface="Times New Roman" pitchFamily="18" charset="0"/>
                </a:rPr>
                <a:t>проанализировать процесс использования </a:t>
              </a:r>
              <a:r>
                <a:rPr lang="ru-RU" sz="1800" dirty="0" err="1">
                  <a:solidFill>
                    <a:schemeClr val="accent4"/>
                  </a:solidFill>
                  <a:latin typeface="Times New Roman" pitchFamily="18" charset="0"/>
                  <a:cs typeface="Times New Roman" pitchFamily="18" charset="0"/>
                </a:rPr>
                <a:t>межпредметных</a:t>
              </a:r>
              <a:r>
                <a:rPr lang="ru-RU" sz="1800" dirty="0">
                  <a:solidFill>
                    <a:schemeClr val="accent4"/>
                  </a:solidFill>
                  <a:latin typeface="Times New Roman" pitchFamily="18" charset="0"/>
                  <a:cs typeface="Times New Roman" pitchFamily="18" charset="0"/>
                </a:rPr>
                <a:t> связей в школе;</a:t>
              </a:r>
            </a:p>
          </p:txBody>
        </p:sp>
      </p:grpSp>
      <p:sp>
        <p:nvSpPr>
          <p:cNvPr id="13" name="Овал 12"/>
          <p:cNvSpPr/>
          <p:nvPr/>
        </p:nvSpPr>
        <p:spPr>
          <a:xfrm>
            <a:off x="1981200" y="2667000"/>
            <a:ext cx="838200" cy="762000"/>
          </a:xfrm>
          <a:prstGeom prst="ellipse">
            <a:avLst/>
          </a:prstGeom>
          <a:solidFill>
            <a:schemeClr val="accent2">
              <a:lumMod val="20000"/>
              <a:lumOff val="80000"/>
            </a:schemeClr>
          </a:solidFill>
          <a:ln>
            <a:solidFill>
              <a:schemeClr val="bg2">
                <a:lumMod val="75000"/>
              </a:schemeClr>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nvGrpSpPr>
          <p:cNvPr id="3" name="Группа 13"/>
          <p:cNvGrpSpPr/>
          <p:nvPr/>
        </p:nvGrpSpPr>
        <p:grpSpPr>
          <a:xfrm>
            <a:off x="2438400" y="2743200"/>
            <a:ext cx="6477000" cy="838200"/>
            <a:chOff x="789616" y="1080119"/>
            <a:chExt cx="7419295" cy="915125"/>
          </a:xfrm>
          <a:solidFill>
            <a:schemeClr val="accent2">
              <a:lumMod val="20000"/>
              <a:lumOff val="80000"/>
            </a:schemeClr>
          </a:solidFill>
        </p:grpSpPr>
        <p:sp>
          <p:nvSpPr>
            <p:cNvPr id="15" name="Прямоугольник 14"/>
            <p:cNvSpPr/>
            <p:nvPr/>
          </p:nvSpPr>
          <p:spPr>
            <a:xfrm>
              <a:off x="789616" y="1080119"/>
              <a:ext cx="7419295" cy="499158"/>
            </a:xfrm>
            <a:prstGeom prst="rect">
              <a:avLst/>
            </a:prstGeom>
            <a:grpFill/>
            <a:ln>
              <a:solidFill>
                <a:schemeClr val="accent6">
                  <a:lumMod val="60000"/>
                  <a:lumOff val="4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6" name="Прямоугольник 15"/>
            <p:cNvSpPr/>
            <p:nvPr/>
          </p:nvSpPr>
          <p:spPr>
            <a:xfrm>
              <a:off x="789616" y="1080119"/>
              <a:ext cx="7419295" cy="915125"/>
            </a:xfrm>
            <a:prstGeom prst="rect">
              <a:avLst/>
            </a:prstGeom>
            <a:grpFill/>
          </p:spPr>
          <p:style>
            <a:lnRef idx="0">
              <a:scrgbClr r="0" g="0" b="0"/>
            </a:lnRef>
            <a:fillRef idx="0">
              <a:scrgbClr r="0" g="0" b="0"/>
            </a:fillRef>
            <a:effectRef idx="0">
              <a:scrgbClr r="0" g="0" b="0"/>
            </a:effectRef>
            <a:fontRef idx="minor">
              <a:schemeClr val="lt1"/>
            </a:fontRef>
          </p:style>
          <p:txBody>
            <a:bodyPr lIns="396207" tIns="35560" rIns="35560" bIns="35560" spcCol="1270" anchor="ctr"/>
            <a:lstStyle/>
            <a:p>
              <a:pPr lvl="0"/>
              <a:r>
                <a:rPr lang="ru-RU" sz="1800" dirty="0">
                  <a:solidFill>
                    <a:schemeClr val="accent4"/>
                  </a:solidFill>
                  <a:latin typeface="Times New Roman" pitchFamily="18" charset="0"/>
                  <a:cs typeface="Times New Roman" pitchFamily="18" charset="0"/>
                </a:rPr>
                <a:t>раскрыть возможность реализации </a:t>
              </a:r>
              <a:r>
                <a:rPr lang="ru-RU" sz="1800" dirty="0" err="1">
                  <a:solidFill>
                    <a:schemeClr val="accent4"/>
                  </a:solidFill>
                  <a:latin typeface="Times New Roman" pitchFamily="18" charset="0"/>
                  <a:cs typeface="Times New Roman" pitchFamily="18" charset="0"/>
                </a:rPr>
                <a:t>межпредметных</a:t>
              </a:r>
              <a:r>
                <a:rPr lang="ru-RU" sz="1800" dirty="0">
                  <a:solidFill>
                    <a:schemeClr val="accent4"/>
                  </a:solidFill>
                  <a:latin typeface="Times New Roman" pitchFamily="18" charset="0"/>
                  <a:cs typeface="Times New Roman" pitchFamily="18" charset="0"/>
                </a:rPr>
                <a:t> связей на основе интегрированного обучения через функциональную грамотность;</a:t>
              </a:r>
            </a:p>
          </p:txBody>
        </p:sp>
      </p:grpSp>
      <p:sp>
        <p:nvSpPr>
          <p:cNvPr id="17" name="Овал 16"/>
          <p:cNvSpPr/>
          <p:nvPr/>
        </p:nvSpPr>
        <p:spPr>
          <a:xfrm>
            <a:off x="2057400" y="3657600"/>
            <a:ext cx="762000" cy="838200"/>
          </a:xfrm>
          <a:prstGeom prst="ellipse">
            <a:avLst/>
          </a:prstGeom>
          <a:solidFill>
            <a:srgbClr val="C9FFC9"/>
          </a:solidFill>
          <a:ln>
            <a:solidFill>
              <a:schemeClr val="bg2">
                <a:lumMod val="75000"/>
              </a:schemeClr>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nvGrpSpPr>
          <p:cNvPr id="7177" name="Группа 17"/>
          <p:cNvGrpSpPr>
            <a:grpSpLocks/>
          </p:cNvGrpSpPr>
          <p:nvPr/>
        </p:nvGrpSpPr>
        <p:grpSpPr bwMode="auto">
          <a:xfrm>
            <a:off x="2438400" y="3733799"/>
            <a:ext cx="6477000" cy="990600"/>
            <a:chOff x="1007325" y="1831750"/>
            <a:chExt cx="6985558" cy="533798"/>
          </a:xfrm>
        </p:grpSpPr>
        <p:sp>
          <p:nvSpPr>
            <p:cNvPr id="19" name="Прямоугольник 18"/>
            <p:cNvSpPr/>
            <p:nvPr/>
          </p:nvSpPr>
          <p:spPr>
            <a:xfrm>
              <a:off x="1007325" y="1831750"/>
              <a:ext cx="6985558" cy="328491"/>
            </a:xfrm>
            <a:prstGeom prst="rect">
              <a:avLst/>
            </a:prstGeom>
            <a:solidFill>
              <a:srgbClr val="F5F5F1"/>
            </a:solidFill>
            <a:ln>
              <a:solidFill>
                <a:schemeClr val="accent6">
                  <a:lumMod val="60000"/>
                  <a:lumOff val="4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Прямоугольник 19"/>
            <p:cNvSpPr/>
            <p:nvPr/>
          </p:nvSpPr>
          <p:spPr>
            <a:xfrm>
              <a:off x="1007325" y="1831750"/>
              <a:ext cx="6985558" cy="533798"/>
            </a:xfrm>
            <a:prstGeom prst="rect">
              <a:avLst/>
            </a:prstGeom>
            <a:solidFill>
              <a:schemeClr val="accent2">
                <a:lumMod val="20000"/>
                <a:lumOff val="80000"/>
              </a:schemeClr>
            </a:solidFill>
          </p:spPr>
          <p:style>
            <a:lnRef idx="0">
              <a:scrgbClr r="0" g="0" b="0"/>
            </a:lnRef>
            <a:fillRef idx="0">
              <a:scrgbClr r="0" g="0" b="0"/>
            </a:fillRef>
            <a:effectRef idx="0">
              <a:scrgbClr r="0" g="0" b="0"/>
            </a:effectRef>
            <a:fontRef idx="minor">
              <a:schemeClr val="lt1"/>
            </a:fontRef>
          </p:style>
          <p:txBody>
            <a:bodyPr lIns="396207" tIns="25400" rIns="25400" bIns="25400" spcCol="1270" anchor="ctr"/>
            <a:lstStyle/>
            <a:p>
              <a:pPr lvl="0"/>
              <a:r>
                <a:rPr lang="ru-RU" sz="1800" dirty="0">
                  <a:solidFill>
                    <a:schemeClr val="accent4"/>
                  </a:solidFill>
                  <a:latin typeface="Times New Roman" pitchFamily="18" charset="0"/>
                  <a:cs typeface="Times New Roman" pitchFamily="18" charset="0"/>
                </a:rPr>
                <a:t>определить роль технологии интегрированного обучения и основные направления в формировании функциональной грамотности в процессе формирования </a:t>
              </a:r>
              <a:r>
                <a:rPr lang="ru-RU" sz="1800" dirty="0" err="1">
                  <a:solidFill>
                    <a:schemeClr val="accent4"/>
                  </a:solidFill>
                  <a:latin typeface="Times New Roman" pitchFamily="18" charset="0"/>
                  <a:cs typeface="Times New Roman" pitchFamily="18" charset="0"/>
                </a:rPr>
                <a:t>метапредметных</a:t>
              </a:r>
              <a:r>
                <a:rPr lang="ru-RU" sz="1800" dirty="0">
                  <a:solidFill>
                    <a:schemeClr val="accent4"/>
                  </a:solidFill>
                  <a:latin typeface="Times New Roman" pitchFamily="18" charset="0"/>
                  <a:cs typeface="Times New Roman" pitchFamily="18" charset="0"/>
                </a:rPr>
                <a:t> компетенций;</a:t>
              </a:r>
            </a:p>
          </p:txBody>
        </p:sp>
      </p:grpSp>
      <p:sp>
        <p:nvSpPr>
          <p:cNvPr id="21" name="Овал 20"/>
          <p:cNvSpPr/>
          <p:nvPr/>
        </p:nvSpPr>
        <p:spPr>
          <a:xfrm>
            <a:off x="2057400" y="4724400"/>
            <a:ext cx="838200" cy="838200"/>
          </a:xfrm>
          <a:prstGeom prst="ellipse">
            <a:avLst/>
          </a:prstGeom>
          <a:solidFill>
            <a:schemeClr val="accent1">
              <a:lumMod val="40000"/>
              <a:lumOff val="60000"/>
            </a:schemeClr>
          </a:solidFill>
          <a:ln>
            <a:solidFill>
              <a:schemeClr val="bg2">
                <a:lumMod val="75000"/>
              </a:schemeClr>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nvGrpSpPr>
          <p:cNvPr id="6" name="Группа 21"/>
          <p:cNvGrpSpPr/>
          <p:nvPr/>
        </p:nvGrpSpPr>
        <p:grpSpPr>
          <a:xfrm>
            <a:off x="2590801" y="4876800"/>
            <a:ext cx="6324599" cy="914400"/>
            <a:chOff x="735566" y="2494915"/>
            <a:chExt cx="7419295" cy="499158"/>
          </a:xfrm>
          <a:solidFill>
            <a:schemeClr val="accent2">
              <a:lumMod val="20000"/>
              <a:lumOff val="80000"/>
            </a:schemeClr>
          </a:solidFill>
        </p:grpSpPr>
        <p:sp>
          <p:nvSpPr>
            <p:cNvPr id="23" name="Прямоугольник 22"/>
            <p:cNvSpPr/>
            <p:nvPr/>
          </p:nvSpPr>
          <p:spPr>
            <a:xfrm>
              <a:off x="735566" y="2494915"/>
              <a:ext cx="7419295" cy="499158"/>
            </a:xfrm>
            <a:prstGeom prst="rect">
              <a:avLst/>
            </a:prstGeom>
            <a:grpFill/>
            <a:ln>
              <a:solidFill>
                <a:schemeClr val="accent6">
                  <a:lumMod val="60000"/>
                  <a:lumOff val="40000"/>
                </a:schemeClr>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4" name="Прямоугольник 23"/>
            <p:cNvSpPr/>
            <p:nvPr/>
          </p:nvSpPr>
          <p:spPr>
            <a:xfrm>
              <a:off x="735566" y="2494915"/>
              <a:ext cx="7419295" cy="499158"/>
            </a:xfrm>
            <a:prstGeom prst="rect">
              <a:avLst/>
            </a:prstGeom>
            <a:grpFill/>
          </p:spPr>
          <p:style>
            <a:lnRef idx="0">
              <a:scrgbClr r="0" g="0" b="0"/>
            </a:lnRef>
            <a:fillRef idx="0">
              <a:scrgbClr r="0" g="0" b="0"/>
            </a:fillRef>
            <a:effectRef idx="0">
              <a:scrgbClr r="0" g="0" b="0"/>
            </a:effectRef>
            <a:fontRef idx="minor">
              <a:schemeClr val="lt1"/>
            </a:fontRef>
          </p:style>
          <p:txBody>
            <a:bodyPr lIns="396207" tIns="25400" rIns="25400" bIns="25400" spcCol="1270" anchor="ctr"/>
            <a:lstStyle/>
            <a:p>
              <a:pPr lvl="0"/>
              <a:r>
                <a:rPr lang="ru-RU" sz="1800" dirty="0">
                  <a:solidFill>
                    <a:schemeClr val="accent4"/>
                  </a:solidFill>
                  <a:latin typeface="Times New Roman" pitchFamily="18" charset="0"/>
                  <a:cs typeface="Times New Roman" pitchFamily="18" charset="0"/>
                </a:rPr>
                <a:t>разработать методические материалы, позволяющие показать значимость </a:t>
              </a:r>
              <a:r>
                <a:rPr lang="ru-RU" sz="1800" dirty="0" err="1">
                  <a:solidFill>
                    <a:schemeClr val="accent4"/>
                  </a:solidFill>
                  <a:latin typeface="Times New Roman" pitchFamily="18" charset="0"/>
                  <a:cs typeface="Times New Roman" pitchFamily="18" charset="0"/>
                </a:rPr>
                <a:t>межпредметных</a:t>
              </a:r>
              <a:r>
                <a:rPr lang="ru-RU" sz="1800" dirty="0">
                  <a:solidFill>
                    <a:schemeClr val="accent4"/>
                  </a:solidFill>
                  <a:latin typeface="Times New Roman" pitchFamily="18" charset="0"/>
                  <a:cs typeface="Times New Roman" pitchFamily="18" charset="0"/>
                </a:rPr>
                <a:t> связей  для повышения мотивации к обучению.</a:t>
              </a:r>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2"/>
          <p:cNvSpPr>
            <a:spLocks noGrp="1"/>
          </p:cNvSpPr>
          <p:nvPr>
            <p:ph idx="1"/>
          </p:nvPr>
        </p:nvSpPr>
        <p:spPr>
          <a:xfrm>
            <a:off x="533400" y="685800"/>
            <a:ext cx="8229600" cy="3400425"/>
          </a:xfrm>
        </p:spPr>
        <p:txBody>
          <a:bodyPr/>
          <a:lstStyle/>
          <a:p>
            <a:pPr algn="just">
              <a:buFontTx/>
              <a:buNone/>
            </a:pPr>
            <a:r>
              <a:rPr lang="ru-RU" sz="1600" dirty="0" smtClean="0"/>
              <a:t>       </a:t>
            </a:r>
            <a:r>
              <a:rPr lang="ru-RU" sz="2800" b="1" dirty="0" smtClean="0">
                <a:solidFill>
                  <a:schemeClr val="accent4">
                    <a:lumMod val="50000"/>
                  </a:schemeClr>
                </a:solidFill>
                <a:latin typeface="Times New Roman" pitchFamily="18" charset="0"/>
                <a:cs typeface="Times New Roman" pitchFamily="18" charset="0"/>
              </a:rPr>
              <a:t>3.Закрепление знаний и умений.</a:t>
            </a:r>
          </a:p>
          <a:p>
            <a:pPr algn="just">
              <a:buFontTx/>
              <a:buNone/>
            </a:pPr>
            <a:endParaRPr lang="ru-RU" sz="2800" b="1" dirty="0" smtClean="0">
              <a:solidFill>
                <a:schemeClr val="accent4">
                  <a:lumMod val="50000"/>
                </a:schemeClr>
              </a:solidFill>
              <a:latin typeface="Times New Roman" pitchFamily="18" charset="0"/>
              <a:cs typeface="Times New Roman" pitchFamily="18" charset="0"/>
            </a:endParaRPr>
          </a:p>
          <a:p>
            <a:pPr>
              <a:buNone/>
            </a:pPr>
            <a:r>
              <a:rPr lang="ru-RU" sz="1600" dirty="0" smtClean="0">
                <a:latin typeface="Times New Roman" pitchFamily="18" charset="0"/>
                <a:cs typeface="Times New Roman" pitchFamily="18" charset="0"/>
              </a:rPr>
              <a:t>	</a:t>
            </a:r>
            <a:r>
              <a:rPr lang="ru-RU" sz="1600" b="1" dirty="0" smtClean="0">
                <a:solidFill>
                  <a:schemeClr val="accent4">
                    <a:lumMod val="50000"/>
                  </a:schemeClr>
                </a:solidFill>
                <a:latin typeface="Times New Roman" pitchFamily="18" charset="0"/>
                <a:cs typeface="Times New Roman" pitchFamily="18" charset="0"/>
              </a:rPr>
              <a:t> На данном этапе урока стараюсь дать на выполнение учащимися задания с учетом дифференциации. Это позволяет осуществить переход к самостоятельному решению задач из темы, что изучаем. Можно использовать приемы: «Учась учусь», дискуссия, работа в группах, «Верю — не верю», ролевая игра, метод «Автобусная остановка» — материал распределяется по остановкам. На каждой остановке учащиеся выполняют индивидуальные или групповые задания. Например по теме «Кодирование информации» задачу можно решить несколькими способами, разделившись  на группы и каждая группа ищет свой способ решения задачи.</a:t>
            </a:r>
            <a:endParaRPr lang="ru-RU" sz="1600" b="1" dirty="0">
              <a:solidFill>
                <a:schemeClr val="accent4">
                  <a:lumMod val="50000"/>
                </a:schemeClr>
              </a:solidFill>
              <a:latin typeface="Times New Roman" pitchFamily="18" charset="0"/>
              <a:cs typeface="Times New Roman" pitchFamily="18" charset="0"/>
            </a:endParaRPr>
          </a:p>
        </p:txBody>
      </p:sp>
      <p:pic>
        <p:nvPicPr>
          <p:cNvPr id="9219" name="Picture 2" descr="https://xn--45-kmc.xn--80aafey1amqq.xn--d1acj3b/images/events/cover/0193d1873f550681e2df7ea552735b24_big.jpg"/>
          <p:cNvPicPr>
            <a:picLocks noChangeAspect="1" noChangeArrowheads="1"/>
          </p:cNvPicPr>
          <p:nvPr/>
        </p:nvPicPr>
        <p:blipFill>
          <a:blip r:embed="rId2" cstate="print"/>
          <a:srcRect/>
          <a:stretch>
            <a:fillRect/>
          </a:stretch>
        </p:blipFill>
        <p:spPr bwMode="auto">
          <a:xfrm>
            <a:off x="5029200" y="3962400"/>
            <a:ext cx="3862387" cy="25717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38400" y="685800"/>
            <a:ext cx="5334000" cy="914400"/>
          </a:xfrm>
        </p:spPr>
        <p:txBody>
          <a:bodyPr/>
          <a:lstStyle/>
          <a:p>
            <a:r>
              <a:rPr lang="ru-RU" sz="3600" b="1" dirty="0" smtClean="0">
                <a:solidFill>
                  <a:schemeClr val="tx1"/>
                </a:solidFill>
                <a:latin typeface="+mj-lt"/>
                <a:ea typeface="+mj-ea"/>
                <a:cs typeface="+mj-cs"/>
              </a:rPr>
              <a:t>Фронтальная работа</a:t>
            </a:r>
            <a:endParaRPr lang="ru-RU" sz="3600" b="1" dirty="0"/>
          </a:p>
        </p:txBody>
      </p:sp>
      <p:pic>
        <p:nvPicPr>
          <p:cNvPr id="21508" name="Picture 20" descr="http://xn---43-9cdtc0a5ad4ave8bi7d.xn--p1ai/wp-content/uploads/2018/09/%D0%BB%D0%BE%D0%B3%D0%BE1-1024x717.png"/>
          <p:cNvPicPr>
            <a:picLocks noChangeAspect="1" noChangeArrowheads="1"/>
          </p:cNvPicPr>
          <p:nvPr/>
        </p:nvPicPr>
        <p:blipFill>
          <a:blip r:embed="rId2" cstate="print"/>
          <a:srcRect/>
          <a:stretch>
            <a:fillRect/>
          </a:stretch>
        </p:blipFill>
        <p:spPr bwMode="auto">
          <a:xfrm>
            <a:off x="7086600" y="381000"/>
            <a:ext cx="1727200" cy="1209675"/>
          </a:xfrm>
          <a:prstGeom prst="rect">
            <a:avLst/>
          </a:prstGeom>
          <a:noFill/>
          <a:ln w="9525">
            <a:noFill/>
            <a:miter lim="800000"/>
            <a:headEnd/>
            <a:tailEnd/>
          </a:ln>
        </p:spPr>
      </p:pic>
      <p:pic>
        <p:nvPicPr>
          <p:cNvPr id="21510" name="Picture 25" descr="https://ds05.infourok.ru/uploads/ex/0a90/000a43bf-fd074fd3/1/img16.jpg"/>
          <p:cNvPicPr>
            <a:picLocks noChangeAspect="1" noChangeArrowheads="1"/>
          </p:cNvPicPr>
          <p:nvPr/>
        </p:nvPicPr>
        <p:blipFill>
          <a:blip r:embed="rId3" cstate="print"/>
          <a:srcRect/>
          <a:stretch>
            <a:fillRect/>
          </a:stretch>
        </p:blipFill>
        <p:spPr bwMode="auto">
          <a:xfrm>
            <a:off x="5897563" y="4648200"/>
            <a:ext cx="2714625" cy="2036763"/>
          </a:xfrm>
          <a:prstGeom prst="rect">
            <a:avLst/>
          </a:prstGeom>
          <a:noFill/>
          <a:ln w="9525">
            <a:noFill/>
            <a:miter lim="800000"/>
            <a:headEnd/>
            <a:tailEnd/>
          </a:ln>
        </p:spPr>
      </p:pic>
      <p:sp>
        <p:nvSpPr>
          <p:cNvPr id="21511" name="Rectangle 7"/>
          <p:cNvSpPr>
            <a:spLocks noChangeArrowheads="1"/>
          </p:cNvSpPr>
          <p:nvPr/>
        </p:nvSpPr>
        <p:spPr bwMode="auto">
          <a:xfrm>
            <a:off x="304800" y="1447800"/>
            <a:ext cx="7315200" cy="4401205"/>
          </a:xfrm>
          <a:prstGeom prst="rect">
            <a:avLst/>
          </a:prstGeom>
          <a:solidFill>
            <a:srgbClr val="FFFFFF">
              <a:alpha val="14999"/>
            </a:srgbClr>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accent4">
                    <a:lumMod val="50000"/>
                  </a:schemeClr>
                </a:solidFill>
                <a:effectLst/>
                <a:latin typeface="Times New Roman" pitchFamily="18" charset="0"/>
                <a:ea typeface="Calibri" pitchFamily="34" charset="0"/>
                <a:cs typeface="Times New Roman" pitchFamily="18" charset="0"/>
              </a:rPr>
              <a:t>Задача №1</a:t>
            </a:r>
            <a:r>
              <a:rPr kumimoji="0" lang="ru-RU" sz="1600" b="0" i="0" u="none" strike="noStrike" cap="none" normalizeH="0" baseline="0" dirty="0" smtClean="0">
                <a:ln>
                  <a:noFill/>
                </a:ln>
                <a:solidFill>
                  <a:schemeClr val="accent4">
                    <a:lumMod val="50000"/>
                  </a:schemeClr>
                </a:solidFill>
                <a:effectLst/>
                <a:latin typeface="Times New Roman" pitchFamily="18" charset="0"/>
                <a:ea typeface="Calibri" pitchFamily="34" charset="0"/>
                <a:cs typeface="Times New Roman" pitchFamily="18" charset="0"/>
              </a:rPr>
              <a:t> В 5 классе во вторник 5 уроков: математика, русский язык, литература, история и физкультура. Сколько можно составить вариантов расписания на день, зная точно, что математика - второй урок?</a:t>
            </a:r>
          </a:p>
          <a:p>
            <a:pPr lvl="0"/>
            <a:r>
              <a:rPr lang="ru-RU" sz="1600" dirty="0">
                <a:solidFill>
                  <a:schemeClr val="accent4">
                    <a:lumMod val="50000"/>
                  </a:schemeClr>
                </a:solidFill>
                <a:latin typeface="Times New Roman" pitchFamily="18" charset="0"/>
                <a:cs typeface="Times New Roman" pitchFamily="18" charset="0"/>
              </a:rPr>
              <a:t>Как бы вы предложили решить эту задачу? </a:t>
            </a:r>
            <a:r>
              <a:rPr lang="ru-RU" sz="1600" b="1" i="1" dirty="0">
                <a:solidFill>
                  <a:schemeClr val="accent4">
                    <a:lumMod val="50000"/>
                  </a:schemeClr>
                </a:solidFill>
                <a:latin typeface="Times New Roman" pitchFamily="18" charset="0"/>
                <a:cs typeface="Times New Roman" pitchFamily="18" charset="0"/>
              </a:rPr>
              <a:t>(</a:t>
            </a:r>
            <a:r>
              <a:rPr lang="ru-RU" sz="1600" i="1" dirty="0">
                <a:solidFill>
                  <a:schemeClr val="accent4">
                    <a:lumMod val="50000"/>
                  </a:schemeClr>
                </a:solidFill>
                <a:latin typeface="Times New Roman" pitchFamily="18" charset="0"/>
                <a:cs typeface="Times New Roman" pitchFamily="18" charset="0"/>
              </a:rPr>
              <a:t>ответы</a:t>
            </a:r>
            <a:r>
              <a:rPr lang="ru-RU" sz="1600" b="1" i="1" dirty="0">
                <a:solidFill>
                  <a:schemeClr val="accent4">
                    <a:lumMod val="50000"/>
                  </a:schemeClr>
                </a:solidFill>
                <a:latin typeface="Times New Roman" pitchFamily="18" charset="0"/>
                <a:cs typeface="Times New Roman" pitchFamily="18" charset="0"/>
              </a:rPr>
              <a:t>)</a:t>
            </a:r>
            <a:endParaRPr lang="ru-RU" sz="1600" dirty="0">
              <a:solidFill>
                <a:schemeClr val="accent4">
                  <a:lumMod val="50000"/>
                </a:schemeClr>
              </a:solidFill>
              <a:latin typeface="Times New Roman" pitchFamily="18" charset="0"/>
              <a:cs typeface="Times New Roman" pitchFamily="18" charset="0"/>
            </a:endParaRPr>
          </a:p>
          <a:p>
            <a:pPr lvl="0"/>
            <a:r>
              <a:rPr lang="ru-RU" sz="1600" dirty="0">
                <a:solidFill>
                  <a:schemeClr val="accent4">
                    <a:lumMod val="50000"/>
                  </a:schemeClr>
                </a:solidFill>
                <a:latin typeface="Times New Roman" pitchFamily="18" charset="0"/>
                <a:cs typeface="Times New Roman" pitchFamily="18" charset="0"/>
              </a:rPr>
              <a:t>Предлагаю вам закодировать названия предметов их начальной буквой: Ф - физкультура, Р - русский язык, Л - литература, И - история, М - математика.</a:t>
            </a:r>
          </a:p>
          <a:p>
            <a:pPr lvl="0"/>
            <a:r>
              <a:rPr lang="ru-RU" sz="1600" dirty="0">
                <a:solidFill>
                  <a:schemeClr val="accent4">
                    <a:lumMod val="50000"/>
                  </a:schemeClr>
                </a:solidFill>
                <a:latin typeface="Times New Roman" pitchFamily="18" charset="0"/>
                <a:cs typeface="Times New Roman" pitchFamily="18" charset="0"/>
              </a:rPr>
              <a:t>С какого урока мы начнем составлять расписание? (с </a:t>
            </a:r>
            <a:r>
              <a:rPr lang="ru-RU" sz="1600" i="1" dirty="0">
                <a:solidFill>
                  <a:schemeClr val="accent4">
                    <a:lumMod val="50000"/>
                  </a:schemeClr>
                </a:solidFill>
                <a:latin typeface="Times New Roman" pitchFamily="18" charset="0"/>
                <a:cs typeface="Times New Roman" pitchFamily="18" charset="0"/>
              </a:rPr>
              <a:t>Р, Л, И,Ф</a:t>
            </a:r>
            <a:r>
              <a:rPr lang="ru-RU" sz="1600" b="1" i="1" dirty="0">
                <a:solidFill>
                  <a:schemeClr val="accent4">
                    <a:lumMod val="50000"/>
                  </a:schemeClr>
                </a:solidFill>
                <a:latin typeface="Times New Roman" pitchFamily="18" charset="0"/>
                <a:cs typeface="Times New Roman" pitchFamily="18" charset="0"/>
              </a:rPr>
              <a:t>)</a:t>
            </a:r>
            <a:endParaRPr lang="ru-RU" sz="1600" dirty="0">
              <a:solidFill>
                <a:schemeClr val="accent4">
                  <a:lumMod val="50000"/>
                </a:schemeClr>
              </a:solidFill>
              <a:latin typeface="Times New Roman" pitchFamily="18" charset="0"/>
              <a:cs typeface="Times New Roman" pitchFamily="18" charset="0"/>
            </a:endParaRPr>
          </a:p>
          <a:p>
            <a:r>
              <a:rPr lang="ru-RU" sz="1600" dirty="0">
                <a:solidFill>
                  <a:schemeClr val="accent4">
                    <a:lumMod val="50000"/>
                  </a:schemeClr>
                </a:solidFill>
                <a:latin typeface="Times New Roman" pitchFamily="18" charset="0"/>
                <a:cs typeface="Times New Roman" pitchFamily="18" charset="0"/>
              </a:rPr>
              <a:t>Какие способы решения этой задачи вы знаете? </a:t>
            </a:r>
            <a:r>
              <a:rPr lang="ru-RU" sz="1600" b="1" i="1" dirty="0">
                <a:solidFill>
                  <a:schemeClr val="accent4">
                    <a:lumMod val="50000"/>
                  </a:schemeClr>
                </a:solidFill>
                <a:latin typeface="Times New Roman" pitchFamily="18" charset="0"/>
                <a:cs typeface="Times New Roman" pitchFamily="18" charset="0"/>
              </a:rPr>
              <a:t>(</a:t>
            </a:r>
            <a:r>
              <a:rPr lang="ru-RU" sz="1600" i="1" dirty="0">
                <a:solidFill>
                  <a:schemeClr val="accent4">
                    <a:lumMod val="50000"/>
                  </a:schemeClr>
                </a:solidFill>
                <a:latin typeface="Times New Roman" pitchFamily="18" charset="0"/>
                <a:cs typeface="Times New Roman" pitchFamily="18" charset="0"/>
              </a:rPr>
              <a:t>перебор, дерево, произведение</a:t>
            </a:r>
            <a:r>
              <a:rPr lang="ru-RU" sz="1600" b="1" i="1" dirty="0">
                <a:solidFill>
                  <a:schemeClr val="accent4">
                    <a:lumMod val="50000"/>
                  </a:schemeClr>
                </a:solidFill>
                <a:latin typeface="Times New Roman" pitchFamily="18" charset="0"/>
                <a:cs typeface="Times New Roman" pitchFamily="18" charset="0"/>
              </a:rPr>
              <a:t>).</a:t>
            </a:r>
            <a:r>
              <a:rPr lang="ru-RU" sz="1600" dirty="0">
                <a:solidFill>
                  <a:schemeClr val="accent4">
                    <a:lumMod val="50000"/>
                  </a:schemeClr>
                </a:solidFill>
                <a:latin typeface="Times New Roman" pitchFamily="18" charset="0"/>
                <a:cs typeface="Times New Roman" pitchFamily="18" charset="0"/>
              </a:rPr>
              <a:t> А какой вариант здесь самый удобный?</a:t>
            </a:r>
          </a:p>
          <a:p>
            <a:r>
              <a:rPr lang="ru-RU" sz="1600" dirty="0">
                <a:solidFill>
                  <a:schemeClr val="accent4">
                    <a:lumMod val="50000"/>
                  </a:schemeClr>
                </a:solidFill>
                <a:latin typeface="Times New Roman" pitchFamily="18" charset="0"/>
                <a:cs typeface="Times New Roman" pitchFamily="18" charset="0"/>
              </a:rPr>
              <a:t>Сколько возможных вариантов расписания уроков у вас получилось? Подсчитайте. </a:t>
            </a:r>
            <a:r>
              <a:rPr lang="ru-RU" sz="1600" i="1" dirty="0">
                <a:solidFill>
                  <a:schemeClr val="accent4">
                    <a:lumMod val="50000"/>
                  </a:schemeClr>
                </a:solidFill>
                <a:latin typeface="Times New Roman" pitchFamily="18" charset="0"/>
                <a:cs typeface="Times New Roman" pitchFamily="18" charset="0"/>
              </a:rPr>
              <a:t>(24 варианта)</a:t>
            </a:r>
            <a:endParaRPr lang="ru-RU" sz="1600" dirty="0">
              <a:solidFill>
                <a:schemeClr val="accent4">
                  <a:lumMod val="50000"/>
                </a:schemeClr>
              </a:solidFill>
              <a:latin typeface="Times New Roman" pitchFamily="18" charset="0"/>
              <a:cs typeface="Times New Roman" pitchFamily="18" charset="0"/>
            </a:endParaRPr>
          </a:p>
          <a:p>
            <a:r>
              <a:rPr lang="ru-RU" sz="1600" dirty="0">
                <a:solidFill>
                  <a:schemeClr val="accent4">
                    <a:lumMod val="50000"/>
                  </a:schemeClr>
                </a:solidFill>
                <a:latin typeface="Times New Roman" pitchFamily="18" charset="0"/>
                <a:cs typeface="Times New Roman" pitchFamily="18" charset="0"/>
              </a:rPr>
              <a:t>-А если бы в задаче не было условия, что математика - второй урок, что бы изменилось? </a:t>
            </a:r>
            <a:r>
              <a:rPr lang="ru-RU" sz="1600" b="1" i="1" dirty="0">
                <a:solidFill>
                  <a:schemeClr val="accent4">
                    <a:lumMod val="50000"/>
                  </a:schemeClr>
                </a:solidFill>
                <a:latin typeface="Times New Roman" pitchFamily="18" charset="0"/>
                <a:cs typeface="Times New Roman" pitchFamily="18" charset="0"/>
              </a:rPr>
              <a:t>(</a:t>
            </a:r>
            <a:r>
              <a:rPr lang="ru-RU" sz="1600" i="1" dirty="0">
                <a:solidFill>
                  <a:schemeClr val="accent4">
                    <a:lumMod val="50000"/>
                  </a:schemeClr>
                </a:solidFill>
                <a:latin typeface="Times New Roman" pitchFamily="18" charset="0"/>
                <a:cs typeface="Times New Roman" pitchFamily="18" charset="0"/>
              </a:rPr>
              <a:t>ответ, вариантов расписания было бы намного больше. - Сколько?- 120)</a:t>
            </a:r>
            <a:endParaRPr lang="ru-RU" sz="1600" dirty="0">
              <a:solidFill>
                <a:schemeClr val="accent4">
                  <a:lumMod val="50000"/>
                </a:schemeClr>
              </a:solidFill>
              <a:latin typeface="Times New Roman" pitchFamily="18" charset="0"/>
              <a:cs typeface="Times New Roman" pitchFamily="18" charset="0"/>
            </a:endParaRPr>
          </a:p>
          <a:p>
            <a:r>
              <a:rPr lang="ru-RU" sz="1600" dirty="0">
                <a:solidFill>
                  <a:schemeClr val="accent4">
                    <a:lumMod val="50000"/>
                  </a:schemeClr>
                </a:solidFill>
                <a:latin typeface="Times New Roman" pitchFamily="18" charset="0"/>
                <a:cs typeface="Times New Roman" pitchFamily="18" charset="0"/>
              </a:rPr>
              <a:t>Да, трудно придется тому, кто забудет порядок уроков и, не посмотрев в расписание, захочет правильно заполнить дневник.</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endParaRPr>
          </a:p>
        </p:txBody>
      </p:sp>
      <p:sp>
        <p:nvSpPr>
          <p:cNvPr id="6" name="Прямоугольник 5"/>
          <p:cNvSpPr/>
          <p:nvPr/>
        </p:nvSpPr>
        <p:spPr>
          <a:xfrm>
            <a:off x="228600" y="0"/>
            <a:ext cx="5905271" cy="769441"/>
          </a:xfrm>
          <a:prstGeom prst="rect">
            <a:avLst/>
          </a:prstGeom>
        </p:spPr>
        <p:txBody>
          <a:bodyPr wrap="none">
            <a:spAutoFit/>
          </a:bodyPr>
          <a:lstStyle/>
          <a:p>
            <a:r>
              <a:rPr lang="ru-RU" altLang="ru-RU" sz="4400" dirty="0" smtClean="0">
                <a:solidFill>
                  <a:schemeClr val="tx2">
                    <a:lumMod val="50000"/>
                  </a:schemeClr>
                </a:solidFill>
              </a:rPr>
              <a:t>Практика - задание 4.</a:t>
            </a:r>
            <a:endParaRPr lang="ru-RU" sz="4400"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304800"/>
            <a:ext cx="5334000" cy="914400"/>
          </a:xfrm>
        </p:spPr>
        <p:txBody>
          <a:bodyPr/>
          <a:lstStyle/>
          <a:p>
            <a:r>
              <a:rPr lang="ru-RU" sz="3600" b="1" dirty="0" smtClean="0">
                <a:solidFill>
                  <a:schemeClr val="tx1"/>
                </a:solidFill>
                <a:latin typeface="+mj-lt"/>
                <a:ea typeface="+mj-ea"/>
                <a:cs typeface="+mj-cs"/>
              </a:rPr>
              <a:t>Фронтальная работа</a:t>
            </a:r>
            <a:endParaRPr lang="ru-RU" sz="3600" b="1" dirty="0"/>
          </a:p>
        </p:txBody>
      </p:sp>
      <p:pic>
        <p:nvPicPr>
          <p:cNvPr id="21508" name="Picture 20" descr="http://xn---43-9cdtc0a5ad4ave8bi7d.xn--p1ai/wp-content/uploads/2018/09/%D0%BB%D0%BE%D0%B3%D0%BE1-1024x717.png"/>
          <p:cNvPicPr>
            <a:picLocks noChangeAspect="1" noChangeArrowheads="1"/>
          </p:cNvPicPr>
          <p:nvPr/>
        </p:nvPicPr>
        <p:blipFill>
          <a:blip r:embed="rId2" cstate="print"/>
          <a:srcRect/>
          <a:stretch>
            <a:fillRect/>
          </a:stretch>
        </p:blipFill>
        <p:spPr bwMode="auto">
          <a:xfrm>
            <a:off x="7086600" y="381000"/>
            <a:ext cx="1727200" cy="1209675"/>
          </a:xfrm>
          <a:prstGeom prst="rect">
            <a:avLst/>
          </a:prstGeom>
          <a:noFill/>
          <a:ln w="9525">
            <a:noFill/>
            <a:miter lim="800000"/>
            <a:headEnd/>
            <a:tailEnd/>
          </a:ln>
        </p:spPr>
      </p:pic>
      <p:pic>
        <p:nvPicPr>
          <p:cNvPr id="21510" name="Picture 25" descr="https://ds05.infourok.ru/uploads/ex/0a90/000a43bf-fd074fd3/1/img16.jpg"/>
          <p:cNvPicPr>
            <a:picLocks noChangeAspect="1" noChangeArrowheads="1"/>
          </p:cNvPicPr>
          <p:nvPr/>
        </p:nvPicPr>
        <p:blipFill>
          <a:blip r:embed="rId3" cstate="print"/>
          <a:srcRect/>
          <a:stretch>
            <a:fillRect/>
          </a:stretch>
        </p:blipFill>
        <p:spPr bwMode="auto">
          <a:xfrm>
            <a:off x="5897563" y="4648200"/>
            <a:ext cx="2714625" cy="2036763"/>
          </a:xfrm>
          <a:prstGeom prst="rect">
            <a:avLst/>
          </a:prstGeom>
          <a:noFill/>
          <a:ln w="9525">
            <a:noFill/>
            <a:miter lim="800000"/>
            <a:headEnd/>
            <a:tailEnd/>
          </a:ln>
        </p:spPr>
      </p:pic>
      <p:sp>
        <p:nvSpPr>
          <p:cNvPr id="21511" name="Rectangle 7"/>
          <p:cNvSpPr>
            <a:spLocks noChangeArrowheads="1"/>
          </p:cNvSpPr>
          <p:nvPr/>
        </p:nvSpPr>
        <p:spPr bwMode="auto">
          <a:xfrm>
            <a:off x="228600" y="1507867"/>
            <a:ext cx="7315200" cy="2123658"/>
          </a:xfrm>
          <a:prstGeom prst="rect">
            <a:avLst/>
          </a:prstGeom>
          <a:solidFill>
            <a:srgbClr val="FFFFFF">
              <a:alpha val="14999"/>
            </a:srgbClr>
          </a:solid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1800" b="1" i="0" u="none" strike="noStrike" cap="none" normalizeH="0" baseline="0" dirty="0" smtClean="0">
                <a:ln>
                  <a:noFill/>
                </a:ln>
                <a:solidFill>
                  <a:schemeClr val="accent4">
                    <a:lumMod val="50000"/>
                  </a:schemeClr>
                </a:solidFill>
                <a:effectLst/>
                <a:latin typeface="Times New Roman" pitchFamily="18" charset="0"/>
                <a:ea typeface="Calibri" pitchFamily="34" charset="0"/>
                <a:cs typeface="Times New Roman" pitchFamily="18" charset="0"/>
              </a:rPr>
              <a:t>Задача №2</a:t>
            </a:r>
            <a:r>
              <a:rPr kumimoji="0" lang="ru-RU" sz="1800" b="0" i="0" u="none" strike="noStrike" cap="none" normalizeH="0" baseline="0" dirty="0" smtClean="0">
                <a:ln>
                  <a:noFill/>
                </a:ln>
                <a:solidFill>
                  <a:schemeClr val="accent4">
                    <a:lumMod val="50000"/>
                  </a:schemeClr>
                </a:solidFill>
                <a:effectLst/>
                <a:latin typeface="Times New Roman" pitchFamily="18" charset="0"/>
                <a:ea typeface="Calibri" pitchFamily="34" charset="0"/>
                <a:cs typeface="Times New Roman" pitchFamily="18" charset="0"/>
              </a:rPr>
              <a:t> </a:t>
            </a:r>
            <a:r>
              <a:rPr lang="ru-RU" sz="1800" dirty="0">
                <a:solidFill>
                  <a:schemeClr val="accent4">
                    <a:lumMod val="50000"/>
                  </a:schemeClr>
                </a:solidFill>
                <a:latin typeface="Times New Roman" pitchFamily="18" charset="0"/>
                <a:cs typeface="Times New Roman" pitchFamily="18" charset="0"/>
              </a:rPr>
              <a:t>Лиза, Полина, </a:t>
            </a:r>
            <a:r>
              <a:rPr lang="ru-RU" sz="1800" dirty="0" err="1">
                <a:solidFill>
                  <a:schemeClr val="accent4">
                    <a:lumMod val="50000"/>
                  </a:schemeClr>
                </a:solidFill>
                <a:latin typeface="Times New Roman" pitchFamily="18" charset="0"/>
                <a:cs typeface="Times New Roman" pitchFamily="18" charset="0"/>
              </a:rPr>
              <a:t>Виталина</a:t>
            </a:r>
            <a:r>
              <a:rPr lang="ru-RU" sz="1800" dirty="0">
                <a:solidFill>
                  <a:schemeClr val="accent4">
                    <a:lumMod val="50000"/>
                  </a:schemeClr>
                </a:solidFill>
                <a:latin typeface="Times New Roman" pitchFamily="18" charset="0"/>
                <a:cs typeface="Times New Roman" pitchFamily="18" charset="0"/>
              </a:rPr>
              <a:t>, Эля, Андрей, Данил и Матвей готовились к празднованию Дню </a:t>
            </a:r>
            <a:r>
              <a:rPr lang="ru-RU" sz="1800" dirty="0" smtClean="0">
                <a:solidFill>
                  <a:schemeClr val="accent4">
                    <a:lumMod val="50000"/>
                  </a:schemeClr>
                </a:solidFill>
                <a:latin typeface="Times New Roman" pitchFamily="18" charset="0"/>
                <a:cs typeface="Times New Roman" pitchFamily="18" charset="0"/>
              </a:rPr>
              <a:t>Победы</a:t>
            </a:r>
            <a:r>
              <a:rPr lang="ru-RU" sz="1800" dirty="0">
                <a:solidFill>
                  <a:schemeClr val="accent4">
                    <a:lumMod val="50000"/>
                  </a:schemeClr>
                </a:solidFill>
                <a:latin typeface="Times New Roman" pitchFamily="18" charset="0"/>
                <a:cs typeface="Times New Roman" pitchFamily="18" charset="0"/>
              </a:rPr>
              <a:t>, пост у ВЕЧНОГО ОГНЯ. Назовите возможные варианты, если постовыми могут быть только одна девочка и один мальчик.</a:t>
            </a:r>
          </a:p>
          <a:p>
            <a:r>
              <a:rPr lang="ru-RU" sz="1800" b="1" dirty="0">
                <a:solidFill>
                  <a:schemeClr val="accent4">
                    <a:lumMod val="50000"/>
                  </a:schemeClr>
                </a:solidFill>
                <a:latin typeface="Times New Roman" pitchFamily="18" charset="0"/>
                <a:cs typeface="Times New Roman" pitchFamily="18" charset="0"/>
              </a:rPr>
              <a:t>Решение. </a:t>
            </a:r>
            <a:r>
              <a:rPr lang="ru-RU" sz="1800" dirty="0">
                <a:solidFill>
                  <a:schemeClr val="accent4">
                    <a:lumMod val="50000"/>
                  </a:schemeClr>
                </a:solidFill>
                <a:latin typeface="Times New Roman" pitchFamily="18" charset="0"/>
                <a:cs typeface="Times New Roman" pitchFamily="18" charset="0"/>
              </a:rPr>
              <a:t>Составим таблицу: слева первый столбец - имена девочек, вверху первая строка - имена мальчиков.</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endParaRPr>
          </a:p>
        </p:txBody>
      </p:sp>
      <p:pic>
        <p:nvPicPr>
          <p:cNvPr id="6" name="Рисунок 5"/>
          <p:cNvPicPr/>
          <p:nvPr/>
        </p:nvPicPr>
        <p:blipFill>
          <a:blip r:embed="rId4" cstate="print"/>
          <a:srcRect l="25806" t="49544" r="24632" b="37107"/>
          <a:stretch>
            <a:fillRect/>
          </a:stretch>
        </p:blipFill>
        <p:spPr bwMode="auto">
          <a:xfrm>
            <a:off x="381000" y="3429000"/>
            <a:ext cx="6553200" cy="144780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304800" y="762000"/>
            <a:ext cx="8001000" cy="4739759"/>
          </a:xfrm>
          <a:prstGeom prst="rect">
            <a:avLst/>
          </a:prstGeom>
          <a:noFill/>
          <a:ln w="9525" cap="flat" cmpd="sng" algn="ctr">
            <a:noFill/>
            <a:prstDash val="solid"/>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sng"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4 Этап</a:t>
            </a:r>
            <a:r>
              <a:rPr kumimoji="0" lang="ru-RU" sz="18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Практическая работа на применение полученных умений и навыков.</a:t>
            </a:r>
            <a:endParaRPr kumimoji="0" lang="ru-RU" sz="1800" b="0" i="0" u="none" strike="noStrike" cap="none" normalizeH="0" baseline="0" dirty="0" smtClean="0">
              <a:ln>
                <a:noFill/>
              </a:ln>
              <a:solidFill>
                <a:schemeClr val="accent4">
                  <a:lumMod val="50000"/>
                </a:schemeClr>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Урок информатики, в отличие от многих других школьных дисциплин, должен быть проведен не только с ориентацией на усвоение учащимися теоретических знаний, но и выработка практических умений и навыков. Поэтому важным этапом урока является практическая часть. Ее организовываю таким образом, чтобы учащиеся самостоятельно выполняли работу, проводили исследования путем выделения существенных для выполнения конкретного задания элементов действия, что способствует дальнейшему обобщению и осуществлению перехода от оценивания учеников к самооценке и рефлексии. На этом этапе урока можно использую дискуссию, работу в парах, в группах, либо практическую работу за ПК. Например по  теме «Электронные таблицы. Расчет суточного рациона питания в MS </a:t>
            </a:r>
            <a:r>
              <a:rPr kumimoji="0" lang="ru-RU" sz="1800" b="0" i="0" u="none" strike="noStrike" cap="none" normalizeH="0" baseline="0" dirty="0" err="1" smtClean="0">
                <a:ln>
                  <a:noFill/>
                </a:ln>
                <a:solidFill>
                  <a:schemeClr val="accent4">
                    <a:lumMod val="50000"/>
                  </a:schemeClr>
                </a:solidFill>
                <a:effectLst/>
                <a:latin typeface="Times New Roman" pitchFamily="18" charset="0"/>
                <a:ea typeface="Times New Roman" pitchFamily="18" charset="0"/>
                <a:cs typeface="Times New Roman" pitchFamily="18" charset="0"/>
              </a:rPr>
              <a:t>Excel</a:t>
            </a:r>
            <a:r>
              <a:rPr kumimoji="0" lang="ru-RU" sz="18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На данном этапе </a:t>
            </a:r>
            <a:r>
              <a:rPr kumimoji="0" lang="ru-RU" sz="1800" b="0" i="0" u="none" strike="noStrike" cap="none" normalizeH="0" baseline="0" dirty="0" err="1" smtClean="0">
                <a:ln>
                  <a:noFill/>
                </a:ln>
                <a:solidFill>
                  <a:schemeClr val="accent4">
                    <a:lumMod val="50000"/>
                  </a:schemeClr>
                </a:solidFill>
                <a:effectLst/>
                <a:latin typeface="Times New Roman" pitchFamily="18" charset="0"/>
                <a:ea typeface="Times New Roman" pitchFamily="18" charset="0"/>
                <a:cs typeface="Times New Roman" pitchFamily="18" charset="0"/>
              </a:rPr>
              <a:t>отработываем</a:t>
            </a:r>
            <a:r>
              <a:rPr kumimoji="0" lang="ru-RU" sz="18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навыки использования расчетных формул при работе с электронными таблицами, стимулируем  интерес к применению табличного процессора </a:t>
            </a:r>
            <a:r>
              <a:rPr kumimoji="0" lang="en-US" sz="18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MS Excel</a:t>
            </a:r>
            <a:r>
              <a:rPr kumimoji="0" lang="ru-RU" sz="1800" b="0" i="0" u="none" strike="noStrike" cap="none" normalizeH="0" baseline="0" dirty="0" smtClean="0">
                <a:ln>
                  <a:noFill/>
                </a:ln>
                <a:solidFill>
                  <a:schemeClr val="accent4">
                    <a:lumMod val="50000"/>
                  </a:schemeClr>
                </a:solidFill>
                <a:effectLst/>
                <a:latin typeface="Times New Roman" pitchFamily="18" charset="0"/>
                <a:ea typeface="Times New Roman" pitchFamily="18" charset="0"/>
                <a:cs typeface="Times New Roman" pitchFamily="18" charset="0"/>
              </a:rPr>
              <a:t> при решении практических профессиональных задачах. </a:t>
            </a:r>
          </a:p>
          <a:p>
            <a:pPr marL="0" marR="0" lvl="0" indent="0" algn="l" defTabSz="914400" rtl="0" eaLnBrk="0" fontAlgn="base" latinLnBrk="0" hangingPunct="0">
              <a:lnSpc>
                <a:spcPct val="100000"/>
              </a:lnSpc>
              <a:spcBef>
                <a:spcPct val="0"/>
              </a:spcBef>
              <a:spcAft>
                <a:spcPct val="0"/>
              </a:spcAft>
              <a:buClrTx/>
              <a:buSzTx/>
              <a:buFontTx/>
              <a:buNone/>
              <a:tabLst/>
            </a:pPr>
            <a:r>
              <a:rPr lang="ru-RU" sz="3200" dirty="0" smtClean="0">
                <a:solidFill>
                  <a:schemeClr val="accent4">
                    <a:lumMod val="50000"/>
                  </a:schemeClr>
                </a:solidFill>
                <a:latin typeface="Times New Roman" pitchFamily="18" charset="0"/>
                <a:cs typeface="Times New Roman" pitchFamily="18" charset="0"/>
              </a:rPr>
              <a:t>Практическая работа </a:t>
            </a:r>
            <a:endParaRPr kumimoji="0" lang="ru-RU" sz="3200" b="0" i="0" u="none" strike="noStrike" cap="none" normalizeH="0" baseline="0" dirty="0" smtClean="0">
              <a:ln>
                <a:noFill/>
              </a:ln>
              <a:solidFill>
                <a:schemeClr val="accent4">
                  <a:lumMod val="50000"/>
                </a:schemeClr>
              </a:solidFill>
              <a:effectLst/>
              <a:latin typeface="Times New Roman" pitchFamily="18" charset="0"/>
              <a:cs typeface="Times New Roman" pitchFamily="18" charset="0"/>
            </a:endParaRPr>
          </a:p>
        </p:txBody>
      </p:sp>
      <p:sp>
        <p:nvSpPr>
          <p:cNvPr id="5" name="Прямоугольник 4"/>
          <p:cNvSpPr/>
          <p:nvPr/>
        </p:nvSpPr>
        <p:spPr>
          <a:xfrm>
            <a:off x="304800" y="0"/>
            <a:ext cx="5867400" cy="769441"/>
          </a:xfrm>
          <a:prstGeom prst="rect">
            <a:avLst/>
          </a:prstGeom>
        </p:spPr>
        <p:txBody>
          <a:bodyPr wrap="square">
            <a:spAutoFit/>
          </a:bodyPr>
          <a:lstStyle/>
          <a:p>
            <a:r>
              <a:rPr lang="ru-RU" altLang="ru-RU" sz="4400" dirty="0" smtClean="0">
                <a:solidFill>
                  <a:schemeClr val="tx2">
                    <a:lumMod val="50000"/>
                  </a:schemeClr>
                </a:solidFill>
              </a:rPr>
              <a:t>Практика - задание 5.</a:t>
            </a:r>
            <a:endParaRPr lang="ru-RU" dirty="0"/>
          </a:p>
        </p:txBody>
      </p:sp>
      <p:pic>
        <p:nvPicPr>
          <p:cNvPr id="6" name="Picture 8" descr="https://believeperform.com/wp-content/uploads/2019/09/000-3.png"/>
          <p:cNvPicPr>
            <a:picLocks noChangeAspect="1" noChangeArrowheads="1"/>
          </p:cNvPicPr>
          <p:nvPr/>
        </p:nvPicPr>
        <p:blipFill>
          <a:blip r:embed="rId2" cstate="print">
            <a:clrChange>
              <a:clrFrom>
                <a:srgbClr val="EDEEE9"/>
              </a:clrFrom>
              <a:clrTo>
                <a:srgbClr val="EDEEE9">
                  <a:alpha val="0"/>
                </a:srgbClr>
              </a:clrTo>
            </a:clrChange>
          </a:blip>
          <a:srcRect l="24557" t="13023" r="21468" b="11612"/>
          <a:stretch>
            <a:fillRect/>
          </a:stretch>
        </p:blipFill>
        <p:spPr bwMode="auto">
          <a:xfrm>
            <a:off x="6415087" y="4572000"/>
            <a:ext cx="2728913"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001000" cy="1143000"/>
          </a:xfrm>
        </p:spPr>
        <p:txBody>
          <a:bodyPr/>
          <a:lstStyle/>
          <a:p>
            <a:pPr>
              <a:defRPr/>
            </a:pPr>
            <a:r>
              <a:rPr lang="ru-RU" altLang="ru-RU" dirty="0" smtClean="0">
                <a:solidFill>
                  <a:schemeClr val="tx2">
                    <a:lumMod val="50000"/>
                  </a:schemeClr>
                </a:solidFill>
                <a:latin typeface="Times New Roman" pitchFamily="18" charset="0"/>
                <a:cs typeface="Times New Roman" pitchFamily="18" charset="0"/>
              </a:rPr>
              <a:t>Рефлексия «Дерево успеха»</a:t>
            </a:r>
            <a:endParaRPr lang="ru-RU" dirty="0">
              <a:latin typeface="Times New Roman" pitchFamily="18" charset="0"/>
              <a:cs typeface="Times New Roman" pitchFamily="18" charset="0"/>
            </a:endParaRPr>
          </a:p>
        </p:txBody>
      </p:sp>
      <p:sp>
        <p:nvSpPr>
          <p:cNvPr id="23557" name="Прямоугольник 4"/>
          <p:cNvSpPr>
            <a:spLocks noChangeArrowheads="1"/>
          </p:cNvSpPr>
          <p:nvPr/>
        </p:nvSpPr>
        <p:spPr bwMode="auto">
          <a:xfrm>
            <a:off x="4267200" y="3429000"/>
            <a:ext cx="3581400" cy="461963"/>
          </a:xfrm>
          <a:prstGeom prst="rect">
            <a:avLst/>
          </a:prstGeom>
          <a:noFill/>
          <a:ln w="9525">
            <a:noFill/>
            <a:miter lim="800000"/>
            <a:headEnd/>
            <a:tailEnd/>
          </a:ln>
        </p:spPr>
        <p:txBody>
          <a:bodyPr>
            <a:spAutoFit/>
          </a:bodyPr>
          <a:lstStyle/>
          <a:p>
            <a:pPr algn="ctr" eaLnBrk="1" hangingPunct="1"/>
            <a:endParaRPr lang="ru-RU" altLang="ru-RU"/>
          </a:p>
        </p:txBody>
      </p:sp>
      <p:pic>
        <p:nvPicPr>
          <p:cNvPr id="23568" name="Picture 16" descr="https://thumbs.dreamstime.com/b/%D1%81%D0%BC%D0%B0%D0%B9%D0%BB%D0%B8%D0%BA-%D0%B4%D0%B5%D1%80%D0%B5%D0%B2%D0%BE-%D1%83%D1%81%D1%8B%D0%BF%D0%B0%D0%BD%D0%BD%D0%BE%D0%B5-%D1%80%D0%B0%D0%B4%D0%BE%D1%81%D1%82%D0%BD%D1%8B%D0%BC%D0%B8-%D0%B8-%D0%BF%D0%B5%D1%87%D0%B0%D0%BB%D1%8C%D0%BD%D1%8B%D0%BC%D0%B8-%D1%8D%D0%BC%D0%BE%D0%B4%D0%B7%D0%B8-%D0%BD%D1%80%D0%B0%D0%B2%D0%B8%D1%82%D1%81%D1%8F-%D0%B2-215683070.jpg"/>
          <p:cNvPicPr>
            <a:picLocks noChangeAspect="1" noChangeArrowheads="1"/>
          </p:cNvPicPr>
          <p:nvPr/>
        </p:nvPicPr>
        <p:blipFill>
          <a:blip r:embed="rId2" cstate="print"/>
          <a:srcRect/>
          <a:stretch>
            <a:fillRect/>
          </a:stretch>
        </p:blipFill>
        <p:spPr bwMode="auto">
          <a:xfrm>
            <a:off x="1752600" y="1828800"/>
            <a:ext cx="5029200" cy="5029200"/>
          </a:xfrm>
          <a:prstGeom prst="ellipse">
            <a:avLst/>
          </a:prstGeom>
          <a:ln>
            <a:noFill/>
          </a:ln>
          <a:effectLst>
            <a:softEdge rad="112500"/>
          </a:effectLst>
        </p:spPr>
      </p:pic>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Заголовок 1"/>
          <p:cNvSpPr>
            <a:spLocks noGrp="1"/>
          </p:cNvSpPr>
          <p:nvPr>
            <p:ph type="title"/>
          </p:nvPr>
        </p:nvSpPr>
        <p:spPr/>
        <p:txBody>
          <a:bodyPr/>
          <a:lstStyle/>
          <a:p>
            <a:pPr algn="ctr"/>
            <a:r>
              <a:rPr lang="ru-RU" altLang="ru-RU" sz="3200" smtClean="0">
                <a:solidFill>
                  <a:srgbClr val="FF0000"/>
                </a:solidFill>
                <a:latin typeface="Times New Roman" pitchFamily="18" charset="0"/>
                <a:cs typeface="Times New Roman" pitchFamily="18" charset="0"/>
              </a:rPr>
              <a:t>Цель обучения ребенка состоит в том, чтобы сделать его способным развиваться дальше без помощи учителя                Элберт  Хаббард </a:t>
            </a:r>
            <a:r>
              <a:rPr lang="ru-RU" altLang="ru-RU" smtClean="0"/>
              <a:t/>
            </a:r>
            <a:br>
              <a:rPr lang="ru-RU" altLang="ru-RU" smtClean="0"/>
            </a:br>
            <a:endParaRPr lang="ru-RU" altLang="ru-RU" smtClean="0"/>
          </a:p>
        </p:txBody>
      </p:sp>
      <p:pic>
        <p:nvPicPr>
          <p:cNvPr id="26627" name="Picture 4" descr="https://nbukids.files.wordpress.com/2019/05/pedchitannja.png"/>
          <p:cNvPicPr>
            <a:picLocks noGrp="1" noChangeAspect="1" noChangeArrowheads="1"/>
          </p:cNvPicPr>
          <p:nvPr>
            <p:ph idx="1"/>
          </p:nvPr>
        </p:nvPicPr>
        <p:blipFill>
          <a:blip r:embed="rId2" cstate="print"/>
          <a:srcRect/>
          <a:stretch>
            <a:fillRect/>
          </a:stretch>
        </p:blipFill>
        <p:spPr>
          <a:xfrm>
            <a:off x="1228725" y="2590800"/>
            <a:ext cx="7153275" cy="4157663"/>
          </a:xfrm>
          <a:noFill/>
        </p:spPr>
      </p:pic>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7650" name="Picture 2" descr="https://cf.ppt-online.org/files/slide/n/NfTu5iCFhVj4GWDkY7Ezl9xqUQpAebr6mKItJ8/slide-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5400" y="2438400"/>
            <a:ext cx="7315200" cy="715962"/>
          </a:xfrm>
        </p:spPr>
        <p:txBody>
          <a:bodyPr/>
          <a:lstStyle/>
          <a:p>
            <a:pPr algn="ctr"/>
            <a:r>
              <a:rPr lang="ru-RU" dirty="0" smtClean="0">
                <a:solidFill>
                  <a:schemeClr val="accent4"/>
                </a:solidFill>
                <a:latin typeface="Times New Roman" pitchFamily="18" charset="0"/>
                <a:cs typeface="Times New Roman" pitchFamily="18" charset="0"/>
              </a:rPr>
              <a:t>«</a:t>
            </a:r>
            <a:r>
              <a:rPr lang="ru-RU" dirty="0" err="1" smtClean="0">
                <a:solidFill>
                  <a:schemeClr val="accent4"/>
                </a:solidFill>
                <a:latin typeface="Times New Roman" pitchFamily="18" charset="0"/>
                <a:cs typeface="Times New Roman" pitchFamily="18" charset="0"/>
              </a:rPr>
              <a:t>Межпредметные</a:t>
            </a:r>
            <a:r>
              <a:rPr lang="ru-RU" dirty="0" smtClean="0">
                <a:solidFill>
                  <a:schemeClr val="accent4"/>
                </a:solidFill>
                <a:latin typeface="Times New Roman" pitchFamily="18" charset="0"/>
                <a:cs typeface="Times New Roman" pitchFamily="18" charset="0"/>
              </a:rPr>
              <a:t> </a:t>
            </a:r>
            <a:r>
              <a:rPr lang="en-US" dirty="0" smtClean="0">
                <a:solidFill>
                  <a:schemeClr val="accent4"/>
                </a:solidFill>
                <a:latin typeface="Times New Roman" pitchFamily="18" charset="0"/>
                <a:cs typeface="Times New Roman" pitchFamily="18" charset="0"/>
              </a:rPr>
              <a:t/>
            </a:r>
            <a:br>
              <a:rPr lang="en-US" dirty="0" smtClean="0">
                <a:solidFill>
                  <a:schemeClr val="accent4"/>
                </a:solidFill>
                <a:latin typeface="Times New Roman" pitchFamily="18" charset="0"/>
                <a:cs typeface="Times New Roman" pitchFamily="18" charset="0"/>
              </a:rPr>
            </a:br>
            <a:r>
              <a:rPr lang="ru-RU" dirty="0" smtClean="0">
                <a:solidFill>
                  <a:schemeClr val="accent4"/>
                </a:solidFill>
                <a:latin typeface="Times New Roman" pitchFamily="18" charset="0"/>
                <a:cs typeface="Times New Roman" pitchFamily="18" charset="0"/>
              </a:rPr>
              <a:t>связи как средство повышения мотивации к обучению»</a:t>
            </a:r>
            <a:endParaRPr lang="ru-RU" dirty="0">
              <a:solidFill>
                <a:schemeClr val="accent4"/>
              </a:solidFill>
              <a:latin typeface="Times New Roman" pitchFamily="18" charset="0"/>
              <a:cs typeface="Times New Roman" pitchFamily="18" charset="0"/>
            </a:endParaRPr>
          </a:p>
        </p:txBody>
      </p:sp>
      <p:pic>
        <p:nvPicPr>
          <p:cNvPr id="4" name="Picture 11"/>
          <p:cNvPicPr>
            <a:picLocks noChangeAspect="1" noChangeArrowheads="1"/>
          </p:cNvPicPr>
          <p:nvPr/>
        </p:nvPicPr>
        <p:blipFill>
          <a:blip r:embed="rId2" cstate="print"/>
          <a:srcRect r="16136" b="4097"/>
          <a:stretch>
            <a:fillRect/>
          </a:stretch>
        </p:blipFill>
        <p:spPr bwMode="auto">
          <a:xfrm>
            <a:off x="50800" y="3429000"/>
            <a:ext cx="3821113" cy="32813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dirty="0" smtClean="0"/>
              <a:t>Ян Амос Каменский </a:t>
            </a:r>
            <a:endParaRPr lang="ru-RU" sz="2800"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11560" y="1556792"/>
            <a:ext cx="4680520" cy="4392488"/>
          </a:xfrm>
        </p:spPr>
      </p:pic>
      <p:sp>
        <p:nvSpPr>
          <p:cNvPr id="3" name="Текст 2"/>
          <p:cNvSpPr>
            <a:spLocks noGrp="1"/>
          </p:cNvSpPr>
          <p:nvPr>
            <p:ph type="body" sz="half" idx="2"/>
          </p:nvPr>
        </p:nvSpPr>
        <p:spPr>
          <a:xfrm>
            <a:off x="5638800" y="1524000"/>
            <a:ext cx="3008313" cy="4691063"/>
          </a:xfrm>
        </p:spPr>
        <p:txBody>
          <a:bodyPr>
            <a:normAutofit fontScale="92500" lnSpcReduction="10000"/>
          </a:bodyPr>
          <a:lstStyle/>
          <a:p>
            <a:pPr>
              <a:lnSpc>
                <a:spcPct val="115000"/>
              </a:lnSpc>
              <a:spcAft>
                <a:spcPts val="1000"/>
              </a:spcAft>
            </a:pPr>
            <a:r>
              <a:rPr lang="ru-RU" sz="1800" b="1" dirty="0">
                <a:latin typeface="Times New Roman"/>
                <a:ea typeface="Calibri"/>
                <a:cs typeface="Times New Roman"/>
              </a:rPr>
              <a:t>"У ребенка надо пробудить интерес к учебе, используя чувства, разум и </a:t>
            </a:r>
            <a:r>
              <a:rPr lang="ru-RU" sz="1800" b="1" dirty="0" smtClean="0">
                <a:latin typeface="Times New Roman"/>
                <a:ea typeface="Calibri"/>
                <a:cs typeface="Times New Roman"/>
              </a:rPr>
              <a:t>веру».</a:t>
            </a:r>
            <a:endParaRPr lang="ru-RU" sz="1800" b="1" dirty="0">
              <a:latin typeface="Times New Roman"/>
              <a:ea typeface="Calibri"/>
              <a:cs typeface="Times New Roman"/>
            </a:endParaRPr>
          </a:p>
          <a:p>
            <a:pPr>
              <a:lnSpc>
                <a:spcPct val="115000"/>
              </a:lnSpc>
              <a:spcAft>
                <a:spcPts val="1000"/>
              </a:spcAft>
            </a:pPr>
            <a:r>
              <a:rPr lang="ru-RU" sz="1800" b="1" dirty="0">
                <a:latin typeface="Times New Roman"/>
                <a:ea typeface="Calibri"/>
                <a:cs typeface="Times New Roman"/>
              </a:rPr>
              <a:t>«…учитель, прежде чем начать образовывать ученика, возбудил бы интерес к знанию, своими наставлениями сделал бы его способным к учению</a:t>
            </a:r>
            <a:r>
              <a:rPr lang="ru-RU" sz="1800" b="1" dirty="0" smtClean="0">
                <a:latin typeface="Times New Roman"/>
                <a:ea typeface="Calibri"/>
                <a:cs typeface="Times New Roman"/>
              </a:rPr>
              <a:t>…»</a:t>
            </a:r>
          </a:p>
          <a:p>
            <a:pPr>
              <a:lnSpc>
                <a:spcPct val="115000"/>
              </a:lnSpc>
              <a:spcAft>
                <a:spcPts val="1000"/>
              </a:spcAft>
            </a:pPr>
            <a:r>
              <a:rPr lang="ru-RU" sz="1800" b="1" dirty="0">
                <a:latin typeface="Times New Roman"/>
                <a:ea typeface="Calibri"/>
              </a:rPr>
              <a:t>«Всеми возможными способами нужно воспламенять в детях горячее стремление к знанию и к учению». </a:t>
            </a:r>
            <a:endParaRPr lang="ru-RU" sz="1800" b="1" dirty="0">
              <a:latin typeface="Calibri"/>
              <a:ea typeface="Calibri"/>
              <a:cs typeface="Times New Roman"/>
            </a:endParaRPr>
          </a:p>
          <a:p>
            <a:pPr>
              <a:lnSpc>
                <a:spcPct val="115000"/>
              </a:lnSpc>
              <a:spcAft>
                <a:spcPts val="1000"/>
              </a:spcAft>
            </a:pPr>
            <a:endParaRPr lang="ru-RU" sz="1400" dirty="0">
              <a:latin typeface="Calibri"/>
              <a:ea typeface="Calibri"/>
              <a:cs typeface="Times New Roman"/>
            </a:endParaRPr>
          </a:p>
          <a:p>
            <a:endParaRPr lang="ru-RU" dirty="0"/>
          </a:p>
        </p:txBody>
      </p:sp>
    </p:spTree>
    <p:extLst>
      <p:ext uri="{BB962C8B-B14F-4D97-AF65-F5344CB8AC3E}">
        <p14:creationId xmlns:p14="http://schemas.microsoft.com/office/powerpoint/2010/main" xmlns="" val="3419805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altLang="ru-RU" dirty="0" smtClean="0">
                <a:solidFill>
                  <a:schemeClr val="tx2">
                    <a:lumMod val="50000"/>
                  </a:schemeClr>
                </a:solidFill>
              </a:rPr>
              <a:t>Актуальность</a:t>
            </a:r>
            <a:endParaRPr lang="ru-RU" dirty="0"/>
          </a:p>
        </p:txBody>
      </p:sp>
      <p:sp>
        <p:nvSpPr>
          <p:cNvPr id="3" name="Содержимое 2"/>
          <p:cNvSpPr>
            <a:spLocks noGrp="1"/>
          </p:cNvSpPr>
          <p:nvPr>
            <p:ph idx="1"/>
          </p:nvPr>
        </p:nvSpPr>
        <p:spPr/>
        <p:txBody>
          <a:bodyPr/>
          <a:lstStyle/>
          <a:p>
            <a:pPr>
              <a:buFontTx/>
              <a:buNone/>
              <a:defRPr/>
            </a:pPr>
            <a:r>
              <a:rPr lang="ru-RU" altLang="ru-RU" sz="1600" dirty="0" smtClean="0">
                <a:solidFill>
                  <a:schemeClr val="tx1">
                    <a:lumMod val="50000"/>
                  </a:schemeClr>
                </a:solidFill>
                <a:latin typeface="Times New Roman" pitchFamily="18" charset="0"/>
                <a:cs typeface="Times New Roman" pitchFamily="18" charset="0"/>
              </a:rPr>
              <a:t>       </a:t>
            </a:r>
            <a:r>
              <a:rPr lang="ru-RU" altLang="ru-RU" sz="1600" b="1" dirty="0" smtClean="0">
                <a:solidFill>
                  <a:schemeClr val="tx1">
                    <a:lumMod val="50000"/>
                  </a:schemeClr>
                </a:solidFill>
                <a:latin typeface="Times New Roman" pitchFamily="18" charset="0"/>
                <a:cs typeface="Times New Roman" pitchFamily="18" charset="0"/>
              </a:rPr>
              <a:t>Направленность  системы образования   на формирование высокообразованной, интеллектуально развитой личности  с целостным представлением картины мира, с пониманием глубины связей явлений и процессов.    </a:t>
            </a:r>
            <a:endParaRPr lang="ru-RU" sz="1600" b="1" dirty="0" smtClean="0">
              <a:solidFill>
                <a:schemeClr val="tx1">
                  <a:lumMod val="50000"/>
                </a:schemeClr>
              </a:solidFill>
              <a:latin typeface="Times New Roman" pitchFamily="18" charset="0"/>
              <a:cs typeface="Times New Roman" pitchFamily="18" charset="0"/>
            </a:endParaRPr>
          </a:p>
          <a:p>
            <a:pPr>
              <a:buFontTx/>
              <a:buNone/>
              <a:defRPr/>
            </a:pPr>
            <a:r>
              <a:rPr lang="ru-RU" altLang="ru-RU" sz="1600" b="1" dirty="0" smtClean="0">
                <a:solidFill>
                  <a:schemeClr val="tx1">
                    <a:lumMod val="50000"/>
                  </a:schemeClr>
                </a:solidFill>
                <a:latin typeface="Times New Roman" pitchFamily="18" charset="0"/>
                <a:cs typeface="Times New Roman" pitchFamily="18" charset="0"/>
              </a:rPr>
              <a:t>       Проблема интеграции, взаимных </a:t>
            </a:r>
            <a:r>
              <a:rPr lang="ru-RU" altLang="ru-RU" sz="1600" b="1" dirty="0" err="1" smtClean="0">
                <a:solidFill>
                  <a:schemeClr val="tx1">
                    <a:lumMod val="50000"/>
                  </a:schemeClr>
                </a:solidFill>
                <a:latin typeface="Times New Roman" pitchFamily="18" charset="0"/>
                <a:cs typeface="Times New Roman" pitchFamily="18" charset="0"/>
              </a:rPr>
              <a:t>межпредметных</a:t>
            </a:r>
            <a:r>
              <a:rPr lang="ru-RU" altLang="ru-RU" sz="1600" b="1" dirty="0" smtClean="0">
                <a:solidFill>
                  <a:schemeClr val="tx1">
                    <a:lumMod val="50000"/>
                  </a:schemeClr>
                </a:solidFill>
                <a:latin typeface="Times New Roman" pitchFamily="18" charset="0"/>
                <a:cs typeface="Times New Roman" pitchFamily="18" charset="0"/>
              </a:rPr>
              <a:t> связей в обучении.  Роль знаний человека в области смежной со специальностью наук и умений комплексно применять их при решении различных задач. </a:t>
            </a:r>
            <a:endParaRPr lang="ru-RU" sz="1600" b="1" dirty="0" smtClean="0">
              <a:solidFill>
                <a:schemeClr val="tx1">
                  <a:lumMod val="50000"/>
                </a:schemeClr>
              </a:solidFill>
              <a:latin typeface="Times New Roman" pitchFamily="18" charset="0"/>
              <a:cs typeface="Times New Roman" pitchFamily="18" charset="0"/>
            </a:endParaRPr>
          </a:p>
          <a:p>
            <a:pPr>
              <a:buFontTx/>
              <a:buNone/>
              <a:defRPr/>
            </a:pPr>
            <a:r>
              <a:rPr lang="ru-RU" altLang="ru-RU" sz="1600" b="1" dirty="0" smtClean="0">
                <a:solidFill>
                  <a:schemeClr val="tx1">
                    <a:lumMod val="50000"/>
                  </a:schemeClr>
                </a:solidFill>
                <a:latin typeface="Times New Roman" pitchFamily="18" charset="0"/>
                <a:cs typeface="Times New Roman" pitchFamily="18" charset="0"/>
              </a:rPr>
              <a:t>        Трудности осуществления </a:t>
            </a:r>
            <a:r>
              <a:rPr lang="ru-RU" altLang="ru-RU" sz="1600" b="1" dirty="0" err="1" smtClean="0">
                <a:solidFill>
                  <a:schemeClr val="tx1">
                    <a:lumMod val="50000"/>
                  </a:schemeClr>
                </a:solidFill>
                <a:latin typeface="Times New Roman" pitchFamily="18" charset="0"/>
                <a:cs typeface="Times New Roman" pitchFamily="18" charset="0"/>
              </a:rPr>
              <a:t>межпредметных</a:t>
            </a:r>
            <a:r>
              <a:rPr lang="ru-RU" altLang="ru-RU" sz="1600" b="1" dirty="0" smtClean="0">
                <a:solidFill>
                  <a:schemeClr val="tx1">
                    <a:lumMod val="50000"/>
                  </a:schemeClr>
                </a:solidFill>
                <a:latin typeface="Times New Roman" pitchFamily="18" charset="0"/>
                <a:cs typeface="Times New Roman" pitchFamily="18" charset="0"/>
              </a:rPr>
              <a:t> связей на практике:                                                                                                                               -  поиск методов организации познавательной деятельность учащихся, способствующих установлению связей между учебными предметами;                                                          -  поиск методов формирования познавательного интереса к мировоззренческим вопросам науки;                                                                                                                                                 -  поиск методов взаимодействия учителей в достижении воспитательного эффекта обучения</a:t>
            </a:r>
            <a:endParaRPr lang="ru-RU" sz="1600" b="1" dirty="0" smtClean="0">
              <a:solidFill>
                <a:schemeClr val="tx1">
                  <a:lumMod val="50000"/>
                </a:schemeClr>
              </a:solidFill>
              <a:latin typeface="Times New Roman" pitchFamily="18" charset="0"/>
              <a:cs typeface="Times New Roman" pitchFamily="18" charset="0"/>
            </a:endParaRPr>
          </a:p>
          <a:p>
            <a:pPr>
              <a:defRPr/>
            </a:pPr>
            <a:endParaRPr lang="ru-RU" sz="1600" dirty="0">
              <a:solidFill>
                <a:schemeClr val="tx1">
                  <a:lumMod val="50000"/>
                </a:schemeClr>
              </a:solidFill>
              <a:latin typeface="Times New Roman" pitchFamily="18" charset="0"/>
              <a:cs typeface="Times New Roman" pitchFamily="18" charset="0"/>
            </a:endParaRPr>
          </a:p>
        </p:txBody>
      </p:sp>
      <p:pic>
        <p:nvPicPr>
          <p:cNvPr id="9220" name="Picture 16" descr="https://cdn.pixabay.com/photo/2016/11/04/16/59/infographic-1798327_1280.png"/>
          <p:cNvPicPr>
            <a:picLocks noChangeAspect="1" noChangeArrowheads="1"/>
          </p:cNvPicPr>
          <p:nvPr/>
        </p:nvPicPr>
        <p:blipFill>
          <a:blip r:embed="rId2" cstate="print"/>
          <a:srcRect t="22311" r="67189" b="57945"/>
          <a:stretch>
            <a:fillRect/>
          </a:stretch>
        </p:blipFill>
        <p:spPr bwMode="auto">
          <a:xfrm>
            <a:off x="228600" y="2667000"/>
            <a:ext cx="1143000" cy="685800"/>
          </a:xfrm>
          <a:prstGeom prst="rect">
            <a:avLst/>
          </a:prstGeom>
          <a:noFill/>
          <a:ln w="9525">
            <a:noFill/>
            <a:miter lim="800000"/>
            <a:headEnd/>
            <a:tailEnd/>
          </a:ln>
        </p:spPr>
      </p:pic>
      <p:pic>
        <p:nvPicPr>
          <p:cNvPr id="9221" name="Picture 16" descr="https://cdn.pixabay.com/photo/2016/11/04/16/59/infographic-1798327_1280.png"/>
          <p:cNvPicPr>
            <a:picLocks noChangeAspect="1" noChangeArrowheads="1"/>
          </p:cNvPicPr>
          <p:nvPr/>
        </p:nvPicPr>
        <p:blipFill>
          <a:blip r:embed="rId2" cstate="print"/>
          <a:srcRect t="42268" r="67857" b="38846"/>
          <a:stretch>
            <a:fillRect/>
          </a:stretch>
        </p:blipFill>
        <p:spPr bwMode="auto">
          <a:xfrm>
            <a:off x="228600" y="3505200"/>
            <a:ext cx="1066800" cy="700088"/>
          </a:xfrm>
          <a:prstGeom prst="rect">
            <a:avLst/>
          </a:prstGeom>
          <a:noFill/>
          <a:ln w="9525">
            <a:noFill/>
            <a:miter lim="800000"/>
            <a:headEnd/>
            <a:tailEnd/>
          </a:ln>
        </p:spPr>
      </p:pic>
      <p:pic>
        <p:nvPicPr>
          <p:cNvPr id="9222" name="Picture 16" descr="https://cdn.pixabay.com/photo/2016/11/04/16/59/infographic-1798327_1280.png"/>
          <p:cNvPicPr>
            <a:picLocks noChangeAspect="1" noChangeArrowheads="1"/>
          </p:cNvPicPr>
          <p:nvPr/>
        </p:nvPicPr>
        <p:blipFill>
          <a:blip r:embed="rId2" cstate="print"/>
          <a:srcRect t="79823" r="67857"/>
          <a:stretch>
            <a:fillRect/>
          </a:stretch>
        </p:blipFill>
        <p:spPr bwMode="auto">
          <a:xfrm>
            <a:off x="228600" y="4495800"/>
            <a:ext cx="1066800" cy="747713"/>
          </a:xfrm>
          <a:prstGeom prst="rect">
            <a:avLst/>
          </a:prstGeom>
          <a:noFill/>
          <a:ln w="9525">
            <a:noFill/>
            <a:miter lim="800000"/>
            <a:headEnd/>
            <a:tailEnd/>
          </a:ln>
        </p:spPr>
      </p:pic>
      <p:pic>
        <p:nvPicPr>
          <p:cNvPr id="9223" name="Picture 20" descr="http://xn---43-9cdtc0a5ad4ave8bi7d.xn--p1ai/wp-content/uploads/2018/09/%D0%BB%D0%BE%D0%B3%D0%BE1-1024x717.png"/>
          <p:cNvPicPr>
            <a:picLocks noChangeAspect="1" noChangeArrowheads="1"/>
          </p:cNvPicPr>
          <p:nvPr/>
        </p:nvPicPr>
        <p:blipFill>
          <a:blip r:embed="rId3" cstate="print"/>
          <a:srcRect/>
          <a:stretch>
            <a:fillRect/>
          </a:stretch>
        </p:blipFill>
        <p:spPr bwMode="auto">
          <a:xfrm>
            <a:off x="6400800" y="381000"/>
            <a:ext cx="2362200" cy="1654175"/>
          </a:xfrm>
          <a:prstGeom prst="rect">
            <a:avLst/>
          </a:prstGeom>
          <a:noFill/>
          <a:ln w="9525">
            <a:noFill/>
            <a:miter lim="800000"/>
            <a:headEnd/>
            <a:tailEnd/>
          </a:ln>
        </p:spPr>
      </p:pic>
      <p:pic>
        <p:nvPicPr>
          <p:cNvPr id="8" name="Picture 6" descr="professor01"/>
          <p:cNvPicPr>
            <a:picLocks noChangeAspect="1" noChangeArrowheads="1" noCrop="1"/>
          </p:cNvPicPr>
          <p:nvPr/>
        </p:nvPicPr>
        <p:blipFill>
          <a:blip r:embed="rId4" cstate="print"/>
          <a:srcRect/>
          <a:stretch>
            <a:fillRect/>
          </a:stretch>
        </p:blipFill>
        <p:spPr bwMode="auto">
          <a:xfrm>
            <a:off x="7391400" y="4838700"/>
            <a:ext cx="1752600" cy="192405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chemeClr val="tx1"/>
                </a:solidFill>
                <a:latin typeface="+mj-lt"/>
                <a:ea typeface="+mj-ea"/>
                <a:cs typeface="+mj-cs"/>
              </a:rPr>
              <a:t>План проведения семинара</a:t>
            </a:r>
            <a:r>
              <a:rPr lang="ru-RU" dirty="0" smtClean="0">
                <a:solidFill>
                  <a:schemeClr val="tx1"/>
                </a:solidFill>
                <a:latin typeface="+mj-lt"/>
                <a:ea typeface="+mj-ea"/>
                <a:cs typeface="+mj-cs"/>
              </a:rPr>
              <a:t/>
            </a:r>
            <a:br>
              <a:rPr lang="ru-RU" dirty="0" smtClean="0">
                <a:solidFill>
                  <a:schemeClr val="tx1"/>
                </a:solidFill>
                <a:latin typeface="+mj-lt"/>
                <a:ea typeface="+mj-ea"/>
                <a:cs typeface="+mj-cs"/>
              </a:rPr>
            </a:br>
            <a:endParaRPr lang="ru-RU" dirty="0"/>
          </a:p>
        </p:txBody>
      </p:sp>
      <p:sp>
        <p:nvSpPr>
          <p:cNvPr id="3" name="Содержимое 2"/>
          <p:cNvSpPr>
            <a:spLocks noGrp="1"/>
          </p:cNvSpPr>
          <p:nvPr>
            <p:ph idx="1"/>
          </p:nvPr>
        </p:nvSpPr>
        <p:spPr/>
        <p:txBody>
          <a:bodyPr/>
          <a:lstStyle/>
          <a:p>
            <a:pPr lvl="0">
              <a:buNone/>
            </a:pPr>
            <a:r>
              <a:rPr lang="en-US" dirty="0" smtClean="0"/>
              <a:t>I. </a:t>
            </a:r>
            <a:r>
              <a:rPr lang="ru-RU" dirty="0" smtClean="0">
                <a:solidFill>
                  <a:schemeClr val="tx1"/>
                </a:solidFill>
                <a:latin typeface="Times New Roman" pitchFamily="18" charset="0"/>
                <a:cs typeface="Times New Roman" pitchFamily="18" charset="0"/>
              </a:rPr>
              <a:t>Приветствие. </a:t>
            </a:r>
          </a:p>
          <a:p>
            <a:pPr lvl="0">
              <a:buNone/>
            </a:pPr>
            <a:r>
              <a:rPr lang="en-US" dirty="0" smtClean="0">
                <a:solidFill>
                  <a:schemeClr val="tx1"/>
                </a:solidFill>
                <a:latin typeface="Times New Roman" pitchFamily="18" charset="0"/>
                <a:cs typeface="Times New Roman" pitchFamily="18" charset="0"/>
              </a:rPr>
              <a:t>II. </a:t>
            </a:r>
            <a:r>
              <a:rPr lang="ru-RU" dirty="0" smtClean="0">
                <a:solidFill>
                  <a:schemeClr val="tx1"/>
                </a:solidFill>
                <a:latin typeface="Times New Roman" pitchFamily="18" charset="0"/>
                <a:cs typeface="Times New Roman" pitchFamily="18" charset="0"/>
              </a:rPr>
              <a:t>Вступительная часть. </a:t>
            </a:r>
            <a:r>
              <a:rPr lang="ru-RU" dirty="0" err="1" smtClean="0">
                <a:solidFill>
                  <a:schemeClr val="tx1"/>
                </a:solidFill>
                <a:latin typeface="Times New Roman" pitchFamily="18" charset="0"/>
                <a:cs typeface="Times New Roman" pitchFamily="18" charset="0"/>
              </a:rPr>
              <a:t>Целеполагание</a:t>
            </a:r>
            <a:r>
              <a:rPr lang="ru-RU" dirty="0" smtClean="0">
                <a:solidFill>
                  <a:schemeClr val="tx1"/>
                </a:solidFill>
                <a:latin typeface="Times New Roman" pitchFamily="18" charset="0"/>
                <a:cs typeface="Times New Roman" pitchFamily="18" charset="0"/>
              </a:rPr>
              <a:t>. Сообщение плана работы семинара.</a:t>
            </a:r>
          </a:p>
          <a:p>
            <a:pPr lvl="0">
              <a:buNone/>
            </a:pPr>
            <a:r>
              <a:rPr lang="en-US" dirty="0" smtClean="0">
                <a:solidFill>
                  <a:schemeClr val="tx1"/>
                </a:solidFill>
                <a:latin typeface="Times New Roman" pitchFamily="18" charset="0"/>
                <a:cs typeface="Times New Roman" pitchFamily="18" charset="0"/>
              </a:rPr>
              <a:t>III. </a:t>
            </a:r>
            <a:r>
              <a:rPr lang="ru-RU" dirty="0" smtClean="0">
                <a:solidFill>
                  <a:schemeClr val="tx1"/>
                </a:solidFill>
                <a:latin typeface="Times New Roman" pitchFamily="18" charset="0"/>
                <a:cs typeface="Times New Roman" pitchFamily="18" charset="0"/>
              </a:rPr>
              <a:t>Теоретическая часть</a:t>
            </a:r>
          </a:p>
          <a:p>
            <a:pPr lvl="0">
              <a:buNone/>
            </a:pPr>
            <a:r>
              <a:rPr lang="en-US" dirty="0" smtClean="0">
                <a:latin typeface="Times New Roman" pitchFamily="18" charset="0"/>
                <a:cs typeface="Times New Roman" pitchFamily="18" charset="0"/>
              </a:rPr>
              <a:t>IV. </a:t>
            </a:r>
            <a:r>
              <a:rPr lang="ru-RU" dirty="0" smtClean="0">
                <a:solidFill>
                  <a:schemeClr val="tx1"/>
                </a:solidFill>
                <a:latin typeface="Times New Roman" pitchFamily="18" charset="0"/>
                <a:cs typeface="Times New Roman" pitchFamily="18" charset="0"/>
              </a:rPr>
              <a:t>Практическая часть</a:t>
            </a:r>
          </a:p>
          <a:p>
            <a:pPr lvl="0">
              <a:buNone/>
            </a:pPr>
            <a:r>
              <a:rPr lang="en-US" dirty="0" smtClean="0">
                <a:solidFill>
                  <a:schemeClr val="tx1"/>
                </a:solidFill>
                <a:latin typeface="Times New Roman" pitchFamily="18" charset="0"/>
                <a:cs typeface="Times New Roman" pitchFamily="18" charset="0"/>
              </a:rPr>
              <a:t>V. </a:t>
            </a:r>
            <a:r>
              <a:rPr lang="ru-RU" dirty="0" smtClean="0">
                <a:solidFill>
                  <a:schemeClr val="tx1"/>
                </a:solidFill>
                <a:latin typeface="Times New Roman" pitchFamily="18" charset="0"/>
                <a:cs typeface="Times New Roman" pitchFamily="18" charset="0"/>
              </a:rPr>
              <a:t>Рефлексия</a:t>
            </a:r>
          </a:p>
          <a:p>
            <a:pPr lvl="0">
              <a:buNone/>
            </a:pPr>
            <a:r>
              <a:rPr lang="en-US" dirty="0" smtClean="0">
                <a:solidFill>
                  <a:schemeClr val="tx1"/>
                </a:solidFill>
                <a:latin typeface="Times New Roman" pitchFamily="18" charset="0"/>
                <a:cs typeface="Times New Roman" pitchFamily="18" charset="0"/>
              </a:rPr>
              <a:t>VI. </a:t>
            </a:r>
            <a:r>
              <a:rPr lang="ru-RU" dirty="0" smtClean="0">
                <a:solidFill>
                  <a:schemeClr val="tx1"/>
                </a:solidFill>
                <a:latin typeface="Times New Roman" pitchFamily="18" charset="0"/>
                <a:cs typeface="Times New Roman" pitchFamily="18" charset="0"/>
              </a:rPr>
              <a:t>Итог семинара</a:t>
            </a:r>
          </a:p>
          <a:p>
            <a:pPr>
              <a:buNone/>
            </a:pPr>
            <a:endParaRPr lang="ru-RU" dirty="0" smtClean="0">
              <a:solidFill>
                <a:schemeClr val="tx1"/>
              </a:solidFill>
              <a:latin typeface="Times New Roman" pitchFamily="18" charset="0"/>
              <a:cs typeface="Times New Roman" pitchFamily="18" charset="0"/>
            </a:endParaRPr>
          </a:p>
          <a:p>
            <a:endParaRPr lang="ru-RU" dirty="0"/>
          </a:p>
        </p:txBody>
      </p:sp>
      <p:pic>
        <p:nvPicPr>
          <p:cNvPr id="4" name="Picture 7" descr="D:\Библиотеки\Рабочий стол\3199592_очки-учитель-файла-инструментом-бизнеса-женщину.jpg"/>
          <p:cNvPicPr>
            <a:picLocks noChangeAspect="1" noChangeArrowheads="1"/>
          </p:cNvPicPr>
          <p:nvPr/>
        </p:nvPicPr>
        <p:blipFill>
          <a:blip r:embed="rId2" cstate="print"/>
          <a:srcRect/>
          <a:stretch>
            <a:fillRect/>
          </a:stretch>
        </p:blipFill>
        <p:spPr bwMode="auto">
          <a:xfrm>
            <a:off x="6858000" y="4191000"/>
            <a:ext cx="2057400" cy="24511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ольник 2"/>
          <p:cNvSpPr>
            <a:spLocks noChangeArrowheads="1"/>
          </p:cNvSpPr>
          <p:nvPr/>
        </p:nvSpPr>
        <p:spPr bwMode="auto">
          <a:xfrm>
            <a:off x="395288" y="333375"/>
            <a:ext cx="8208962" cy="6037263"/>
          </a:xfrm>
          <a:prstGeom prst="rect">
            <a:avLst/>
          </a:prstGeom>
          <a:noFill/>
          <a:ln w="9525">
            <a:noFill/>
            <a:miter lim="800000"/>
            <a:headEnd/>
            <a:tailEnd/>
          </a:ln>
        </p:spPr>
        <p:txBody>
          <a:bodyPr>
            <a:spAutoFit/>
          </a:bodyPr>
          <a:lstStyle/>
          <a:p>
            <a:pPr algn="ctr" eaLnBrk="1" hangingPunct="1">
              <a:lnSpc>
                <a:spcPct val="115000"/>
              </a:lnSpc>
            </a:pPr>
            <a:r>
              <a:rPr lang="ru-RU" sz="2800" b="1" i="1" dirty="0">
                <a:solidFill>
                  <a:schemeClr val="accent4"/>
                </a:solidFill>
                <a:latin typeface="Times New Roman" pitchFamily="18" charset="0"/>
                <a:cs typeface="Times New Roman" pitchFamily="18" charset="0"/>
              </a:rPr>
              <a:t>Выберите цель пребывания на семинаре.</a:t>
            </a:r>
            <a:endParaRPr lang="en-US" sz="2800" b="1" i="1" dirty="0">
              <a:solidFill>
                <a:schemeClr val="accent4"/>
              </a:solidFill>
              <a:latin typeface="Times New Roman" pitchFamily="18" charset="0"/>
              <a:cs typeface="Times New Roman" pitchFamily="18" charset="0"/>
            </a:endParaRPr>
          </a:p>
          <a:p>
            <a:pPr algn="ctr" eaLnBrk="1" hangingPunct="1">
              <a:lnSpc>
                <a:spcPct val="115000"/>
              </a:lnSpc>
            </a:pPr>
            <a:r>
              <a:rPr lang="ru-RU" sz="2800" b="1" dirty="0">
                <a:solidFill>
                  <a:schemeClr val="accent4"/>
                </a:solidFill>
                <a:latin typeface="Times New Roman" pitchFamily="18" charset="0"/>
                <a:cs typeface="Times New Roman" pitchFamily="18" charset="0"/>
              </a:rPr>
              <a:t> </a:t>
            </a:r>
            <a:endParaRPr lang="ru-RU" sz="2800" dirty="0">
              <a:solidFill>
                <a:schemeClr val="accent4"/>
              </a:solidFill>
              <a:latin typeface="Times New Roman" pitchFamily="18" charset="0"/>
              <a:cs typeface="Times New Roman" pitchFamily="18" charset="0"/>
            </a:endParaRPr>
          </a:p>
          <a:p>
            <a:pPr algn="ctr" eaLnBrk="1" hangingPunct="1">
              <a:lnSpc>
                <a:spcPct val="115000"/>
              </a:lnSpc>
            </a:pPr>
            <a:r>
              <a:rPr lang="ru-RU" sz="2800" b="1" dirty="0">
                <a:solidFill>
                  <a:schemeClr val="accent4"/>
                </a:solidFill>
                <a:latin typeface="Times New Roman" pitchFamily="18" charset="0"/>
                <a:cs typeface="Times New Roman" pitchFamily="18" charset="0"/>
              </a:rPr>
              <a:t>Какова цель Вашего участия в нашей работе? Какие из перечисленных ниже целей наиболее значимы для Вас?</a:t>
            </a:r>
            <a:r>
              <a:rPr lang="ru-RU" sz="2800" dirty="0">
                <a:solidFill>
                  <a:schemeClr val="accent4"/>
                </a:solidFill>
                <a:latin typeface="Times New Roman" pitchFamily="18" charset="0"/>
                <a:cs typeface="Times New Roman" pitchFamily="18" charset="0"/>
              </a:rPr>
              <a:t> </a:t>
            </a:r>
          </a:p>
          <a:p>
            <a:pPr algn="ctr" eaLnBrk="1" hangingPunct="1">
              <a:lnSpc>
                <a:spcPct val="115000"/>
              </a:lnSpc>
            </a:pPr>
            <a:r>
              <a:rPr lang="ru-RU" sz="2800" dirty="0">
                <a:solidFill>
                  <a:schemeClr val="accent4"/>
                </a:solidFill>
                <a:latin typeface="Times New Roman" pitchFamily="18" charset="0"/>
                <a:cs typeface="Times New Roman" pitchFamily="18" charset="0"/>
              </a:rPr>
              <a:t>1. Практически познакомиться с </a:t>
            </a:r>
            <a:r>
              <a:rPr lang="ru-RU" sz="2800" dirty="0" err="1">
                <a:solidFill>
                  <a:schemeClr val="accent4"/>
                </a:solidFill>
                <a:latin typeface="Times New Roman" pitchFamily="18" charset="0"/>
                <a:cs typeface="Times New Roman" pitchFamily="18" charset="0"/>
              </a:rPr>
              <a:t>метапредметными</a:t>
            </a:r>
            <a:r>
              <a:rPr lang="ru-RU" sz="2800" dirty="0">
                <a:solidFill>
                  <a:schemeClr val="accent4"/>
                </a:solidFill>
                <a:latin typeface="Times New Roman" pitchFamily="18" charset="0"/>
                <a:cs typeface="Times New Roman" pitchFamily="18" charset="0"/>
              </a:rPr>
              <a:t> связями обучения.</a:t>
            </a:r>
          </a:p>
          <a:p>
            <a:pPr algn="ctr" eaLnBrk="1" hangingPunct="1">
              <a:lnSpc>
                <a:spcPct val="115000"/>
              </a:lnSpc>
            </a:pPr>
            <a:r>
              <a:rPr lang="ru-RU" sz="2800" dirty="0">
                <a:solidFill>
                  <a:schemeClr val="accent4"/>
                </a:solidFill>
                <a:latin typeface="Times New Roman" pitchFamily="18" charset="0"/>
                <a:cs typeface="Times New Roman" pitchFamily="18" charset="0"/>
              </a:rPr>
              <a:t>2. Поделиться своим опытом и ознакомиться с опытом коллег.</a:t>
            </a:r>
          </a:p>
          <a:p>
            <a:pPr algn="ctr" eaLnBrk="1" hangingPunct="1">
              <a:lnSpc>
                <a:spcPct val="115000"/>
              </a:lnSpc>
            </a:pPr>
            <a:r>
              <a:rPr lang="ru-RU" sz="2800" dirty="0">
                <a:solidFill>
                  <a:schemeClr val="accent4"/>
                </a:solidFill>
                <a:latin typeface="Times New Roman" pitchFamily="18" charset="0"/>
                <a:cs typeface="Times New Roman" pitchFamily="18" charset="0"/>
              </a:rPr>
              <a:t>3. Получить рекомендательные материалы для дальнейшей методической работы с педагогами по данной тематике.</a:t>
            </a:r>
          </a:p>
        </p:txBody>
      </p:sp>
    </p:spTree>
  </p:cSld>
  <p:clrMapOvr>
    <a:masterClrMapping/>
  </p:clrMapOvr>
</p:sld>
</file>

<file path=ppt/theme/theme1.xml><?xml version="1.0" encoding="utf-8"?>
<a:theme xmlns:a="http://schemas.openxmlformats.org/drawingml/2006/main" name="powerpoint-template-24">
  <a:themeElements>
    <a:clrScheme name="">
      <a:dk1>
        <a:srgbClr val="4D4D4D"/>
      </a:dk1>
      <a:lt1>
        <a:srgbClr val="FFFFFF"/>
      </a:lt1>
      <a:dk2>
        <a:srgbClr val="4D4D4D"/>
      </a:dk2>
      <a:lt2>
        <a:srgbClr val="163F96"/>
      </a:lt2>
      <a:accent1>
        <a:srgbClr val="065BDB"/>
      </a:accent1>
      <a:accent2>
        <a:srgbClr val="0090F6"/>
      </a:accent2>
      <a:accent3>
        <a:srgbClr val="FFFFFF"/>
      </a:accent3>
      <a:accent4>
        <a:srgbClr val="404040"/>
      </a:accent4>
      <a:accent5>
        <a:srgbClr val="AAB5EA"/>
      </a:accent5>
      <a:accent6>
        <a:srgbClr val="0082DF"/>
      </a:accent6>
      <a:hlink>
        <a:srgbClr val="4FD9FF"/>
      </a:hlink>
      <a:folHlink>
        <a:srgbClr val="D5D5D5"/>
      </a:folHlink>
    </a:clrScheme>
    <a:fontScheme name="powerpoint-template-24">
      <a:majorFont>
        <a:latin typeface="Microsoft Sans Serif"/>
        <a:ea typeface=""/>
        <a:cs typeface=""/>
      </a:majorFont>
      <a:minorFont>
        <a:latin typeface="Microsoft Sans Serif"/>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2279</TotalTime>
  <Words>2209</Words>
  <Application>Microsoft Office PowerPoint</Application>
  <PresentationFormat>Экран (4:3)</PresentationFormat>
  <Paragraphs>178</Paragraphs>
  <Slides>35</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powerpoint-template-24</vt:lpstr>
      <vt:lpstr>   Методический семинар по теме «Межпредметные связи как средство повышения мотивации к обучению»  Лупова Наталья Александровна методдист по ИКТ и учитель информатики МБОУ «СОШ № 117  имени М.В. Стрельникова» города Сорочинска  Оренбургской области  </vt:lpstr>
      <vt:lpstr>Цель семинара:                </vt:lpstr>
      <vt:lpstr>Задачи семинара:</vt:lpstr>
      <vt:lpstr>Слайд 4</vt:lpstr>
      <vt:lpstr>«Межпредметные  связи как средство повышения мотивации к обучению»</vt:lpstr>
      <vt:lpstr>Ян Амос Каменский </vt:lpstr>
      <vt:lpstr>Актуальность</vt:lpstr>
      <vt:lpstr>План проведения семинара </vt:lpstr>
      <vt:lpstr>Слайд 9</vt:lpstr>
      <vt:lpstr>Слайд 10</vt:lpstr>
      <vt:lpstr>Межпредметные связи</vt:lpstr>
      <vt:lpstr>Межпредметная интеграция</vt:lpstr>
      <vt:lpstr>Функции межпредметных связей </vt:lpstr>
      <vt:lpstr>Установление межпредметных связей</vt:lpstr>
      <vt:lpstr>Межпредметная связь в обучении</vt:lpstr>
      <vt:lpstr>Слайд 16</vt:lpstr>
      <vt:lpstr>Таким образом, мотивация выполняет множество функций: </vt:lpstr>
      <vt:lpstr>Структура понятия «мотивация» </vt:lpstr>
      <vt:lpstr>Слайд 19</vt:lpstr>
      <vt:lpstr>Слайд 20</vt:lpstr>
      <vt:lpstr>Слайд 21</vt:lpstr>
      <vt:lpstr>Слайд 22</vt:lpstr>
      <vt:lpstr>Практическое занятие </vt:lpstr>
      <vt:lpstr>Слайд 24</vt:lpstr>
      <vt:lpstr>Практика - задание 1.</vt:lpstr>
      <vt:lpstr>Практика - задание 2.</vt:lpstr>
      <vt:lpstr>Прочитай высказывания. Выбери истинные.</vt:lpstr>
      <vt:lpstr>Практика - задание 3 Решение задач </vt:lpstr>
      <vt:lpstr>3 Способ. Правило умножения: если первый элемент в комбинации можно выбрать а способами, после чего второй элемент — b способами, то общее число комбинаций будет равно а х b. </vt:lpstr>
      <vt:lpstr>Слайд 30</vt:lpstr>
      <vt:lpstr>Фронтальная работа</vt:lpstr>
      <vt:lpstr>Фронтальная работа</vt:lpstr>
      <vt:lpstr>Слайд 33</vt:lpstr>
      <vt:lpstr>Рефлексия «Дерево успеха»</vt:lpstr>
      <vt:lpstr>Цель обучения ребенка состоит в том, чтобы сделать его способным развиваться дальше без помощи учителя                Элберт  Хаббард  </vt:lpstr>
    </vt:vector>
  </TitlesOfParts>
  <Company>Templates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SmileTemplates.com</dc:creator>
  <cp:lastModifiedBy>Данил</cp:lastModifiedBy>
  <cp:revision>373</cp:revision>
  <dcterms:created xsi:type="dcterms:W3CDTF">2007-04-02T02:11:51Z</dcterms:created>
  <dcterms:modified xsi:type="dcterms:W3CDTF">2021-11-16T15:53:14Z</dcterms:modified>
</cp:coreProperties>
</file>