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275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B4763-C01D-428E-9B90-F811C32240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7B90F-C701-4D1F-9E7E-24B3738010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18EDE-87EE-49B8-8BF1-E11DB75A1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D3CC3-0375-489A-ADC6-D25A1E793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DB7A3-EC30-42B7-93D4-5FA9027FF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2AEC0-9683-4D3E-902B-1AA8D796F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66E15-5B71-40A9-9A93-E3CD31F3EF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4B276-41E1-45A7-B99B-1DF21F2C4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1531C-1A66-43A2-8F51-7DB63E1FD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D9159-4420-44B4-BDD0-CE5F8DB71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8DB8C-8397-479C-A9AB-E5DA8F902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alpha val="0"/>
              </a:scheme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E82C714-DA87-4370-AF6C-1365F9367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7" descr="2132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9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0" descr="MCj0429775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52513"/>
            <a:ext cx="4211638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 Box 15"/>
          <p:cNvSpPr txBox="1">
            <a:spLocks noChangeArrowheads="1"/>
          </p:cNvSpPr>
          <p:nvPr/>
        </p:nvSpPr>
        <p:spPr bwMode="auto">
          <a:xfrm>
            <a:off x="4551363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4067175" y="2205038"/>
            <a:ext cx="50768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+mn-cs"/>
              </a:rPr>
              <a:t>С ДНЁМ </a:t>
            </a:r>
          </a:p>
          <a:p>
            <a:pPr>
              <a:defRPr/>
            </a:pPr>
            <a:endParaRPr lang="ru-RU" sz="40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cs typeface="+mn-cs"/>
            </a:endParaRPr>
          </a:p>
          <a:p>
            <a:pPr>
              <a:defRPr/>
            </a:pPr>
            <a:r>
              <a:rPr lang="ru-RU" sz="4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+mn-cs"/>
              </a:rPr>
              <a:t>       ЗАЩИТНИКА</a:t>
            </a:r>
          </a:p>
          <a:p>
            <a:pPr>
              <a:defRPr/>
            </a:pPr>
            <a:endParaRPr lang="ru-RU" sz="40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cs typeface="+mn-cs"/>
            </a:endParaRPr>
          </a:p>
          <a:p>
            <a:pPr algn="ctr">
              <a:defRPr/>
            </a:pPr>
            <a:r>
              <a:rPr lang="ru-RU" sz="4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+mn-cs"/>
              </a:rPr>
              <a:t>          ОТЕЧЕСТВА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72561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200" dirty="0" smtClean="0"/>
              <a:t>8. Как называется солдатская шинель, свернутая в трубку и связанная в кольцо, для ношения через плечо?</a:t>
            </a:r>
            <a:endParaRPr lang="ru-RU" sz="3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71875" y="2357438"/>
            <a:ext cx="3214688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скатка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875" y="3571875"/>
            <a:ext cx="31432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</a:t>
            </a:r>
            <a:r>
              <a:rPr lang="ru-RU" sz="4000" dirty="0"/>
              <a:t>самокрутка</a:t>
            </a:r>
            <a:endParaRPr lang="ru-RU" sz="44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643313" y="4929188"/>
            <a:ext cx="3286125" cy="785812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000" dirty="0"/>
              <a:t> свиток</a:t>
            </a:r>
            <a:endParaRPr lang="ru-RU" sz="4400" dirty="0"/>
          </a:p>
        </p:txBody>
      </p:sp>
      <p:pic>
        <p:nvPicPr>
          <p:cNvPr id="24581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296987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9. Где военные носят эполеты?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786188" y="2214563"/>
            <a:ext cx="3214687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на голове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29063" y="3571875"/>
            <a:ext cx="31432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</a:t>
            </a:r>
            <a:r>
              <a:rPr lang="ru-RU" sz="4000" dirty="0"/>
              <a:t>на штанах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071938" y="5000625"/>
            <a:ext cx="3286125" cy="785813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000" dirty="0"/>
              <a:t> на плечах</a:t>
            </a:r>
            <a:endParaRPr lang="ru-RU" sz="4400" dirty="0"/>
          </a:p>
        </p:txBody>
      </p:sp>
      <p:pic>
        <p:nvPicPr>
          <p:cNvPr id="25605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296987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10. Что из перечисленного есть у танка?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00563" y="2143125"/>
            <a:ext cx="3214687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башня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00563" y="3429000"/>
            <a:ext cx="31432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</a:t>
            </a:r>
            <a:r>
              <a:rPr lang="ru-RU" sz="4000" dirty="0"/>
              <a:t>купол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429125" y="4857750"/>
            <a:ext cx="3286125" cy="785813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000" dirty="0"/>
              <a:t> вышка</a:t>
            </a:r>
            <a:endParaRPr lang="ru-RU" sz="4400" dirty="0"/>
          </a:p>
        </p:txBody>
      </p:sp>
      <p:pic>
        <p:nvPicPr>
          <p:cNvPr id="26629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296987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dirty="0" smtClean="0"/>
              <a:t>11. Какую команду дает наблюдатель при появлении вражеского самолета?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357688" y="2143125"/>
            <a:ext cx="3214687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воздух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00563" y="3571875"/>
            <a:ext cx="31432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</a:t>
            </a:r>
            <a:r>
              <a:rPr lang="ru-RU" sz="4000" dirty="0"/>
              <a:t>небо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6250" y="4929188"/>
            <a:ext cx="3286125" cy="785812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000" dirty="0"/>
              <a:t> затмение</a:t>
            </a:r>
            <a:endParaRPr lang="ru-RU" sz="4400" dirty="0"/>
          </a:p>
        </p:txBody>
      </p:sp>
      <p:pic>
        <p:nvPicPr>
          <p:cNvPr id="27653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868487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dirty="0" smtClean="0"/>
              <a:t>13. Каким словом военнослужащий подтверждает свою готовность к исполнению приказа командира?</a:t>
            </a:r>
            <a:endParaRPr lang="ru-RU" sz="3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786313" y="2428875"/>
            <a:ext cx="3214687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«Есть!»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786313" y="3571875"/>
            <a:ext cx="31432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«О</a:t>
            </a:r>
            <a:r>
              <a:rPr lang="en-US" sz="4400" dirty="0"/>
              <a:t>’</a:t>
            </a:r>
            <a:r>
              <a:rPr lang="ru-RU" sz="4400" dirty="0" err="1"/>
              <a:t>кей</a:t>
            </a:r>
            <a:r>
              <a:rPr lang="ru-RU" sz="4400" dirty="0"/>
              <a:t>!»</a:t>
            </a:r>
            <a:endParaRPr lang="ru-RU" sz="40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14875" y="4929188"/>
            <a:ext cx="3286125" cy="785812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000" dirty="0"/>
              <a:t>«Заметано!»</a:t>
            </a:r>
            <a:endParaRPr lang="ru-RU" sz="4400" dirty="0"/>
          </a:p>
        </p:txBody>
      </p:sp>
      <p:pic>
        <p:nvPicPr>
          <p:cNvPr id="28677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43986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14. Какой формы нет в Вооруженных силах?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0" y="2214563"/>
            <a:ext cx="3214688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парадной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0" y="3643313"/>
            <a:ext cx="31432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домашней</a:t>
            </a:r>
            <a:endParaRPr lang="ru-RU" sz="40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0" y="5000625"/>
            <a:ext cx="3286125" cy="785813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0000"/>
          </a:bodyPr>
          <a:lstStyle/>
          <a:p>
            <a:pPr algn="ctr">
              <a:defRPr/>
            </a:pPr>
            <a:r>
              <a:rPr lang="ru-RU" sz="4000" dirty="0"/>
              <a:t>повседневной</a:t>
            </a:r>
            <a:endParaRPr lang="ru-RU" sz="4400" dirty="0"/>
          </a:p>
        </p:txBody>
      </p:sp>
      <p:pic>
        <p:nvPicPr>
          <p:cNvPr id="29701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939925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dirty="0" smtClean="0"/>
              <a:t>15. Какая из перечисленных дол-       </a:t>
            </a:r>
            <a:r>
              <a:rPr lang="ru-RU" sz="3600" dirty="0" err="1" smtClean="0"/>
              <a:t>жностей</a:t>
            </a:r>
            <a:r>
              <a:rPr lang="ru-RU" sz="3600" dirty="0" smtClean="0"/>
              <a:t> не относится к командному составу Вооруженных сил?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857625" y="2428875"/>
            <a:ext cx="3214688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 комбат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57625" y="3643313"/>
            <a:ext cx="31432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комфорт</a:t>
            </a:r>
            <a:endParaRPr lang="ru-RU" sz="40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929063" y="5072063"/>
            <a:ext cx="3286125" cy="785812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3600" dirty="0"/>
              <a:t>комдив</a:t>
            </a:r>
            <a:endParaRPr lang="ru-RU" sz="4400" dirty="0"/>
          </a:p>
        </p:txBody>
      </p:sp>
      <p:pic>
        <p:nvPicPr>
          <p:cNvPr id="30725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2 тур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" y="1785938"/>
            <a:ext cx="8229600" cy="1470025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Военные рисуют</a:t>
            </a:r>
            <a:endParaRPr lang="ru-RU" dirty="0"/>
          </a:p>
        </p:txBody>
      </p:sp>
      <p:pic>
        <p:nvPicPr>
          <p:cNvPr id="31747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011237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Что бы это значило?</a:t>
            </a:r>
            <a:endParaRPr lang="ru-RU" dirty="0"/>
          </a:p>
        </p:txBody>
      </p:sp>
      <p:grpSp>
        <p:nvGrpSpPr>
          <p:cNvPr id="3" name="Группа 18"/>
          <p:cNvGrpSpPr>
            <a:grpSpLocks/>
          </p:cNvGrpSpPr>
          <p:nvPr/>
        </p:nvGrpSpPr>
        <p:grpSpPr bwMode="auto">
          <a:xfrm>
            <a:off x="1571625" y="2428875"/>
            <a:ext cx="5857875" cy="1555750"/>
            <a:chOff x="1285852" y="3631859"/>
            <a:chExt cx="5857916" cy="1556280"/>
          </a:xfrm>
        </p:grpSpPr>
        <p:grpSp>
          <p:nvGrpSpPr>
            <p:cNvPr id="32773" name="Группа 15"/>
            <p:cNvGrpSpPr>
              <a:grpSpLocks/>
            </p:cNvGrpSpPr>
            <p:nvPr/>
          </p:nvGrpSpPr>
          <p:grpSpPr bwMode="auto">
            <a:xfrm>
              <a:off x="1285852" y="3684639"/>
              <a:ext cx="5857916" cy="1467909"/>
              <a:chOff x="1285852" y="3684639"/>
              <a:chExt cx="5857916" cy="1467909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1285852" y="5143674"/>
                <a:ext cx="5857916" cy="1589"/>
              </a:xfrm>
              <a:prstGeom prst="line">
                <a:avLst/>
              </a:prstGeom>
              <a:ln w="539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Полилиния 13"/>
              <p:cNvSpPr/>
              <p:nvPr/>
            </p:nvSpPr>
            <p:spPr>
              <a:xfrm>
                <a:off x="2271697" y="3684265"/>
                <a:ext cx="1784362" cy="1464174"/>
              </a:xfrm>
              <a:custGeom>
                <a:avLst/>
                <a:gdLst>
                  <a:gd name="connsiteX0" fmla="*/ 1784554 w 1784554"/>
                  <a:gd name="connsiteY0" fmla="*/ 2458 h 1462548"/>
                  <a:gd name="connsiteX1" fmla="*/ 1356851 w 1784554"/>
                  <a:gd name="connsiteY1" fmla="*/ 31955 h 1462548"/>
                  <a:gd name="connsiteX2" fmla="*/ 943896 w 1784554"/>
                  <a:gd name="connsiteY2" fmla="*/ 194187 h 1462548"/>
                  <a:gd name="connsiteX3" fmla="*/ 486696 w 1784554"/>
                  <a:gd name="connsiteY3" fmla="*/ 548148 h 1462548"/>
                  <a:gd name="connsiteX4" fmla="*/ 221225 w 1784554"/>
                  <a:gd name="connsiteY4" fmla="*/ 931606 h 1462548"/>
                  <a:gd name="connsiteX5" fmla="*/ 0 w 1784554"/>
                  <a:gd name="connsiteY5" fmla="*/ 1462548 h 1462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84554" h="1462548">
                    <a:moveTo>
                      <a:pt x="1784554" y="2458"/>
                    </a:moveTo>
                    <a:cubicBezTo>
                      <a:pt x="1640757" y="1229"/>
                      <a:pt x="1496961" y="0"/>
                      <a:pt x="1356851" y="31955"/>
                    </a:cubicBezTo>
                    <a:cubicBezTo>
                      <a:pt x="1216741" y="63910"/>
                      <a:pt x="1088922" y="108155"/>
                      <a:pt x="943896" y="194187"/>
                    </a:cubicBezTo>
                    <a:cubicBezTo>
                      <a:pt x="798870" y="280219"/>
                      <a:pt x="607141" y="425245"/>
                      <a:pt x="486696" y="548148"/>
                    </a:cubicBezTo>
                    <a:cubicBezTo>
                      <a:pt x="366251" y="671051"/>
                      <a:pt x="302341" y="779206"/>
                      <a:pt x="221225" y="931606"/>
                    </a:cubicBezTo>
                    <a:cubicBezTo>
                      <a:pt x="140109" y="1084006"/>
                      <a:pt x="0" y="1462548"/>
                      <a:pt x="0" y="1462548"/>
                    </a:cubicBezTo>
                  </a:path>
                </a:pathLst>
              </a:custGeom>
              <a:ln w="539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5" name="Полилиния 14"/>
              <p:cNvSpPr/>
              <p:nvPr/>
            </p:nvSpPr>
            <p:spPr>
              <a:xfrm flipH="1">
                <a:off x="4071935" y="3689028"/>
                <a:ext cx="1784362" cy="1464174"/>
              </a:xfrm>
              <a:custGeom>
                <a:avLst/>
                <a:gdLst>
                  <a:gd name="connsiteX0" fmla="*/ 1784554 w 1784554"/>
                  <a:gd name="connsiteY0" fmla="*/ 2458 h 1462548"/>
                  <a:gd name="connsiteX1" fmla="*/ 1356851 w 1784554"/>
                  <a:gd name="connsiteY1" fmla="*/ 31955 h 1462548"/>
                  <a:gd name="connsiteX2" fmla="*/ 943896 w 1784554"/>
                  <a:gd name="connsiteY2" fmla="*/ 194187 h 1462548"/>
                  <a:gd name="connsiteX3" fmla="*/ 486696 w 1784554"/>
                  <a:gd name="connsiteY3" fmla="*/ 548148 h 1462548"/>
                  <a:gd name="connsiteX4" fmla="*/ 221225 w 1784554"/>
                  <a:gd name="connsiteY4" fmla="*/ 931606 h 1462548"/>
                  <a:gd name="connsiteX5" fmla="*/ 0 w 1784554"/>
                  <a:gd name="connsiteY5" fmla="*/ 1462548 h 1462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84554" h="1462548">
                    <a:moveTo>
                      <a:pt x="1784554" y="2458"/>
                    </a:moveTo>
                    <a:cubicBezTo>
                      <a:pt x="1640757" y="1229"/>
                      <a:pt x="1496961" y="0"/>
                      <a:pt x="1356851" y="31955"/>
                    </a:cubicBezTo>
                    <a:cubicBezTo>
                      <a:pt x="1216741" y="63910"/>
                      <a:pt x="1088922" y="108155"/>
                      <a:pt x="943896" y="194187"/>
                    </a:cubicBezTo>
                    <a:cubicBezTo>
                      <a:pt x="798870" y="280219"/>
                      <a:pt x="607141" y="425245"/>
                      <a:pt x="486696" y="548148"/>
                    </a:cubicBezTo>
                    <a:cubicBezTo>
                      <a:pt x="366251" y="671051"/>
                      <a:pt x="302341" y="779206"/>
                      <a:pt x="221225" y="931606"/>
                    </a:cubicBezTo>
                    <a:cubicBezTo>
                      <a:pt x="140109" y="1084006"/>
                      <a:pt x="0" y="1462548"/>
                      <a:pt x="0" y="1462548"/>
                    </a:cubicBezTo>
                  </a:path>
                </a:pathLst>
              </a:custGeom>
              <a:ln w="539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17" name="Полилиния 16"/>
            <p:cNvSpPr/>
            <p:nvPr/>
          </p:nvSpPr>
          <p:spPr>
            <a:xfrm>
              <a:off x="1357291" y="3631859"/>
              <a:ext cx="806456" cy="1545164"/>
            </a:xfrm>
            <a:custGeom>
              <a:avLst/>
              <a:gdLst>
                <a:gd name="connsiteX0" fmla="*/ 58993 w 807406"/>
                <a:gd name="connsiteY0" fmla="*/ 1471083 h 1544825"/>
                <a:gd name="connsiteX1" fmla="*/ 44245 w 807406"/>
                <a:gd name="connsiteY1" fmla="*/ 1013883 h 1544825"/>
                <a:gd name="connsiteX2" fmla="*/ 29496 w 807406"/>
                <a:gd name="connsiteY2" fmla="*/ 954889 h 1544825"/>
                <a:gd name="connsiteX3" fmla="*/ 0 w 807406"/>
                <a:gd name="connsiteY3" fmla="*/ 836902 h 1544825"/>
                <a:gd name="connsiteX4" fmla="*/ 14748 w 807406"/>
                <a:gd name="connsiteY4" fmla="*/ 541935 h 1544825"/>
                <a:gd name="connsiteX5" fmla="*/ 29496 w 807406"/>
                <a:gd name="connsiteY5" fmla="*/ 600928 h 1544825"/>
                <a:gd name="connsiteX6" fmla="*/ 58993 w 807406"/>
                <a:gd name="connsiteY6" fmla="*/ 659922 h 1544825"/>
                <a:gd name="connsiteX7" fmla="*/ 103238 w 807406"/>
                <a:gd name="connsiteY7" fmla="*/ 689418 h 1544825"/>
                <a:gd name="connsiteX8" fmla="*/ 162232 w 807406"/>
                <a:gd name="connsiteY8" fmla="*/ 836902 h 1544825"/>
                <a:gd name="connsiteX9" fmla="*/ 176980 w 807406"/>
                <a:gd name="connsiteY9" fmla="*/ 895896 h 1544825"/>
                <a:gd name="connsiteX10" fmla="*/ 221225 w 807406"/>
                <a:gd name="connsiteY10" fmla="*/ 777909 h 1544825"/>
                <a:gd name="connsiteX11" fmla="*/ 235974 w 807406"/>
                <a:gd name="connsiteY11" fmla="*/ 482941 h 1544825"/>
                <a:gd name="connsiteX12" fmla="*/ 280219 w 807406"/>
                <a:gd name="connsiteY12" fmla="*/ 99483 h 1544825"/>
                <a:gd name="connsiteX13" fmla="*/ 309716 w 807406"/>
                <a:gd name="connsiteY13" fmla="*/ 55238 h 1544825"/>
                <a:gd name="connsiteX14" fmla="*/ 324464 w 807406"/>
                <a:gd name="connsiteY14" fmla="*/ 10993 h 1544825"/>
                <a:gd name="connsiteX15" fmla="*/ 339213 w 807406"/>
                <a:gd name="connsiteY15" fmla="*/ 84735 h 1544825"/>
                <a:gd name="connsiteX16" fmla="*/ 368709 w 807406"/>
                <a:gd name="connsiteY16" fmla="*/ 261715 h 1544825"/>
                <a:gd name="connsiteX17" fmla="*/ 339213 w 807406"/>
                <a:gd name="connsiteY17" fmla="*/ 792657 h 1544825"/>
                <a:gd name="connsiteX18" fmla="*/ 309716 w 807406"/>
                <a:gd name="connsiteY18" fmla="*/ 925393 h 1544825"/>
                <a:gd name="connsiteX19" fmla="*/ 265471 w 807406"/>
                <a:gd name="connsiteY19" fmla="*/ 1102373 h 1544825"/>
                <a:gd name="connsiteX20" fmla="*/ 250722 w 807406"/>
                <a:gd name="connsiteY20" fmla="*/ 1235109 h 1544825"/>
                <a:gd name="connsiteX21" fmla="*/ 221225 w 807406"/>
                <a:gd name="connsiteY21" fmla="*/ 1353096 h 1544825"/>
                <a:gd name="connsiteX22" fmla="*/ 265471 w 807406"/>
                <a:gd name="connsiteY22" fmla="*/ 1249857 h 1544825"/>
                <a:gd name="connsiteX23" fmla="*/ 353961 w 807406"/>
                <a:gd name="connsiteY23" fmla="*/ 1146618 h 1544825"/>
                <a:gd name="connsiteX24" fmla="*/ 427703 w 807406"/>
                <a:gd name="connsiteY24" fmla="*/ 1058128 h 1544825"/>
                <a:gd name="connsiteX25" fmla="*/ 501445 w 807406"/>
                <a:gd name="connsiteY25" fmla="*/ 940141 h 1544825"/>
                <a:gd name="connsiteX26" fmla="*/ 619432 w 807406"/>
                <a:gd name="connsiteY26" fmla="*/ 822154 h 1544825"/>
                <a:gd name="connsiteX27" fmla="*/ 678425 w 807406"/>
                <a:gd name="connsiteY27" fmla="*/ 748412 h 1544825"/>
                <a:gd name="connsiteX28" fmla="*/ 693174 w 807406"/>
                <a:gd name="connsiteY28" fmla="*/ 704167 h 1544825"/>
                <a:gd name="connsiteX29" fmla="*/ 619432 w 807406"/>
                <a:gd name="connsiteY29" fmla="*/ 792657 h 1544825"/>
                <a:gd name="connsiteX30" fmla="*/ 604683 w 807406"/>
                <a:gd name="connsiteY30" fmla="*/ 836902 h 1544825"/>
                <a:gd name="connsiteX31" fmla="*/ 575187 w 807406"/>
                <a:gd name="connsiteY31" fmla="*/ 881147 h 1544825"/>
                <a:gd name="connsiteX32" fmla="*/ 516193 w 807406"/>
                <a:gd name="connsiteY32" fmla="*/ 1058128 h 1544825"/>
                <a:gd name="connsiteX33" fmla="*/ 486696 w 807406"/>
                <a:gd name="connsiteY33" fmla="*/ 1146618 h 1544825"/>
                <a:gd name="connsiteX34" fmla="*/ 457200 w 807406"/>
                <a:gd name="connsiteY34" fmla="*/ 1264606 h 1544825"/>
                <a:gd name="connsiteX35" fmla="*/ 501445 w 807406"/>
                <a:gd name="connsiteY35" fmla="*/ 1190864 h 1544825"/>
                <a:gd name="connsiteX36" fmla="*/ 619432 w 807406"/>
                <a:gd name="connsiteY36" fmla="*/ 1102373 h 1544825"/>
                <a:gd name="connsiteX37" fmla="*/ 693174 w 807406"/>
                <a:gd name="connsiteY37" fmla="*/ 1013883 h 1544825"/>
                <a:gd name="connsiteX38" fmla="*/ 737419 w 807406"/>
                <a:gd name="connsiteY38" fmla="*/ 984386 h 1544825"/>
                <a:gd name="connsiteX39" fmla="*/ 781664 w 807406"/>
                <a:gd name="connsiteY39" fmla="*/ 940141 h 1544825"/>
                <a:gd name="connsiteX40" fmla="*/ 796413 w 807406"/>
                <a:gd name="connsiteY40" fmla="*/ 895896 h 1544825"/>
                <a:gd name="connsiteX41" fmla="*/ 766916 w 807406"/>
                <a:gd name="connsiteY41" fmla="*/ 954889 h 1544825"/>
                <a:gd name="connsiteX42" fmla="*/ 707922 w 807406"/>
                <a:gd name="connsiteY42" fmla="*/ 1043380 h 1544825"/>
                <a:gd name="connsiteX43" fmla="*/ 648929 w 807406"/>
                <a:gd name="connsiteY43" fmla="*/ 1176115 h 1544825"/>
                <a:gd name="connsiteX44" fmla="*/ 589935 w 807406"/>
                <a:gd name="connsiteY44" fmla="*/ 1294102 h 1544825"/>
                <a:gd name="connsiteX45" fmla="*/ 560438 w 807406"/>
                <a:gd name="connsiteY45" fmla="*/ 1353096 h 1544825"/>
                <a:gd name="connsiteX46" fmla="*/ 486696 w 807406"/>
                <a:gd name="connsiteY46" fmla="*/ 1485831 h 1544825"/>
                <a:gd name="connsiteX47" fmla="*/ 471948 w 807406"/>
                <a:gd name="connsiteY47" fmla="*/ 1544825 h 15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07406" h="1544825">
                  <a:moveTo>
                    <a:pt x="58993" y="1471083"/>
                  </a:moveTo>
                  <a:cubicBezTo>
                    <a:pt x="54077" y="1318683"/>
                    <a:pt x="52944" y="1166114"/>
                    <a:pt x="44245" y="1013883"/>
                  </a:cubicBezTo>
                  <a:cubicBezTo>
                    <a:pt x="43089" y="993646"/>
                    <a:pt x="33893" y="974676"/>
                    <a:pt x="29496" y="954889"/>
                  </a:cubicBezTo>
                  <a:cubicBezTo>
                    <a:pt x="5765" y="848099"/>
                    <a:pt x="26355" y="915969"/>
                    <a:pt x="0" y="836902"/>
                  </a:cubicBezTo>
                  <a:cubicBezTo>
                    <a:pt x="4916" y="738580"/>
                    <a:pt x="2538" y="639620"/>
                    <a:pt x="14748" y="541935"/>
                  </a:cubicBezTo>
                  <a:cubicBezTo>
                    <a:pt x="17262" y="521822"/>
                    <a:pt x="22379" y="581949"/>
                    <a:pt x="29496" y="600928"/>
                  </a:cubicBezTo>
                  <a:cubicBezTo>
                    <a:pt x="37216" y="621514"/>
                    <a:pt x="44918" y="643032"/>
                    <a:pt x="58993" y="659922"/>
                  </a:cubicBezTo>
                  <a:cubicBezTo>
                    <a:pt x="70340" y="673539"/>
                    <a:pt x="88490" y="679586"/>
                    <a:pt x="103238" y="689418"/>
                  </a:cubicBezTo>
                  <a:cubicBezTo>
                    <a:pt x="139687" y="798766"/>
                    <a:pt x="118830" y="750099"/>
                    <a:pt x="162232" y="836902"/>
                  </a:cubicBezTo>
                  <a:cubicBezTo>
                    <a:pt x="167148" y="856567"/>
                    <a:pt x="156710" y="895896"/>
                    <a:pt x="176980" y="895896"/>
                  </a:cubicBezTo>
                  <a:cubicBezTo>
                    <a:pt x="196261" y="895896"/>
                    <a:pt x="218920" y="787128"/>
                    <a:pt x="221225" y="777909"/>
                  </a:cubicBezTo>
                  <a:cubicBezTo>
                    <a:pt x="226141" y="679586"/>
                    <a:pt x="231291" y="581275"/>
                    <a:pt x="235974" y="482941"/>
                  </a:cubicBezTo>
                  <a:cubicBezTo>
                    <a:pt x="247556" y="239721"/>
                    <a:pt x="203149" y="234354"/>
                    <a:pt x="280219" y="99483"/>
                  </a:cubicBezTo>
                  <a:cubicBezTo>
                    <a:pt x="289013" y="84093"/>
                    <a:pt x="299884" y="69986"/>
                    <a:pt x="309716" y="55238"/>
                  </a:cubicBezTo>
                  <a:cubicBezTo>
                    <a:pt x="314632" y="40490"/>
                    <a:pt x="313471" y="0"/>
                    <a:pt x="324464" y="10993"/>
                  </a:cubicBezTo>
                  <a:cubicBezTo>
                    <a:pt x="342189" y="28718"/>
                    <a:pt x="335668" y="59919"/>
                    <a:pt x="339213" y="84735"/>
                  </a:cubicBezTo>
                  <a:cubicBezTo>
                    <a:pt x="363912" y="257623"/>
                    <a:pt x="337008" y="166611"/>
                    <a:pt x="368709" y="261715"/>
                  </a:cubicBezTo>
                  <a:cubicBezTo>
                    <a:pt x="358877" y="438696"/>
                    <a:pt x="354907" y="616100"/>
                    <a:pt x="339213" y="792657"/>
                  </a:cubicBezTo>
                  <a:cubicBezTo>
                    <a:pt x="335200" y="837804"/>
                    <a:pt x="319213" y="881074"/>
                    <a:pt x="309716" y="925393"/>
                  </a:cubicBezTo>
                  <a:cubicBezTo>
                    <a:pt x="281730" y="1055993"/>
                    <a:pt x="310731" y="943960"/>
                    <a:pt x="265471" y="1102373"/>
                  </a:cubicBezTo>
                  <a:cubicBezTo>
                    <a:pt x="260555" y="1146618"/>
                    <a:pt x="258041" y="1191197"/>
                    <a:pt x="250722" y="1235109"/>
                  </a:cubicBezTo>
                  <a:cubicBezTo>
                    <a:pt x="247225" y="1256089"/>
                    <a:pt x="208099" y="1339970"/>
                    <a:pt x="221225" y="1353096"/>
                  </a:cubicBezTo>
                  <a:cubicBezTo>
                    <a:pt x="231860" y="1363731"/>
                    <a:pt x="262022" y="1255892"/>
                    <a:pt x="265471" y="1249857"/>
                  </a:cubicBezTo>
                  <a:cubicBezTo>
                    <a:pt x="298914" y="1191332"/>
                    <a:pt x="312120" y="1193690"/>
                    <a:pt x="353961" y="1146618"/>
                  </a:cubicBezTo>
                  <a:cubicBezTo>
                    <a:pt x="379470" y="1117920"/>
                    <a:pt x="405386" y="1089372"/>
                    <a:pt x="427703" y="1058128"/>
                  </a:cubicBezTo>
                  <a:cubicBezTo>
                    <a:pt x="454660" y="1020388"/>
                    <a:pt x="472199" y="976136"/>
                    <a:pt x="501445" y="940141"/>
                  </a:cubicBezTo>
                  <a:cubicBezTo>
                    <a:pt x="536518" y="896974"/>
                    <a:pt x="584687" y="865586"/>
                    <a:pt x="619432" y="822154"/>
                  </a:cubicBezTo>
                  <a:lnTo>
                    <a:pt x="678425" y="748412"/>
                  </a:lnTo>
                  <a:cubicBezTo>
                    <a:pt x="683341" y="733664"/>
                    <a:pt x="708720" y="704167"/>
                    <a:pt x="693174" y="704167"/>
                  </a:cubicBezTo>
                  <a:cubicBezTo>
                    <a:pt x="676866" y="704167"/>
                    <a:pt x="626105" y="779311"/>
                    <a:pt x="619432" y="792657"/>
                  </a:cubicBezTo>
                  <a:cubicBezTo>
                    <a:pt x="612479" y="806562"/>
                    <a:pt x="611635" y="822997"/>
                    <a:pt x="604683" y="836902"/>
                  </a:cubicBezTo>
                  <a:cubicBezTo>
                    <a:pt x="596756" y="852756"/>
                    <a:pt x="583114" y="865293"/>
                    <a:pt x="575187" y="881147"/>
                  </a:cubicBezTo>
                  <a:cubicBezTo>
                    <a:pt x="544073" y="943376"/>
                    <a:pt x="537180" y="989921"/>
                    <a:pt x="516193" y="1058128"/>
                  </a:cubicBezTo>
                  <a:cubicBezTo>
                    <a:pt x="507049" y="1087845"/>
                    <a:pt x="495238" y="1116722"/>
                    <a:pt x="486696" y="1146618"/>
                  </a:cubicBezTo>
                  <a:cubicBezTo>
                    <a:pt x="475559" y="1185598"/>
                    <a:pt x="436343" y="1299369"/>
                    <a:pt x="457200" y="1264606"/>
                  </a:cubicBezTo>
                  <a:cubicBezTo>
                    <a:pt x="471948" y="1240025"/>
                    <a:pt x="482401" y="1212289"/>
                    <a:pt x="501445" y="1190864"/>
                  </a:cubicBezTo>
                  <a:cubicBezTo>
                    <a:pt x="694872" y="973257"/>
                    <a:pt x="489395" y="1232410"/>
                    <a:pt x="619432" y="1102373"/>
                  </a:cubicBezTo>
                  <a:cubicBezTo>
                    <a:pt x="646582" y="1075223"/>
                    <a:pt x="666024" y="1041033"/>
                    <a:pt x="693174" y="1013883"/>
                  </a:cubicBezTo>
                  <a:cubicBezTo>
                    <a:pt x="705708" y="1001349"/>
                    <a:pt x="723802" y="995734"/>
                    <a:pt x="737419" y="984386"/>
                  </a:cubicBezTo>
                  <a:cubicBezTo>
                    <a:pt x="753442" y="971033"/>
                    <a:pt x="766916" y="954889"/>
                    <a:pt x="781664" y="940141"/>
                  </a:cubicBezTo>
                  <a:cubicBezTo>
                    <a:pt x="786580" y="925393"/>
                    <a:pt x="807406" y="884903"/>
                    <a:pt x="796413" y="895896"/>
                  </a:cubicBezTo>
                  <a:cubicBezTo>
                    <a:pt x="780867" y="911442"/>
                    <a:pt x="778227" y="936037"/>
                    <a:pt x="766916" y="954889"/>
                  </a:cubicBezTo>
                  <a:cubicBezTo>
                    <a:pt x="748677" y="985288"/>
                    <a:pt x="707922" y="1043380"/>
                    <a:pt x="707922" y="1043380"/>
                  </a:cubicBezTo>
                  <a:cubicBezTo>
                    <a:pt x="649395" y="1218960"/>
                    <a:pt x="709026" y="1065937"/>
                    <a:pt x="648929" y="1176115"/>
                  </a:cubicBezTo>
                  <a:cubicBezTo>
                    <a:pt x="627873" y="1214717"/>
                    <a:pt x="609600" y="1254773"/>
                    <a:pt x="589935" y="1294102"/>
                  </a:cubicBezTo>
                  <a:cubicBezTo>
                    <a:pt x="580103" y="1313767"/>
                    <a:pt x="572633" y="1334803"/>
                    <a:pt x="560438" y="1353096"/>
                  </a:cubicBezTo>
                  <a:cubicBezTo>
                    <a:pt x="507625" y="1432317"/>
                    <a:pt x="506164" y="1417692"/>
                    <a:pt x="486696" y="1485831"/>
                  </a:cubicBezTo>
                  <a:cubicBezTo>
                    <a:pt x="481127" y="1505321"/>
                    <a:pt x="471948" y="1544825"/>
                    <a:pt x="471948" y="1544825"/>
                  </a:cubicBezTo>
                </a:path>
              </a:pathLst>
            </a:cu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6286512" y="3642976"/>
              <a:ext cx="808044" cy="1545163"/>
            </a:xfrm>
            <a:custGeom>
              <a:avLst/>
              <a:gdLst>
                <a:gd name="connsiteX0" fmla="*/ 58993 w 807406"/>
                <a:gd name="connsiteY0" fmla="*/ 1471083 h 1544825"/>
                <a:gd name="connsiteX1" fmla="*/ 44245 w 807406"/>
                <a:gd name="connsiteY1" fmla="*/ 1013883 h 1544825"/>
                <a:gd name="connsiteX2" fmla="*/ 29496 w 807406"/>
                <a:gd name="connsiteY2" fmla="*/ 954889 h 1544825"/>
                <a:gd name="connsiteX3" fmla="*/ 0 w 807406"/>
                <a:gd name="connsiteY3" fmla="*/ 836902 h 1544825"/>
                <a:gd name="connsiteX4" fmla="*/ 14748 w 807406"/>
                <a:gd name="connsiteY4" fmla="*/ 541935 h 1544825"/>
                <a:gd name="connsiteX5" fmla="*/ 29496 w 807406"/>
                <a:gd name="connsiteY5" fmla="*/ 600928 h 1544825"/>
                <a:gd name="connsiteX6" fmla="*/ 58993 w 807406"/>
                <a:gd name="connsiteY6" fmla="*/ 659922 h 1544825"/>
                <a:gd name="connsiteX7" fmla="*/ 103238 w 807406"/>
                <a:gd name="connsiteY7" fmla="*/ 689418 h 1544825"/>
                <a:gd name="connsiteX8" fmla="*/ 162232 w 807406"/>
                <a:gd name="connsiteY8" fmla="*/ 836902 h 1544825"/>
                <a:gd name="connsiteX9" fmla="*/ 176980 w 807406"/>
                <a:gd name="connsiteY9" fmla="*/ 895896 h 1544825"/>
                <a:gd name="connsiteX10" fmla="*/ 221225 w 807406"/>
                <a:gd name="connsiteY10" fmla="*/ 777909 h 1544825"/>
                <a:gd name="connsiteX11" fmla="*/ 235974 w 807406"/>
                <a:gd name="connsiteY11" fmla="*/ 482941 h 1544825"/>
                <a:gd name="connsiteX12" fmla="*/ 280219 w 807406"/>
                <a:gd name="connsiteY12" fmla="*/ 99483 h 1544825"/>
                <a:gd name="connsiteX13" fmla="*/ 309716 w 807406"/>
                <a:gd name="connsiteY13" fmla="*/ 55238 h 1544825"/>
                <a:gd name="connsiteX14" fmla="*/ 324464 w 807406"/>
                <a:gd name="connsiteY14" fmla="*/ 10993 h 1544825"/>
                <a:gd name="connsiteX15" fmla="*/ 339213 w 807406"/>
                <a:gd name="connsiteY15" fmla="*/ 84735 h 1544825"/>
                <a:gd name="connsiteX16" fmla="*/ 368709 w 807406"/>
                <a:gd name="connsiteY16" fmla="*/ 261715 h 1544825"/>
                <a:gd name="connsiteX17" fmla="*/ 339213 w 807406"/>
                <a:gd name="connsiteY17" fmla="*/ 792657 h 1544825"/>
                <a:gd name="connsiteX18" fmla="*/ 309716 w 807406"/>
                <a:gd name="connsiteY18" fmla="*/ 925393 h 1544825"/>
                <a:gd name="connsiteX19" fmla="*/ 265471 w 807406"/>
                <a:gd name="connsiteY19" fmla="*/ 1102373 h 1544825"/>
                <a:gd name="connsiteX20" fmla="*/ 250722 w 807406"/>
                <a:gd name="connsiteY20" fmla="*/ 1235109 h 1544825"/>
                <a:gd name="connsiteX21" fmla="*/ 221225 w 807406"/>
                <a:gd name="connsiteY21" fmla="*/ 1353096 h 1544825"/>
                <a:gd name="connsiteX22" fmla="*/ 265471 w 807406"/>
                <a:gd name="connsiteY22" fmla="*/ 1249857 h 1544825"/>
                <a:gd name="connsiteX23" fmla="*/ 353961 w 807406"/>
                <a:gd name="connsiteY23" fmla="*/ 1146618 h 1544825"/>
                <a:gd name="connsiteX24" fmla="*/ 427703 w 807406"/>
                <a:gd name="connsiteY24" fmla="*/ 1058128 h 1544825"/>
                <a:gd name="connsiteX25" fmla="*/ 501445 w 807406"/>
                <a:gd name="connsiteY25" fmla="*/ 940141 h 1544825"/>
                <a:gd name="connsiteX26" fmla="*/ 619432 w 807406"/>
                <a:gd name="connsiteY26" fmla="*/ 822154 h 1544825"/>
                <a:gd name="connsiteX27" fmla="*/ 678425 w 807406"/>
                <a:gd name="connsiteY27" fmla="*/ 748412 h 1544825"/>
                <a:gd name="connsiteX28" fmla="*/ 693174 w 807406"/>
                <a:gd name="connsiteY28" fmla="*/ 704167 h 1544825"/>
                <a:gd name="connsiteX29" fmla="*/ 619432 w 807406"/>
                <a:gd name="connsiteY29" fmla="*/ 792657 h 1544825"/>
                <a:gd name="connsiteX30" fmla="*/ 604683 w 807406"/>
                <a:gd name="connsiteY30" fmla="*/ 836902 h 1544825"/>
                <a:gd name="connsiteX31" fmla="*/ 575187 w 807406"/>
                <a:gd name="connsiteY31" fmla="*/ 881147 h 1544825"/>
                <a:gd name="connsiteX32" fmla="*/ 516193 w 807406"/>
                <a:gd name="connsiteY32" fmla="*/ 1058128 h 1544825"/>
                <a:gd name="connsiteX33" fmla="*/ 486696 w 807406"/>
                <a:gd name="connsiteY33" fmla="*/ 1146618 h 1544825"/>
                <a:gd name="connsiteX34" fmla="*/ 457200 w 807406"/>
                <a:gd name="connsiteY34" fmla="*/ 1264606 h 1544825"/>
                <a:gd name="connsiteX35" fmla="*/ 501445 w 807406"/>
                <a:gd name="connsiteY35" fmla="*/ 1190864 h 1544825"/>
                <a:gd name="connsiteX36" fmla="*/ 619432 w 807406"/>
                <a:gd name="connsiteY36" fmla="*/ 1102373 h 1544825"/>
                <a:gd name="connsiteX37" fmla="*/ 693174 w 807406"/>
                <a:gd name="connsiteY37" fmla="*/ 1013883 h 1544825"/>
                <a:gd name="connsiteX38" fmla="*/ 737419 w 807406"/>
                <a:gd name="connsiteY38" fmla="*/ 984386 h 1544825"/>
                <a:gd name="connsiteX39" fmla="*/ 781664 w 807406"/>
                <a:gd name="connsiteY39" fmla="*/ 940141 h 1544825"/>
                <a:gd name="connsiteX40" fmla="*/ 796413 w 807406"/>
                <a:gd name="connsiteY40" fmla="*/ 895896 h 1544825"/>
                <a:gd name="connsiteX41" fmla="*/ 766916 w 807406"/>
                <a:gd name="connsiteY41" fmla="*/ 954889 h 1544825"/>
                <a:gd name="connsiteX42" fmla="*/ 707922 w 807406"/>
                <a:gd name="connsiteY42" fmla="*/ 1043380 h 1544825"/>
                <a:gd name="connsiteX43" fmla="*/ 648929 w 807406"/>
                <a:gd name="connsiteY43" fmla="*/ 1176115 h 1544825"/>
                <a:gd name="connsiteX44" fmla="*/ 589935 w 807406"/>
                <a:gd name="connsiteY44" fmla="*/ 1294102 h 1544825"/>
                <a:gd name="connsiteX45" fmla="*/ 560438 w 807406"/>
                <a:gd name="connsiteY45" fmla="*/ 1353096 h 1544825"/>
                <a:gd name="connsiteX46" fmla="*/ 486696 w 807406"/>
                <a:gd name="connsiteY46" fmla="*/ 1485831 h 1544825"/>
                <a:gd name="connsiteX47" fmla="*/ 471948 w 807406"/>
                <a:gd name="connsiteY47" fmla="*/ 1544825 h 15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07406" h="1544825">
                  <a:moveTo>
                    <a:pt x="58993" y="1471083"/>
                  </a:moveTo>
                  <a:cubicBezTo>
                    <a:pt x="54077" y="1318683"/>
                    <a:pt x="52944" y="1166114"/>
                    <a:pt x="44245" y="1013883"/>
                  </a:cubicBezTo>
                  <a:cubicBezTo>
                    <a:pt x="43089" y="993646"/>
                    <a:pt x="33893" y="974676"/>
                    <a:pt x="29496" y="954889"/>
                  </a:cubicBezTo>
                  <a:cubicBezTo>
                    <a:pt x="5765" y="848099"/>
                    <a:pt x="26355" y="915969"/>
                    <a:pt x="0" y="836902"/>
                  </a:cubicBezTo>
                  <a:cubicBezTo>
                    <a:pt x="4916" y="738580"/>
                    <a:pt x="2538" y="639620"/>
                    <a:pt x="14748" y="541935"/>
                  </a:cubicBezTo>
                  <a:cubicBezTo>
                    <a:pt x="17262" y="521822"/>
                    <a:pt x="22379" y="581949"/>
                    <a:pt x="29496" y="600928"/>
                  </a:cubicBezTo>
                  <a:cubicBezTo>
                    <a:pt x="37216" y="621514"/>
                    <a:pt x="44918" y="643032"/>
                    <a:pt x="58993" y="659922"/>
                  </a:cubicBezTo>
                  <a:cubicBezTo>
                    <a:pt x="70340" y="673539"/>
                    <a:pt x="88490" y="679586"/>
                    <a:pt x="103238" y="689418"/>
                  </a:cubicBezTo>
                  <a:cubicBezTo>
                    <a:pt x="139687" y="798766"/>
                    <a:pt x="118830" y="750099"/>
                    <a:pt x="162232" y="836902"/>
                  </a:cubicBezTo>
                  <a:cubicBezTo>
                    <a:pt x="167148" y="856567"/>
                    <a:pt x="156710" y="895896"/>
                    <a:pt x="176980" y="895896"/>
                  </a:cubicBezTo>
                  <a:cubicBezTo>
                    <a:pt x="196261" y="895896"/>
                    <a:pt x="218920" y="787128"/>
                    <a:pt x="221225" y="777909"/>
                  </a:cubicBezTo>
                  <a:cubicBezTo>
                    <a:pt x="226141" y="679586"/>
                    <a:pt x="231291" y="581275"/>
                    <a:pt x="235974" y="482941"/>
                  </a:cubicBezTo>
                  <a:cubicBezTo>
                    <a:pt x="247556" y="239721"/>
                    <a:pt x="203149" y="234354"/>
                    <a:pt x="280219" y="99483"/>
                  </a:cubicBezTo>
                  <a:cubicBezTo>
                    <a:pt x="289013" y="84093"/>
                    <a:pt x="299884" y="69986"/>
                    <a:pt x="309716" y="55238"/>
                  </a:cubicBezTo>
                  <a:cubicBezTo>
                    <a:pt x="314632" y="40490"/>
                    <a:pt x="313471" y="0"/>
                    <a:pt x="324464" y="10993"/>
                  </a:cubicBezTo>
                  <a:cubicBezTo>
                    <a:pt x="342189" y="28718"/>
                    <a:pt x="335668" y="59919"/>
                    <a:pt x="339213" y="84735"/>
                  </a:cubicBezTo>
                  <a:cubicBezTo>
                    <a:pt x="363912" y="257623"/>
                    <a:pt x="337008" y="166611"/>
                    <a:pt x="368709" y="261715"/>
                  </a:cubicBezTo>
                  <a:cubicBezTo>
                    <a:pt x="358877" y="438696"/>
                    <a:pt x="354907" y="616100"/>
                    <a:pt x="339213" y="792657"/>
                  </a:cubicBezTo>
                  <a:cubicBezTo>
                    <a:pt x="335200" y="837804"/>
                    <a:pt x="319213" y="881074"/>
                    <a:pt x="309716" y="925393"/>
                  </a:cubicBezTo>
                  <a:cubicBezTo>
                    <a:pt x="281730" y="1055993"/>
                    <a:pt x="310731" y="943960"/>
                    <a:pt x="265471" y="1102373"/>
                  </a:cubicBezTo>
                  <a:cubicBezTo>
                    <a:pt x="260555" y="1146618"/>
                    <a:pt x="258041" y="1191197"/>
                    <a:pt x="250722" y="1235109"/>
                  </a:cubicBezTo>
                  <a:cubicBezTo>
                    <a:pt x="247225" y="1256089"/>
                    <a:pt x="208099" y="1339970"/>
                    <a:pt x="221225" y="1353096"/>
                  </a:cubicBezTo>
                  <a:cubicBezTo>
                    <a:pt x="231860" y="1363731"/>
                    <a:pt x="262022" y="1255892"/>
                    <a:pt x="265471" y="1249857"/>
                  </a:cubicBezTo>
                  <a:cubicBezTo>
                    <a:pt x="298914" y="1191332"/>
                    <a:pt x="312120" y="1193690"/>
                    <a:pt x="353961" y="1146618"/>
                  </a:cubicBezTo>
                  <a:cubicBezTo>
                    <a:pt x="379470" y="1117920"/>
                    <a:pt x="405386" y="1089372"/>
                    <a:pt x="427703" y="1058128"/>
                  </a:cubicBezTo>
                  <a:cubicBezTo>
                    <a:pt x="454660" y="1020388"/>
                    <a:pt x="472199" y="976136"/>
                    <a:pt x="501445" y="940141"/>
                  </a:cubicBezTo>
                  <a:cubicBezTo>
                    <a:pt x="536518" y="896974"/>
                    <a:pt x="584687" y="865586"/>
                    <a:pt x="619432" y="822154"/>
                  </a:cubicBezTo>
                  <a:lnTo>
                    <a:pt x="678425" y="748412"/>
                  </a:lnTo>
                  <a:cubicBezTo>
                    <a:pt x="683341" y="733664"/>
                    <a:pt x="708720" y="704167"/>
                    <a:pt x="693174" y="704167"/>
                  </a:cubicBezTo>
                  <a:cubicBezTo>
                    <a:pt x="676866" y="704167"/>
                    <a:pt x="626105" y="779311"/>
                    <a:pt x="619432" y="792657"/>
                  </a:cubicBezTo>
                  <a:cubicBezTo>
                    <a:pt x="612479" y="806562"/>
                    <a:pt x="611635" y="822997"/>
                    <a:pt x="604683" y="836902"/>
                  </a:cubicBezTo>
                  <a:cubicBezTo>
                    <a:pt x="596756" y="852756"/>
                    <a:pt x="583114" y="865293"/>
                    <a:pt x="575187" y="881147"/>
                  </a:cubicBezTo>
                  <a:cubicBezTo>
                    <a:pt x="544073" y="943376"/>
                    <a:pt x="537180" y="989921"/>
                    <a:pt x="516193" y="1058128"/>
                  </a:cubicBezTo>
                  <a:cubicBezTo>
                    <a:pt x="507049" y="1087845"/>
                    <a:pt x="495238" y="1116722"/>
                    <a:pt x="486696" y="1146618"/>
                  </a:cubicBezTo>
                  <a:cubicBezTo>
                    <a:pt x="475559" y="1185598"/>
                    <a:pt x="436343" y="1299369"/>
                    <a:pt x="457200" y="1264606"/>
                  </a:cubicBezTo>
                  <a:cubicBezTo>
                    <a:pt x="471948" y="1240025"/>
                    <a:pt x="482401" y="1212289"/>
                    <a:pt x="501445" y="1190864"/>
                  </a:cubicBezTo>
                  <a:cubicBezTo>
                    <a:pt x="694872" y="973257"/>
                    <a:pt x="489395" y="1232410"/>
                    <a:pt x="619432" y="1102373"/>
                  </a:cubicBezTo>
                  <a:cubicBezTo>
                    <a:pt x="646582" y="1075223"/>
                    <a:pt x="666024" y="1041033"/>
                    <a:pt x="693174" y="1013883"/>
                  </a:cubicBezTo>
                  <a:cubicBezTo>
                    <a:pt x="705708" y="1001349"/>
                    <a:pt x="723802" y="995734"/>
                    <a:pt x="737419" y="984386"/>
                  </a:cubicBezTo>
                  <a:cubicBezTo>
                    <a:pt x="753442" y="971033"/>
                    <a:pt x="766916" y="954889"/>
                    <a:pt x="781664" y="940141"/>
                  </a:cubicBezTo>
                  <a:cubicBezTo>
                    <a:pt x="786580" y="925393"/>
                    <a:pt x="807406" y="884903"/>
                    <a:pt x="796413" y="895896"/>
                  </a:cubicBezTo>
                  <a:cubicBezTo>
                    <a:pt x="780867" y="911442"/>
                    <a:pt x="778227" y="936037"/>
                    <a:pt x="766916" y="954889"/>
                  </a:cubicBezTo>
                  <a:cubicBezTo>
                    <a:pt x="748677" y="985288"/>
                    <a:pt x="707922" y="1043380"/>
                    <a:pt x="707922" y="1043380"/>
                  </a:cubicBezTo>
                  <a:cubicBezTo>
                    <a:pt x="649395" y="1218960"/>
                    <a:pt x="709026" y="1065937"/>
                    <a:pt x="648929" y="1176115"/>
                  </a:cubicBezTo>
                  <a:cubicBezTo>
                    <a:pt x="627873" y="1214717"/>
                    <a:pt x="609600" y="1254773"/>
                    <a:pt x="589935" y="1294102"/>
                  </a:cubicBezTo>
                  <a:cubicBezTo>
                    <a:pt x="580103" y="1313767"/>
                    <a:pt x="572633" y="1334803"/>
                    <a:pt x="560438" y="1353096"/>
                  </a:cubicBezTo>
                  <a:cubicBezTo>
                    <a:pt x="507625" y="1432317"/>
                    <a:pt x="506164" y="1417692"/>
                    <a:pt x="486696" y="1485831"/>
                  </a:cubicBezTo>
                  <a:cubicBezTo>
                    <a:pt x="481127" y="1505321"/>
                    <a:pt x="471948" y="1544825"/>
                    <a:pt x="471948" y="1544825"/>
                  </a:cubicBezTo>
                </a:path>
              </a:pathLst>
            </a:cu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0" name="Заголовок 1"/>
          <p:cNvSpPr txBox="1">
            <a:spLocks/>
          </p:cNvSpPr>
          <p:nvPr/>
        </p:nvSpPr>
        <p:spPr>
          <a:xfrm>
            <a:off x="4429125" y="5143500"/>
            <a:ext cx="4357688" cy="101123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Солдат 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разведке</a:t>
            </a:r>
          </a:p>
        </p:txBody>
      </p:sp>
      <p:pic>
        <p:nvPicPr>
          <p:cNvPr id="32772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85750"/>
            <a:ext cx="8401050" cy="1011238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Что бы это значило?</a:t>
            </a:r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572000" y="5214938"/>
            <a:ext cx="4357688" cy="1011237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 fontScale="7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Парашютист-десантник, вид с земли</a:t>
            </a:r>
          </a:p>
        </p:txBody>
      </p:sp>
      <p:grpSp>
        <p:nvGrpSpPr>
          <p:cNvPr id="3" name="Группа 38"/>
          <p:cNvGrpSpPr>
            <a:grpSpLocks/>
          </p:cNvGrpSpPr>
          <p:nvPr/>
        </p:nvGrpSpPr>
        <p:grpSpPr bwMode="auto">
          <a:xfrm>
            <a:off x="1882775" y="1216025"/>
            <a:ext cx="4064000" cy="4081463"/>
            <a:chOff x="1883081" y="1216428"/>
            <a:chExt cx="4064155" cy="4081270"/>
          </a:xfrm>
        </p:grpSpPr>
        <p:sp>
          <p:nvSpPr>
            <p:cNvPr id="33" name="Полилиния 32"/>
            <p:cNvSpPr/>
            <p:nvPr/>
          </p:nvSpPr>
          <p:spPr>
            <a:xfrm rot="9317660">
              <a:off x="4310462" y="2987994"/>
              <a:ext cx="1636774" cy="1496942"/>
            </a:xfrm>
            <a:custGeom>
              <a:avLst/>
              <a:gdLst>
                <a:gd name="connsiteX0" fmla="*/ 1551709 w 1551709"/>
                <a:gd name="connsiteY0" fmla="*/ 1233054 h 1496291"/>
                <a:gd name="connsiteX1" fmla="*/ 900545 w 1551709"/>
                <a:gd name="connsiteY1" fmla="*/ 0 h 1496291"/>
                <a:gd name="connsiteX2" fmla="*/ 0 w 1551709"/>
                <a:gd name="connsiteY2" fmla="*/ 1233054 h 1496291"/>
                <a:gd name="connsiteX3" fmla="*/ 1399309 w 1551709"/>
                <a:gd name="connsiteY3" fmla="*/ 1496291 h 149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1709" h="1496291">
                  <a:moveTo>
                    <a:pt x="1551709" y="1233054"/>
                  </a:moveTo>
                  <a:lnTo>
                    <a:pt x="900545" y="0"/>
                  </a:lnTo>
                  <a:lnTo>
                    <a:pt x="0" y="1233054"/>
                  </a:lnTo>
                  <a:lnTo>
                    <a:pt x="1399309" y="1496291"/>
                  </a:lnTo>
                </a:path>
              </a:pathLst>
            </a:cu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3798" name="Группа 37"/>
            <p:cNvGrpSpPr>
              <a:grpSpLocks/>
            </p:cNvGrpSpPr>
            <p:nvPr/>
          </p:nvGrpSpPr>
          <p:grpSpPr bwMode="auto">
            <a:xfrm>
              <a:off x="1883081" y="1216428"/>
              <a:ext cx="3853022" cy="4081270"/>
              <a:chOff x="1883081" y="1216428"/>
              <a:chExt cx="3853022" cy="4081270"/>
            </a:xfrm>
          </p:grpSpPr>
          <p:sp>
            <p:nvSpPr>
              <p:cNvPr id="31" name="Полилиния 30"/>
              <p:cNvSpPr/>
              <p:nvPr/>
            </p:nvSpPr>
            <p:spPr>
              <a:xfrm rot="3097034">
                <a:off x="3204795" y="1287005"/>
                <a:ext cx="1636636" cy="1495482"/>
              </a:xfrm>
              <a:custGeom>
                <a:avLst/>
                <a:gdLst>
                  <a:gd name="connsiteX0" fmla="*/ 1551709 w 1551709"/>
                  <a:gd name="connsiteY0" fmla="*/ 1233054 h 1496291"/>
                  <a:gd name="connsiteX1" fmla="*/ 900545 w 1551709"/>
                  <a:gd name="connsiteY1" fmla="*/ 0 h 1496291"/>
                  <a:gd name="connsiteX2" fmla="*/ 0 w 1551709"/>
                  <a:gd name="connsiteY2" fmla="*/ 1233054 h 1496291"/>
                  <a:gd name="connsiteX3" fmla="*/ 1399309 w 1551709"/>
                  <a:gd name="connsiteY3" fmla="*/ 1496291 h 149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1709" h="1496291">
                    <a:moveTo>
                      <a:pt x="1551709" y="1233054"/>
                    </a:moveTo>
                    <a:lnTo>
                      <a:pt x="900545" y="0"/>
                    </a:lnTo>
                    <a:lnTo>
                      <a:pt x="0" y="1233054"/>
                    </a:lnTo>
                    <a:lnTo>
                      <a:pt x="1399309" y="1496291"/>
                    </a:lnTo>
                  </a:path>
                </a:pathLst>
              </a:cu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" name="Полилиния 33"/>
              <p:cNvSpPr/>
              <p:nvPr/>
            </p:nvSpPr>
            <p:spPr>
              <a:xfrm rot="12383862">
                <a:off x="3592884" y="3765832"/>
                <a:ext cx="1620899" cy="1496942"/>
              </a:xfrm>
              <a:custGeom>
                <a:avLst/>
                <a:gdLst>
                  <a:gd name="connsiteX0" fmla="*/ 1551709 w 1551709"/>
                  <a:gd name="connsiteY0" fmla="*/ 1233054 h 1496291"/>
                  <a:gd name="connsiteX1" fmla="*/ 900545 w 1551709"/>
                  <a:gd name="connsiteY1" fmla="*/ 0 h 1496291"/>
                  <a:gd name="connsiteX2" fmla="*/ 0 w 1551709"/>
                  <a:gd name="connsiteY2" fmla="*/ 1233054 h 1496291"/>
                  <a:gd name="connsiteX3" fmla="*/ 1399309 w 1551709"/>
                  <a:gd name="connsiteY3" fmla="*/ 1496291 h 149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1709" h="1496291">
                    <a:moveTo>
                      <a:pt x="1551709" y="1233054"/>
                    </a:moveTo>
                    <a:lnTo>
                      <a:pt x="900545" y="0"/>
                    </a:lnTo>
                    <a:lnTo>
                      <a:pt x="0" y="1233054"/>
                    </a:lnTo>
                    <a:lnTo>
                      <a:pt x="1399309" y="1496291"/>
                    </a:lnTo>
                  </a:path>
                </a:pathLst>
              </a:cu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3801" name="Группа 36"/>
              <p:cNvGrpSpPr>
                <a:grpSpLocks/>
              </p:cNvGrpSpPr>
              <p:nvPr/>
            </p:nvGrpSpPr>
            <p:grpSpPr bwMode="auto">
              <a:xfrm>
                <a:off x="1883081" y="1714488"/>
                <a:ext cx="3853022" cy="3583210"/>
                <a:chOff x="1883081" y="1714488"/>
                <a:chExt cx="3853022" cy="3583210"/>
              </a:xfrm>
            </p:grpSpPr>
            <p:grpSp>
              <p:nvGrpSpPr>
                <p:cNvPr id="33802" name="Группа 27"/>
                <p:cNvGrpSpPr>
                  <a:grpSpLocks/>
                </p:cNvGrpSpPr>
                <p:nvPr/>
              </p:nvGrpSpPr>
              <p:grpSpPr bwMode="auto">
                <a:xfrm>
                  <a:off x="3500430" y="2928934"/>
                  <a:ext cx="857256" cy="857256"/>
                  <a:chOff x="3500430" y="2928934"/>
                  <a:chExt cx="857256" cy="857256"/>
                </a:xfrm>
              </p:grpSpPr>
              <p:sp>
                <p:nvSpPr>
                  <p:cNvPr id="12" name="Овал 11"/>
                  <p:cNvSpPr/>
                  <p:nvPr/>
                </p:nvSpPr>
                <p:spPr>
                  <a:xfrm>
                    <a:off x="3500806" y="2929260"/>
                    <a:ext cx="857283" cy="857210"/>
                  </a:xfrm>
                  <a:prstGeom prst="ellipse">
                    <a:avLst/>
                  </a:prstGeom>
                  <a:noFill/>
                  <a:ln w="349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grpSp>
                <p:nvGrpSpPr>
                  <p:cNvPr id="33808" name="Группа 23"/>
                  <p:cNvGrpSpPr>
                    <a:grpSpLocks/>
                  </p:cNvGrpSpPr>
                  <p:nvPr/>
                </p:nvGrpSpPr>
                <p:grpSpPr bwMode="auto">
                  <a:xfrm>
                    <a:off x="3643306" y="3286124"/>
                    <a:ext cx="642942" cy="366283"/>
                    <a:chOff x="1928794" y="2643182"/>
                    <a:chExt cx="1143008" cy="723473"/>
                  </a:xfrm>
                </p:grpSpPr>
                <p:sp>
                  <p:nvSpPr>
                    <p:cNvPr id="16" name="Полилиния 15"/>
                    <p:cNvSpPr/>
                    <p:nvPr/>
                  </p:nvSpPr>
                  <p:spPr>
                    <a:xfrm>
                      <a:off x="1929470" y="2643786"/>
                      <a:ext cx="1143044" cy="724289"/>
                    </a:xfrm>
                    <a:custGeom>
                      <a:avLst/>
                      <a:gdLst>
                        <a:gd name="connsiteX0" fmla="*/ 429491 w 637309"/>
                        <a:gd name="connsiteY0" fmla="*/ 45170 h 668625"/>
                        <a:gd name="connsiteX1" fmla="*/ 69273 w 637309"/>
                        <a:gd name="connsiteY1" fmla="*/ 377679 h 668625"/>
                        <a:gd name="connsiteX2" fmla="*/ 0 w 637309"/>
                        <a:gd name="connsiteY2" fmla="*/ 516225 h 668625"/>
                        <a:gd name="connsiteX3" fmla="*/ 41564 w 637309"/>
                        <a:gd name="connsiteY3" fmla="*/ 640915 h 668625"/>
                        <a:gd name="connsiteX4" fmla="*/ 180109 w 637309"/>
                        <a:gd name="connsiteY4" fmla="*/ 668625 h 668625"/>
                        <a:gd name="connsiteX5" fmla="*/ 318655 w 637309"/>
                        <a:gd name="connsiteY5" fmla="*/ 585497 h 668625"/>
                        <a:gd name="connsiteX6" fmla="*/ 623455 w 637309"/>
                        <a:gd name="connsiteY6" fmla="*/ 183715 h 668625"/>
                        <a:gd name="connsiteX7" fmla="*/ 637309 w 637309"/>
                        <a:gd name="connsiteY7" fmla="*/ 72879 h 668625"/>
                        <a:gd name="connsiteX8" fmla="*/ 568037 w 637309"/>
                        <a:gd name="connsiteY8" fmla="*/ 3606 h 668625"/>
                        <a:gd name="connsiteX9" fmla="*/ 512618 w 637309"/>
                        <a:gd name="connsiteY9" fmla="*/ 3606 h 668625"/>
                        <a:gd name="connsiteX10" fmla="*/ 429491 w 637309"/>
                        <a:gd name="connsiteY10" fmla="*/ 45170 h 668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637309" h="668625">
                          <a:moveTo>
                            <a:pt x="429491" y="45170"/>
                          </a:moveTo>
                          <a:lnTo>
                            <a:pt x="69273" y="377679"/>
                          </a:lnTo>
                          <a:lnTo>
                            <a:pt x="0" y="516225"/>
                          </a:lnTo>
                          <a:lnTo>
                            <a:pt x="41564" y="640915"/>
                          </a:lnTo>
                          <a:lnTo>
                            <a:pt x="180109" y="668625"/>
                          </a:lnTo>
                          <a:lnTo>
                            <a:pt x="318655" y="585497"/>
                          </a:lnTo>
                          <a:lnTo>
                            <a:pt x="623455" y="183715"/>
                          </a:lnTo>
                          <a:lnTo>
                            <a:pt x="637309" y="72879"/>
                          </a:lnTo>
                          <a:cubicBezTo>
                            <a:pt x="579006" y="0"/>
                            <a:pt x="611462" y="3606"/>
                            <a:pt x="568037" y="3606"/>
                          </a:cubicBezTo>
                          <a:lnTo>
                            <a:pt x="512618" y="3606"/>
                          </a:lnTo>
                          <a:lnTo>
                            <a:pt x="429491" y="45170"/>
                          </a:lnTo>
                          <a:close/>
                        </a:path>
                      </a:pathLst>
                    </a:custGeom>
                    <a:noFill/>
                    <a:ln w="349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" name="Прямоугольник 22"/>
                    <p:cNvSpPr/>
                    <p:nvPr/>
                  </p:nvSpPr>
                  <p:spPr>
                    <a:xfrm rot="3467274">
                      <a:off x="2514972" y="2810576"/>
                      <a:ext cx="341764" cy="208853"/>
                    </a:xfrm>
                    <a:prstGeom prst="rect">
                      <a:avLst/>
                    </a:prstGeom>
                    <a:ln w="349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3809" name="Группа 24"/>
                  <p:cNvGrpSpPr>
                    <a:grpSpLocks/>
                  </p:cNvGrpSpPr>
                  <p:nvPr/>
                </p:nvGrpSpPr>
                <p:grpSpPr bwMode="auto">
                  <a:xfrm rot="7774319" flipH="1">
                    <a:off x="3524920" y="3110259"/>
                    <a:ext cx="642942" cy="366283"/>
                    <a:chOff x="1928794" y="2643182"/>
                    <a:chExt cx="1143008" cy="723473"/>
                  </a:xfrm>
                </p:grpSpPr>
                <p:sp>
                  <p:nvSpPr>
                    <p:cNvPr id="26" name="Полилиния 25"/>
                    <p:cNvSpPr/>
                    <p:nvPr/>
                  </p:nvSpPr>
                  <p:spPr>
                    <a:xfrm>
                      <a:off x="1928257" y="2649241"/>
                      <a:ext cx="1142948" cy="711805"/>
                    </a:xfrm>
                    <a:custGeom>
                      <a:avLst/>
                      <a:gdLst>
                        <a:gd name="connsiteX0" fmla="*/ 429491 w 637309"/>
                        <a:gd name="connsiteY0" fmla="*/ 45170 h 668625"/>
                        <a:gd name="connsiteX1" fmla="*/ 69273 w 637309"/>
                        <a:gd name="connsiteY1" fmla="*/ 377679 h 668625"/>
                        <a:gd name="connsiteX2" fmla="*/ 0 w 637309"/>
                        <a:gd name="connsiteY2" fmla="*/ 516225 h 668625"/>
                        <a:gd name="connsiteX3" fmla="*/ 41564 w 637309"/>
                        <a:gd name="connsiteY3" fmla="*/ 640915 h 668625"/>
                        <a:gd name="connsiteX4" fmla="*/ 180109 w 637309"/>
                        <a:gd name="connsiteY4" fmla="*/ 668625 h 668625"/>
                        <a:gd name="connsiteX5" fmla="*/ 318655 w 637309"/>
                        <a:gd name="connsiteY5" fmla="*/ 585497 h 668625"/>
                        <a:gd name="connsiteX6" fmla="*/ 623455 w 637309"/>
                        <a:gd name="connsiteY6" fmla="*/ 183715 h 668625"/>
                        <a:gd name="connsiteX7" fmla="*/ 637309 w 637309"/>
                        <a:gd name="connsiteY7" fmla="*/ 72879 h 668625"/>
                        <a:gd name="connsiteX8" fmla="*/ 568037 w 637309"/>
                        <a:gd name="connsiteY8" fmla="*/ 3606 h 668625"/>
                        <a:gd name="connsiteX9" fmla="*/ 512618 w 637309"/>
                        <a:gd name="connsiteY9" fmla="*/ 3606 h 668625"/>
                        <a:gd name="connsiteX10" fmla="*/ 429491 w 637309"/>
                        <a:gd name="connsiteY10" fmla="*/ 45170 h 668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637309" h="668625">
                          <a:moveTo>
                            <a:pt x="429491" y="45170"/>
                          </a:moveTo>
                          <a:lnTo>
                            <a:pt x="69273" y="377679"/>
                          </a:lnTo>
                          <a:lnTo>
                            <a:pt x="0" y="516225"/>
                          </a:lnTo>
                          <a:lnTo>
                            <a:pt x="41564" y="640915"/>
                          </a:lnTo>
                          <a:lnTo>
                            <a:pt x="180109" y="668625"/>
                          </a:lnTo>
                          <a:lnTo>
                            <a:pt x="318655" y="585497"/>
                          </a:lnTo>
                          <a:lnTo>
                            <a:pt x="623455" y="183715"/>
                          </a:lnTo>
                          <a:lnTo>
                            <a:pt x="637309" y="72879"/>
                          </a:lnTo>
                          <a:cubicBezTo>
                            <a:pt x="579006" y="0"/>
                            <a:pt x="611462" y="3606"/>
                            <a:pt x="568037" y="3606"/>
                          </a:cubicBezTo>
                          <a:lnTo>
                            <a:pt x="512618" y="3606"/>
                          </a:lnTo>
                          <a:lnTo>
                            <a:pt x="429491" y="45170"/>
                          </a:lnTo>
                          <a:close/>
                        </a:path>
                      </a:pathLst>
                    </a:custGeom>
                    <a:noFill/>
                    <a:ln w="349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7" name="Прямоугольник 26"/>
                    <p:cNvSpPr/>
                    <p:nvPr/>
                  </p:nvSpPr>
                  <p:spPr>
                    <a:xfrm rot="3467274">
                      <a:off x="2517061" y="2809746"/>
                      <a:ext cx="338657" cy="208835"/>
                    </a:xfrm>
                    <a:prstGeom prst="rect">
                      <a:avLst/>
                    </a:prstGeom>
                    <a:ln w="349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</p:grpSp>
            </p:grpSp>
            <p:sp>
              <p:nvSpPr>
                <p:cNvPr id="30" name="Полилиния 29"/>
                <p:cNvSpPr/>
                <p:nvPr/>
              </p:nvSpPr>
              <p:spPr>
                <a:xfrm>
                  <a:off x="2143441" y="1714879"/>
                  <a:ext cx="1652651" cy="1495354"/>
                </a:xfrm>
                <a:custGeom>
                  <a:avLst/>
                  <a:gdLst>
                    <a:gd name="connsiteX0" fmla="*/ 1551709 w 1551709"/>
                    <a:gd name="connsiteY0" fmla="*/ 1233054 h 1496291"/>
                    <a:gd name="connsiteX1" fmla="*/ 900545 w 1551709"/>
                    <a:gd name="connsiteY1" fmla="*/ 0 h 1496291"/>
                    <a:gd name="connsiteX2" fmla="*/ 0 w 1551709"/>
                    <a:gd name="connsiteY2" fmla="*/ 1233054 h 1496291"/>
                    <a:gd name="connsiteX3" fmla="*/ 1399309 w 1551709"/>
                    <a:gd name="connsiteY3" fmla="*/ 1496291 h 14962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1709" h="1496291">
                      <a:moveTo>
                        <a:pt x="1551709" y="1233054"/>
                      </a:moveTo>
                      <a:lnTo>
                        <a:pt x="900545" y="0"/>
                      </a:lnTo>
                      <a:lnTo>
                        <a:pt x="0" y="1233054"/>
                      </a:lnTo>
                      <a:lnTo>
                        <a:pt x="1399309" y="1496291"/>
                      </a:lnTo>
                    </a:path>
                  </a:pathLst>
                </a:cu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2" name="Полилиния 31"/>
                <p:cNvSpPr/>
                <p:nvPr/>
              </p:nvSpPr>
              <p:spPr>
                <a:xfrm rot="6183308">
                  <a:off x="4158921" y="1871176"/>
                  <a:ext cx="1657272" cy="1497070"/>
                </a:xfrm>
                <a:custGeom>
                  <a:avLst/>
                  <a:gdLst>
                    <a:gd name="connsiteX0" fmla="*/ 1551709 w 1551709"/>
                    <a:gd name="connsiteY0" fmla="*/ 1233054 h 1496291"/>
                    <a:gd name="connsiteX1" fmla="*/ 900545 w 1551709"/>
                    <a:gd name="connsiteY1" fmla="*/ 0 h 1496291"/>
                    <a:gd name="connsiteX2" fmla="*/ 0 w 1551709"/>
                    <a:gd name="connsiteY2" fmla="*/ 1233054 h 1496291"/>
                    <a:gd name="connsiteX3" fmla="*/ 1399309 w 1551709"/>
                    <a:gd name="connsiteY3" fmla="*/ 1496291 h 14962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1709" h="1496291">
                      <a:moveTo>
                        <a:pt x="1551709" y="1233054"/>
                      </a:moveTo>
                      <a:lnTo>
                        <a:pt x="900545" y="0"/>
                      </a:lnTo>
                      <a:lnTo>
                        <a:pt x="0" y="1233054"/>
                      </a:lnTo>
                      <a:lnTo>
                        <a:pt x="1399309" y="1496291"/>
                      </a:lnTo>
                    </a:path>
                  </a:pathLst>
                </a:cu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5" name="Полилиния 34"/>
                <p:cNvSpPr/>
                <p:nvPr/>
              </p:nvSpPr>
              <p:spPr>
                <a:xfrm rot="15416191">
                  <a:off x="2448323" y="3724495"/>
                  <a:ext cx="1649335" cy="1497070"/>
                </a:xfrm>
                <a:custGeom>
                  <a:avLst/>
                  <a:gdLst>
                    <a:gd name="connsiteX0" fmla="*/ 1551709 w 1551709"/>
                    <a:gd name="connsiteY0" fmla="*/ 1233054 h 1496291"/>
                    <a:gd name="connsiteX1" fmla="*/ 900545 w 1551709"/>
                    <a:gd name="connsiteY1" fmla="*/ 0 h 1496291"/>
                    <a:gd name="connsiteX2" fmla="*/ 0 w 1551709"/>
                    <a:gd name="connsiteY2" fmla="*/ 1233054 h 1496291"/>
                    <a:gd name="connsiteX3" fmla="*/ 1399309 w 1551709"/>
                    <a:gd name="connsiteY3" fmla="*/ 1496291 h 14962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1709" h="1496291">
                      <a:moveTo>
                        <a:pt x="1551709" y="1233054"/>
                      </a:moveTo>
                      <a:lnTo>
                        <a:pt x="900545" y="0"/>
                      </a:lnTo>
                      <a:lnTo>
                        <a:pt x="0" y="1233054"/>
                      </a:lnTo>
                      <a:lnTo>
                        <a:pt x="1399309" y="1496291"/>
                      </a:lnTo>
                    </a:path>
                  </a:pathLst>
                </a:cu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6" name="Полилиния 35"/>
                <p:cNvSpPr/>
                <p:nvPr/>
              </p:nvSpPr>
              <p:spPr>
                <a:xfrm rot="18435541">
                  <a:off x="1863302" y="2815695"/>
                  <a:ext cx="1552502" cy="1512946"/>
                </a:xfrm>
                <a:custGeom>
                  <a:avLst/>
                  <a:gdLst>
                    <a:gd name="connsiteX0" fmla="*/ 1551709 w 1551709"/>
                    <a:gd name="connsiteY0" fmla="*/ 1233054 h 1496291"/>
                    <a:gd name="connsiteX1" fmla="*/ 900545 w 1551709"/>
                    <a:gd name="connsiteY1" fmla="*/ 0 h 1496291"/>
                    <a:gd name="connsiteX2" fmla="*/ 0 w 1551709"/>
                    <a:gd name="connsiteY2" fmla="*/ 1233054 h 1496291"/>
                    <a:gd name="connsiteX3" fmla="*/ 1399309 w 1551709"/>
                    <a:gd name="connsiteY3" fmla="*/ 1496291 h 14962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1709" h="1496291">
                      <a:moveTo>
                        <a:pt x="1551709" y="1233054"/>
                      </a:moveTo>
                      <a:lnTo>
                        <a:pt x="900545" y="0"/>
                      </a:lnTo>
                      <a:lnTo>
                        <a:pt x="0" y="1233054"/>
                      </a:lnTo>
                      <a:lnTo>
                        <a:pt x="1399309" y="1496291"/>
                      </a:lnTo>
                    </a:path>
                  </a:pathLst>
                </a:cu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</p:grpSp>
      </p:grpSp>
      <p:pic>
        <p:nvPicPr>
          <p:cNvPr id="33796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1 тур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" y="1785938"/>
            <a:ext cx="8229600" cy="1470025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Политзанятия для новобранцев</a:t>
            </a:r>
            <a:endParaRPr lang="ru-RU" dirty="0"/>
          </a:p>
        </p:txBody>
      </p:sp>
      <p:pic>
        <p:nvPicPr>
          <p:cNvPr id="16387" name="Picture 5" descr="MCj04229450000[1]"/>
          <p:cNvPicPr>
            <a:picLocks noChangeAspect="1" noChangeArrowheads="1"/>
          </p:cNvPicPr>
          <p:nvPr/>
        </p:nvPicPr>
        <p:blipFill>
          <a:blip r:embed="rId2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7" descr="MCj0429777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85750"/>
            <a:ext cx="8401050" cy="1011238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Что бы это значило?</a:t>
            </a:r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643438" y="5214938"/>
            <a:ext cx="3857625" cy="1011237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 fontScale="77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Корабль противника утонул</a:t>
            </a:r>
          </a:p>
        </p:txBody>
      </p:sp>
      <p:grpSp>
        <p:nvGrpSpPr>
          <p:cNvPr id="3" name="Группа 36"/>
          <p:cNvGrpSpPr>
            <a:grpSpLocks/>
          </p:cNvGrpSpPr>
          <p:nvPr/>
        </p:nvGrpSpPr>
        <p:grpSpPr bwMode="auto">
          <a:xfrm>
            <a:off x="844550" y="2214563"/>
            <a:ext cx="6513513" cy="1757362"/>
            <a:chOff x="845127" y="2285992"/>
            <a:chExt cx="5146964" cy="1685644"/>
          </a:xfrm>
        </p:grpSpPr>
        <p:cxnSp>
          <p:nvCxnSpPr>
            <p:cNvPr id="25" name="Прямая соединительная линия 24"/>
            <p:cNvCxnSpPr/>
            <p:nvPr/>
          </p:nvCxnSpPr>
          <p:spPr>
            <a:xfrm>
              <a:off x="1000677" y="3286415"/>
              <a:ext cx="4928692" cy="1523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Равнобедренный треугольник 27"/>
            <p:cNvSpPr/>
            <p:nvPr/>
          </p:nvSpPr>
          <p:spPr>
            <a:xfrm>
              <a:off x="2928751" y="2285992"/>
              <a:ext cx="1142794" cy="1000423"/>
            </a:xfrm>
            <a:prstGeom prst="triangle">
              <a:avLst/>
            </a:prstGeom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Полилиния 28"/>
            <p:cNvSpPr/>
            <p:nvPr/>
          </p:nvSpPr>
          <p:spPr>
            <a:xfrm>
              <a:off x="845127" y="3467618"/>
              <a:ext cx="5146964" cy="504018"/>
            </a:xfrm>
            <a:custGeom>
              <a:avLst/>
              <a:gdLst>
                <a:gd name="connsiteX0" fmla="*/ 0 w 5146964"/>
                <a:gd name="connsiteY0" fmla="*/ 120072 h 503381"/>
                <a:gd name="connsiteX1" fmla="*/ 443346 w 5146964"/>
                <a:gd name="connsiteY1" fmla="*/ 397163 h 503381"/>
                <a:gd name="connsiteX2" fmla="*/ 1066800 w 5146964"/>
                <a:gd name="connsiteY2" fmla="*/ 106218 h 503381"/>
                <a:gd name="connsiteX3" fmla="*/ 1690255 w 5146964"/>
                <a:gd name="connsiteY3" fmla="*/ 466436 h 503381"/>
                <a:gd name="connsiteX4" fmla="*/ 2369128 w 5146964"/>
                <a:gd name="connsiteY4" fmla="*/ 147781 h 503381"/>
                <a:gd name="connsiteX5" fmla="*/ 3048000 w 5146964"/>
                <a:gd name="connsiteY5" fmla="*/ 411018 h 503381"/>
                <a:gd name="connsiteX6" fmla="*/ 3685309 w 5146964"/>
                <a:gd name="connsiteY6" fmla="*/ 133927 h 503381"/>
                <a:gd name="connsiteX7" fmla="*/ 4378037 w 5146964"/>
                <a:gd name="connsiteY7" fmla="*/ 494145 h 503381"/>
                <a:gd name="connsiteX8" fmla="*/ 5029200 w 5146964"/>
                <a:gd name="connsiteY8" fmla="*/ 78509 h 503381"/>
                <a:gd name="connsiteX9" fmla="*/ 5084618 w 5146964"/>
                <a:gd name="connsiteY9" fmla="*/ 23090 h 50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6964" h="503381">
                  <a:moveTo>
                    <a:pt x="0" y="120072"/>
                  </a:moveTo>
                  <a:cubicBezTo>
                    <a:pt x="132773" y="259772"/>
                    <a:pt x="265546" y="399472"/>
                    <a:pt x="443346" y="397163"/>
                  </a:cubicBezTo>
                  <a:cubicBezTo>
                    <a:pt x="621146" y="394854"/>
                    <a:pt x="858982" y="94673"/>
                    <a:pt x="1066800" y="106218"/>
                  </a:cubicBezTo>
                  <a:cubicBezTo>
                    <a:pt x="1274618" y="117763"/>
                    <a:pt x="1473200" y="459509"/>
                    <a:pt x="1690255" y="466436"/>
                  </a:cubicBezTo>
                  <a:cubicBezTo>
                    <a:pt x="1907310" y="473363"/>
                    <a:pt x="2142837" y="157017"/>
                    <a:pt x="2369128" y="147781"/>
                  </a:cubicBezTo>
                  <a:cubicBezTo>
                    <a:pt x="2595419" y="138545"/>
                    <a:pt x="2828637" y="413327"/>
                    <a:pt x="3048000" y="411018"/>
                  </a:cubicBezTo>
                  <a:cubicBezTo>
                    <a:pt x="3267363" y="408709"/>
                    <a:pt x="3463636" y="120073"/>
                    <a:pt x="3685309" y="133927"/>
                  </a:cubicBezTo>
                  <a:cubicBezTo>
                    <a:pt x="3906982" y="147781"/>
                    <a:pt x="4154055" y="503381"/>
                    <a:pt x="4378037" y="494145"/>
                  </a:cubicBezTo>
                  <a:cubicBezTo>
                    <a:pt x="4602019" y="484909"/>
                    <a:pt x="4911436" y="157018"/>
                    <a:pt x="5029200" y="78509"/>
                  </a:cubicBezTo>
                  <a:cubicBezTo>
                    <a:pt x="5146964" y="0"/>
                    <a:pt x="5115791" y="11545"/>
                    <a:pt x="5084618" y="23090"/>
                  </a:cubicBezTo>
                </a:path>
              </a:pathLst>
            </a:cu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34820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85750"/>
            <a:ext cx="8401050" cy="1011238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Что бы это значило?</a:t>
            </a:r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572000" y="5143500"/>
            <a:ext cx="3786188" cy="101123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Танк. Вид из окопа</a:t>
            </a:r>
          </a:p>
        </p:txBody>
      </p:sp>
      <p:grpSp>
        <p:nvGrpSpPr>
          <p:cNvPr id="3" name="Группа 42"/>
          <p:cNvGrpSpPr>
            <a:grpSpLocks/>
          </p:cNvGrpSpPr>
          <p:nvPr/>
        </p:nvGrpSpPr>
        <p:grpSpPr bwMode="auto">
          <a:xfrm>
            <a:off x="2500313" y="2000250"/>
            <a:ext cx="4214812" cy="2500313"/>
            <a:chOff x="1785918" y="2285992"/>
            <a:chExt cx="4143404" cy="2500330"/>
          </a:xfrm>
        </p:grpSpPr>
        <p:sp>
          <p:nvSpPr>
            <p:cNvPr id="9" name="Параллелограмм 8"/>
            <p:cNvSpPr/>
            <p:nvPr/>
          </p:nvSpPr>
          <p:spPr>
            <a:xfrm>
              <a:off x="1785918" y="2285992"/>
              <a:ext cx="4143404" cy="2500330"/>
            </a:xfrm>
            <a:prstGeom prst="parallelogram">
              <a:avLst/>
            </a:prstGeom>
            <a:noFill/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5846" name="Группа 34"/>
            <p:cNvGrpSpPr>
              <a:grpSpLocks/>
            </p:cNvGrpSpPr>
            <p:nvPr/>
          </p:nvGrpSpPr>
          <p:grpSpPr bwMode="auto">
            <a:xfrm>
              <a:off x="1785918" y="2285992"/>
              <a:ext cx="1500198" cy="2500330"/>
              <a:chOff x="1785918" y="2285992"/>
              <a:chExt cx="1500198" cy="2500330"/>
            </a:xfrm>
          </p:grpSpPr>
          <p:sp>
            <p:nvSpPr>
              <p:cNvPr id="10" name="Параллелограмм 9"/>
              <p:cNvSpPr/>
              <p:nvPr/>
            </p:nvSpPr>
            <p:spPr>
              <a:xfrm>
                <a:off x="1785918" y="2285992"/>
                <a:ext cx="1499740" cy="2500330"/>
              </a:xfrm>
              <a:prstGeom prst="parallelogram">
                <a:avLst>
                  <a:gd name="adj" fmla="val 42546"/>
                </a:avLst>
              </a:prstGeom>
              <a:no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3" name="Прямая соединительная линия 12"/>
              <p:cNvCxnSpPr>
                <a:endCxn id="10" idx="1"/>
              </p:cNvCxnSpPr>
              <p:nvPr/>
            </p:nvCxnSpPr>
            <p:spPr>
              <a:xfrm flipV="1">
                <a:off x="2285311" y="2285992"/>
                <a:ext cx="569620" cy="500066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 flipV="1">
                <a:off x="2143296" y="2500306"/>
                <a:ext cx="1070574" cy="857256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V="1">
                <a:off x="1999720" y="3143248"/>
                <a:ext cx="1072135" cy="857256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 flipV="1">
                <a:off x="1857706" y="3786190"/>
                <a:ext cx="1070574" cy="785817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>
                <a:stCxn id="10" idx="3"/>
              </p:cNvCxnSpPr>
              <p:nvPr/>
            </p:nvCxnSpPr>
            <p:spPr>
              <a:xfrm rot="5400000" flipH="1" flipV="1">
                <a:off x="2285580" y="4288759"/>
                <a:ext cx="428628" cy="566499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847" name="Группа 35"/>
            <p:cNvGrpSpPr>
              <a:grpSpLocks/>
            </p:cNvGrpSpPr>
            <p:nvPr/>
          </p:nvGrpSpPr>
          <p:grpSpPr bwMode="auto">
            <a:xfrm>
              <a:off x="4429124" y="2285992"/>
              <a:ext cx="1500198" cy="2500330"/>
              <a:chOff x="1785918" y="2285992"/>
              <a:chExt cx="1500198" cy="2500330"/>
            </a:xfrm>
          </p:grpSpPr>
          <p:sp>
            <p:nvSpPr>
              <p:cNvPr id="37" name="Параллелограмм 36"/>
              <p:cNvSpPr/>
              <p:nvPr/>
            </p:nvSpPr>
            <p:spPr>
              <a:xfrm>
                <a:off x="1786376" y="2285992"/>
                <a:ext cx="1499740" cy="2500330"/>
              </a:xfrm>
              <a:prstGeom prst="parallelogram">
                <a:avLst>
                  <a:gd name="adj" fmla="val 42546"/>
                </a:avLst>
              </a:prstGeom>
              <a:no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38" name="Прямая соединительная линия 37"/>
              <p:cNvCxnSpPr>
                <a:endCxn id="37" idx="1"/>
              </p:cNvCxnSpPr>
              <p:nvPr/>
            </p:nvCxnSpPr>
            <p:spPr>
              <a:xfrm flipV="1">
                <a:off x="2285769" y="2285992"/>
                <a:ext cx="569620" cy="500066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 flipV="1">
                <a:off x="2143754" y="2500306"/>
                <a:ext cx="1070574" cy="857256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 flipV="1">
                <a:off x="2000178" y="3143248"/>
                <a:ext cx="1072135" cy="857256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 flipV="1">
                <a:off x="1858164" y="3786190"/>
                <a:ext cx="1070574" cy="785817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>
                <a:stCxn id="37" idx="3"/>
              </p:cNvCxnSpPr>
              <p:nvPr/>
            </p:nvCxnSpPr>
            <p:spPr>
              <a:xfrm rot="5400000" flipH="1" flipV="1">
                <a:off x="2286038" y="4288759"/>
                <a:ext cx="428628" cy="566499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5844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85750"/>
            <a:ext cx="8401050" cy="1011238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Что бы это значило?</a:t>
            </a:r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3929063" y="4714875"/>
            <a:ext cx="4714875" cy="101123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Саперная лопатка.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 Вид сверху</a:t>
            </a:r>
          </a:p>
        </p:txBody>
      </p:sp>
      <p:grpSp>
        <p:nvGrpSpPr>
          <p:cNvPr id="3" name="Группа 27"/>
          <p:cNvGrpSpPr>
            <a:grpSpLocks/>
          </p:cNvGrpSpPr>
          <p:nvPr/>
        </p:nvGrpSpPr>
        <p:grpSpPr bwMode="auto">
          <a:xfrm>
            <a:off x="3070225" y="3214688"/>
            <a:ext cx="2574925" cy="287337"/>
            <a:chOff x="3071008" y="3214686"/>
            <a:chExt cx="2574150" cy="286546"/>
          </a:xfrm>
        </p:grpSpPr>
        <p:sp>
          <p:nvSpPr>
            <p:cNvPr id="22" name="Овал 21"/>
            <p:cNvSpPr/>
            <p:nvPr/>
          </p:nvSpPr>
          <p:spPr>
            <a:xfrm>
              <a:off x="4358083" y="3285926"/>
              <a:ext cx="1285488" cy="142482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3072596" y="3285926"/>
              <a:ext cx="1285488" cy="142482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286667" y="3257430"/>
              <a:ext cx="214248" cy="215306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rot="5400000">
              <a:off x="2929320" y="3357957"/>
              <a:ext cx="284963" cy="15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rot="5400000">
              <a:off x="5501884" y="3356374"/>
              <a:ext cx="284963" cy="1587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868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85750"/>
            <a:ext cx="8401050" cy="1011238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Что бы это значило?</a:t>
            </a:r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429125" y="5214938"/>
            <a:ext cx="4500563" cy="1011237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Часовой в тулупе. </a:t>
            </a:r>
          </a:p>
        </p:txBody>
      </p:sp>
      <p:grpSp>
        <p:nvGrpSpPr>
          <p:cNvPr id="3" name="Группа 28"/>
          <p:cNvGrpSpPr>
            <a:grpSpLocks/>
          </p:cNvGrpSpPr>
          <p:nvPr/>
        </p:nvGrpSpPr>
        <p:grpSpPr bwMode="auto">
          <a:xfrm>
            <a:off x="2071688" y="1857375"/>
            <a:ext cx="4738687" cy="2895600"/>
            <a:chOff x="1357745" y="2175164"/>
            <a:chExt cx="4738255" cy="2895600"/>
          </a:xfrm>
        </p:grpSpPr>
        <p:sp>
          <p:nvSpPr>
            <p:cNvPr id="25" name="Полилиния 24"/>
            <p:cNvSpPr/>
            <p:nvPr/>
          </p:nvSpPr>
          <p:spPr>
            <a:xfrm>
              <a:off x="2500641" y="2357727"/>
              <a:ext cx="2408017" cy="2493962"/>
            </a:xfrm>
            <a:custGeom>
              <a:avLst/>
              <a:gdLst>
                <a:gd name="connsiteX0" fmla="*/ 0 w 3241964"/>
                <a:gd name="connsiteY0" fmla="*/ 2493818 h 2493818"/>
                <a:gd name="connsiteX1" fmla="*/ 180109 w 3241964"/>
                <a:gd name="connsiteY1" fmla="*/ 637309 h 2493818"/>
                <a:gd name="connsiteX2" fmla="*/ 568037 w 3241964"/>
                <a:gd name="connsiteY2" fmla="*/ 484909 h 2493818"/>
                <a:gd name="connsiteX3" fmla="*/ 235528 w 3241964"/>
                <a:gd name="connsiteY3" fmla="*/ 13854 h 2493818"/>
                <a:gd name="connsiteX4" fmla="*/ 2909455 w 3241964"/>
                <a:gd name="connsiteY4" fmla="*/ 0 h 2493818"/>
                <a:gd name="connsiteX5" fmla="*/ 2604655 w 3241964"/>
                <a:gd name="connsiteY5" fmla="*/ 429491 h 2493818"/>
                <a:gd name="connsiteX6" fmla="*/ 2909455 w 3241964"/>
                <a:gd name="connsiteY6" fmla="*/ 623454 h 2493818"/>
                <a:gd name="connsiteX7" fmla="*/ 3241964 w 3241964"/>
                <a:gd name="connsiteY7" fmla="*/ 2452254 h 249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1964" h="2493818">
                  <a:moveTo>
                    <a:pt x="0" y="2493818"/>
                  </a:moveTo>
                  <a:lnTo>
                    <a:pt x="180109" y="637309"/>
                  </a:lnTo>
                  <a:cubicBezTo>
                    <a:pt x="558459" y="483167"/>
                    <a:pt x="419540" y="484909"/>
                    <a:pt x="568037" y="484909"/>
                  </a:cubicBezTo>
                  <a:lnTo>
                    <a:pt x="235528" y="13854"/>
                  </a:lnTo>
                  <a:lnTo>
                    <a:pt x="2909455" y="0"/>
                  </a:lnTo>
                  <a:lnTo>
                    <a:pt x="2604655" y="429491"/>
                  </a:lnTo>
                  <a:lnTo>
                    <a:pt x="2909455" y="623454"/>
                  </a:lnTo>
                  <a:lnTo>
                    <a:pt x="3241964" y="2452254"/>
                  </a:lnTo>
                </a:path>
              </a:pathLst>
            </a:cu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1357745" y="4521489"/>
              <a:ext cx="4738255" cy="549275"/>
            </a:xfrm>
            <a:custGeom>
              <a:avLst/>
              <a:gdLst>
                <a:gd name="connsiteX0" fmla="*/ 0 w 4738255"/>
                <a:gd name="connsiteY0" fmla="*/ 549564 h 549564"/>
                <a:gd name="connsiteX1" fmla="*/ 540328 w 4738255"/>
                <a:gd name="connsiteY1" fmla="*/ 92364 h 549564"/>
                <a:gd name="connsiteX2" fmla="*/ 1593273 w 4738255"/>
                <a:gd name="connsiteY2" fmla="*/ 411018 h 549564"/>
                <a:gd name="connsiteX3" fmla="*/ 2424546 w 4738255"/>
                <a:gd name="connsiteY3" fmla="*/ 120073 h 549564"/>
                <a:gd name="connsiteX4" fmla="*/ 3366655 w 4738255"/>
                <a:gd name="connsiteY4" fmla="*/ 411018 h 549564"/>
                <a:gd name="connsiteX5" fmla="*/ 4073237 w 4738255"/>
                <a:gd name="connsiteY5" fmla="*/ 9236 h 549564"/>
                <a:gd name="connsiteX6" fmla="*/ 4738255 w 4738255"/>
                <a:gd name="connsiteY6" fmla="*/ 466436 h 54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8255" h="549564">
                  <a:moveTo>
                    <a:pt x="0" y="549564"/>
                  </a:moveTo>
                  <a:cubicBezTo>
                    <a:pt x="137391" y="332509"/>
                    <a:pt x="274783" y="115455"/>
                    <a:pt x="540328" y="92364"/>
                  </a:cubicBezTo>
                  <a:cubicBezTo>
                    <a:pt x="805874" y="69273"/>
                    <a:pt x="1279237" y="406400"/>
                    <a:pt x="1593273" y="411018"/>
                  </a:cubicBezTo>
                  <a:cubicBezTo>
                    <a:pt x="1907309" y="415636"/>
                    <a:pt x="2128982" y="120073"/>
                    <a:pt x="2424546" y="120073"/>
                  </a:cubicBezTo>
                  <a:cubicBezTo>
                    <a:pt x="2720110" y="120073"/>
                    <a:pt x="3091873" y="429491"/>
                    <a:pt x="3366655" y="411018"/>
                  </a:cubicBezTo>
                  <a:cubicBezTo>
                    <a:pt x="3641437" y="392545"/>
                    <a:pt x="3844637" y="0"/>
                    <a:pt x="4073237" y="9236"/>
                  </a:cubicBezTo>
                  <a:cubicBezTo>
                    <a:pt x="4301837" y="18472"/>
                    <a:pt x="4738255" y="466436"/>
                    <a:pt x="4738255" y="466436"/>
                  </a:cubicBezTo>
                </a:path>
              </a:pathLst>
            </a:cu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Полилиния 26"/>
            <p:cNvSpPr/>
            <p:nvPr/>
          </p:nvSpPr>
          <p:spPr>
            <a:xfrm>
              <a:off x="3283206" y="2175164"/>
              <a:ext cx="831774" cy="179388"/>
            </a:xfrm>
            <a:custGeom>
              <a:avLst/>
              <a:gdLst>
                <a:gd name="connsiteX0" fmla="*/ 14273 w 831691"/>
                <a:gd name="connsiteY0" fmla="*/ 180109 h 180109"/>
                <a:gd name="connsiteX1" fmla="*/ 418 w 831691"/>
                <a:gd name="connsiteY1" fmla="*/ 13854 h 180109"/>
                <a:gd name="connsiteX2" fmla="*/ 831691 w 831691"/>
                <a:gd name="connsiteY2" fmla="*/ 0 h 180109"/>
                <a:gd name="connsiteX3" fmla="*/ 817836 w 831691"/>
                <a:gd name="connsiteY3" fmla="*/ 152400 h 180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691" h="180109">
                  <a:moveTo>
                    <a:pt x="14273" y="180109"/>
                  </a:moveTo>
                  <a:cubicBezTo>
                    <a:pt x="0" y="23110"/>
                    <a:pt x="418" y="78718"/>
                    <a:pt x="418" y="13854"/>
                  </a:cubicBezTo>
                  <a:lnTo>
                    <a:pt x="831691" y="0"/>
                  </a:lnTo>
                  <a:lnTo>
                    <a:pt x="817836" y="152400"/>
                  </a:lnTo>
                </a:path>
              </a:pathLst>
            </a:cu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Полилиния 27"/>
            <p:cNvSpPr/>
            <p:nvPr/>
          </p:nvSpPr>
          <p:spPr>
            <a:xfrm>
              <a:off x="4724525" y="2826039"/>
              <a:ext cx="490493" cy="803275"/>
            </a:xfrm>
            <a:custGeom>
              <a:avLst/>
              <a:gdLst>
                <a:gd name="connsiteX0" fmla="*/ 0 w 489856"/>
                <a:gd name="connsiteY0" fmla="*/ 678873 h 803564"/>
                <a:gd name="connsiteX1" fmla="*/ 387927 w 489856"/>
                <a:gd name="connsiteY1" fmla="*/ 0 h 803564"/>
                <a:gd name="connsiteX2" fmla="*/ 429491 w 489856"/>
                <a:gd name="connsiteY2" fmla="*/ 69273 h 803564"/>
                <a:gd name="connsiteX3" fmla="*/ 27709 w 489856"/>
                <a:gd name="connsiteY3" fmla="*/ 803564 h 80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856" h="803564">
                  <a:moveTo>
                    <a:pt x="0" y="678873"/>
                  </a:moveTo>
                  <a:lnTo>
                    <a:pt x="387927" y="0"/>
                  </a:lnTo>
                  <a:cubicBezTo>
                    <a:pt x="463731" y="75804"/>
                    <a:pt x="489856" y="69273"/>
                    <a:pt x="429491" y="69273"/>
                  </a:cubicBezTo>
                  <a:lnTo>
                    <a:pt x="27709" y="803564"/>
                  </a:lnTo>
                </a:path>
              </a:pathLst>
            </a:cu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37892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3 тур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63" y="1857375"/>
            <a:ext cx="8229600" cy="1470025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В тылу врага</a:t>
            </a:r>
            <a:endParaRPr lang="ru-RU" dirty="0"/>
          </a:p>
        </p:txBody>
      </p:sp>
      <p:pic>
        <p:nvPicPr>
          <p:cNvPr id="38915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500174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500563" y="4929188"/>
            <a:ext cx="3571875" cy="1011237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пешка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50" y="3143250"/>
            <a:ext cx="8401050" cy="1011238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1. Рядовой в шахматах</a:t>
            </a:r>
          </a:p>
        </p:txBody>
      </p:sp>
      <p:pic>
        <p:nvPicPr>
          <p:cNvPr id="39940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736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643438" y="4857750"/>
            <a:ext cx="3929062" cy="101123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солдат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50" y="2928938"/>
            <a:ext cx="8401050" cy="1011237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2. Защитник Отечества</a:t>
            </a:r>
          </a:p>
        </p:txBody>
      </p:sp>
      <p:pic>
        <p:nvPicPr>
          <p:cNvPr id="40964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571612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357688" y="4929188"/>
            <a:ext cx="4214812" cy="1011237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парад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57188" y="3357563"/>
            <a:ext cx="8401050" cy="1011237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85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3. Торжественное прохождение войск</a:t>
            </a:r>
          </a:p>
        </p:txBody>
      </p:sp>
      <p:pic>
        <p:nvPicPr>
          <p:cNvPr id="41988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643050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429125" y="5000625"/>
            <a:ext cx="4071938" cy="101123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авиация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50" y="3286125"/>
            <a:ext cx="8401050" cy="1011238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4. Воздушный флот</a:t>
            </a:r>
          </a:p>
        </p:txBody>
      </p:sp>
      <p:pic>
        <p:nvPicPr>
          <p:cNvPr id="43012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71612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429125" y="5000625"/>
            <a:ext cx="4143375" cy="101123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отзыв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50" y="3286125"/>
            <a:ext cx="8401050" cy="1011238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5. Ответ на пароль</a:t>
            </a:r>
          </a:p>
        </p:txBody>
      </p:sp>
      <p:pic>
        <p:nvPicPr>
          <p:cNvPr id="44036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143000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1. Какое оружие связано с именем Дамокла?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357563" y="2214563"/>
            <a:ext cx="1857375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меч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357563" y="3357563"/>
            <a:ext cx="1857375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лук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00375" y="4643438"/>
            <a:ext cx="2786063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копье</a:t>
            </a:r>
          </a:p>
        </p:txBody>
      </p:sp>
      <p:pic>
        <p:nvPicPr>
          <p:cNvPr id="17413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736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572000" y="5000625"/>
            <a:ext cx="3786188" cy="101123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пилотка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50" y="3286125"/>
            <a:ext cx="8401050" cy="1011238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6. Летний головной убор солдата</a:t>
            </a:r>
          </a:p>
        </p:txBody>
      </p:sp>
      <p:pic>
        <p:nvPicPr>
          <p:cNvPr id="45060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00174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643438" y="5072063"/>
            <a:ext cx="3786187" cy="1011237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валенки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50" y="3286125"/>
            <a:ext cx="8401050" cy="1011238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7. Обувь для зимней караульной службы</a:t>
            </a:r>
          </a:p>
        </p:txBody>
      </p:sp>
      <p:pic>
        <p:nvPicPr>
          <p:cNvPr id="46084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00174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714875" y="4857750"/>
            <a:ext cx="4071938" cy="101123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погоны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50" y="3214688"/>
            <a:ext cx="8401050" cy="1011237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8. Звездная часть мундира</a:t>
            </a:r>
          </a:p>
        </p:txBody>
      </p:sp>
      <p:pic>
        <p:nvPicPr>
          <p:cNvPr id="47108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643050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500563" y="5143500"/>
            <a:ext cx="4214812" cy="101123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>
              <a:defRPr/>
            </a:pPr>
            <a:r>
              <a:rPr lang="ru-RU" sz="4000" dirty="0"/>
              <a:t>шинель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4313" y="3214688"/>
            <a:ext cx="8401050" cy="1011237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/>
              <a:t>9. То, из чего делают скатку</a:t>
            </a:r>
          </a:p>
        </p:txBody>
      </p:sp>
      <p:pic>
        <p:nvPicPr>
          <p:cNvPr id="48132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00174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357688" y="4929188"/>
            <a:ext cx="4429125" cy="1011237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>
              <a:defRPr/>
            </a:pPr>
            <a:r>
              <a:rPr lang="ru-RU" sz="4000" dirty="0"/>
              <a:t>служба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50" y="3214688"/>
            <a:ext cx="8401050" cy="1011237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>
              <a:defRPr/>
            </a:pPr>
            <a:r>
              <a:rPr lang="ru-RU" sz="4000" dirty="0"/>
              <a:t>10. Солдат спит, а она идет </a:t>
            </a:r>
          </a:p>
        </p:txBody>
      </p:sp>
      <p:pic>
        <p:nvPicPr>
          <p:cNvPr id="49156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00174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286250" y="5072063"/>
            <a:ext cx="4357688" cy="1011237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>
              <a:defRPr/>
            </a:pPr>
            <a:r>
              <a:rPr lang="ru-RU" sz="4000" dirty="0"/>
              <a:t>затвор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57188" y="3143250"/>
            <a:ext cx="8401050" cy="1011238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85000" lnSpcReduction="20000"/>
          </a:bodyPr>
          <a:lstStyle/>
          <a:p>
            <a:pPr algn="ctr">
              <a:defRPr/>
            </a:pPr>
            <a:r>
              <a:rPr lang="ru-RU" sz="4000" dirty="0"/>
              <a:t>11. Что есть и у фотоаппарата и у автомата </a:t>
            </a:r>
          </a:p>
        </p:txBody>
      </p:sp>
      <p:pic>
        <p:nvPicPr>
          <p:cNvPr id="50180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643050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429125" y="5000625"/>
            <a:ext cx="4143375" cy="101123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>
              <a:defRPr/>
            </a:pPr>
            <a:r>
              <a:rPr lang="ru-RU" sz="4000" dirty="0"/>
              <a:t>рать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50" y="3071813"/>
            <a:ext cx="8401050" cy="1011237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2500"/>
          </a:bodyPr>
          <a:lstStyle/>
          <a:p>
            <a:pPr algn="ctr">
              <a:defRPr/>
            </a:pPr>
            <a:r>
              <a:rPr lang="ru-RU" sz="4000" dirty="0"/>
              <a:t>12. </a:t>
            </a:r>
            <a:r>
              <a:rPr lang="ru-RU" sz="3600" dirty="0"/>
              <a:t>Старинное название русского войска </a:t>
            </a:r>
            <a:endParaRPr lang="ru-RU" sz="4000" dirty="0"/>
          </a:p>
        </p:txBody>
      </p:sp>
      <p:pic>
        <p:nvPicPr>
          <p:cNvPr id="51204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71612"/>
            <a:ext cx="8401080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Назвать одним словом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071938" y="5000625"/>
            <a:ext cx="4857750" cy="101123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bIns="91440" anchor="b">
            <a:normAutofit/>
          </a:bodyPr>
          <a:lstStyle/>
          <a:p>
            <a:pPr algn="ctr">
              <a:defRPr/>
            </a:pPr>
            <a:r>
              <a:rPr lang="ru-RU" sz="4000" dirty="0"/>
              <a:t>Калашников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50" y="3286125"/>
            <a:ext cx="8401050" cy="1011238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2500" lnSpcReduction="20000"/>
          </a:bodyPr>
          <a:lstStyle/>
          <a:p>
            <a:pPr algn="ctr">
              <a:defRPr/>
            </a:pPr>
            <a:r>
              <a:rPr lang="ru-RU" sz="4000" dirty="0"/>
              <a:t>13. </a:t>
            </a:r>
            <a:r>
              <a:rPr lang="ru-RU" sz="3600" dirty="0"/>
              <a:t>Фамилия человека, который изобрел знаменитый автомат </a:t>
            </a:r>
            <a:endParaRPr lang="ru-RU" sz="4000" dirty="0"/>
          </a:p>
        </p:txBody>
      </p:sp>
      <p:pic>
        <p:nvPicPr>
          <p:cNvPr id="52228" name="Picture 5" descr="MCj04229450000[1]"/>
          <p:cNvPicPr>
            <a:picLocks noChangeAspect="1" noChangeArrowheads="1"/>
          </p:cNvPicPr>
          <p:nvPr/>
        </p:nvPicPr>
        <p:blipFill>
          <a:blip r:embed="rId2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7" descr="MCj0429777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4 тур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63" y="1643063"/>
            <a:ext cx="8229600" cy="1470025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Кто есть кто</a:t>
            </a:r>
            <a:endParaRPr lang="ru-RU" dirty="0"/>
          </a:p>
        </p:txBody>
      </p:sp>
      <p:pic>
        <p:nvPicPr>
          <p:cNvPr id="53251" name="Picture 5" descr="MCj04229450000[1]"/>
          <p:cNvPicPr>
            <a:picLocks noChangeAspect="1" noChangeArrowheads="1"/>
          </p:cNvPicPr>
          <p:nvPr/>
        </p:nvPicPr>
        <p:blipFill>
          <a:blip r:embed="rId2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7" descr="MCj0429777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466697" y="979472"/>
          <a:ext cx="8072494" cy="5000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6247"/>
                <a:gridCol w="4036247"/>
              </a:tblGrid>
              <a:tr h="833444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R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33444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R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33444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R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33444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R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33444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R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33444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R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4107" y="66653"/>
            <a:ext cx="8401081" cy="101122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Соедините пары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3562" y="1633525"/>
            <a:ext cx="342902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Жуков Г. К.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2500306"/>
            <a:ext cx="385765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Суворов А.В.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7224" y="3357562"/>
            <a:ext cx="342902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Ушаков Ф.Ф.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472" y="4143380"/>
            <a:ext cx="378621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Гагарин Ю.А.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348" y="4929198"/>
            <a:ext cx="400052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Иван Грозный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10153" y="5953142"/>
            <a:ext cx="3429024" cy="7078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маршал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0628" y="4143380"/>
            <a:ext cx="342902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полководец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00628" y="1643050"/>
            <a:ext cx="342902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адмирал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43504" y="2428868"/>
            <a:ext cx="342902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космонавт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43504" y="3357562"/>
            <a:ext cx="342902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царь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00628" y="5000636"/>
            <a:ext cx="385765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глава района</a:t>
            </a:r>
          </a:p>
        </p:txBody>
      </p:sp>
      <p:sp>
        <p:nvSpPr>
          <p:cNvPr id="54286" name="Rectangle 15"/>
          <p:cNvSpPr>
            <a:spLocks noChangeArrowheads="1"/>
          </p:cNvSpPr>
          <p:nvPr/>
        </p:nvSpPr>
        <p:spPr bwMode="auto">
          <a:xfrm>
            <a:off x="395288" y="6067425"/>
            <a:ext cx="3960812" cy="641350"/>
          </a:xfrm>
          <a:prstGeom prst="rect">
            <a:avLst/>
          </a:prstGeom>
          <a:solidFill>
            <a:srgbClr val="993366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Бочаров С.Н.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2.22222E-6 L -0.00643 -0.59768 " pathEditMode="relative" ptsTypes="AA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8889E-6 1.11111E-6 L 0.00174 0.25394 " pathEditMode="relative" ptsTypes="AA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2963E-6 L 0.00156 0.26249 " pathEditMode="relative" ptsTypes="AA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0.00156 0.23449 " pathEditMode="relative" ptsTypes="AA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16667E-6 1.85185E-6 L 0.00018 -0.24723 " pathEditMode="relative" ptsTypes="AA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8889E-6 -3.7037E-6 L 0.00174 0.12917 " pathEditMode="relative" ptsTypes="AA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143000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dirty="0" smtClean="0"/>
              <a:t>2. Какое оружие в случае промаха возвращается обратно к владельцу?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14688" y="2071688"/>
            <a:ext cx="25717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томагавк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14688" y="3214688"/>
            <a:ext cx="2500312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ятаган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71813" y="4357688"/>
            <a:ext cx="2786062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бумеранг</a:t>
            </a:r>
          </a:p>
        </p:txBody>
      </p:sp>
      <p:pic>
        <p:nvPicPr>
          <p:cNvPr id="18437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47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4755" name="Picture 4" descr="2132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5" descr="MCj04229450000[1]"/>
          <p:cNvPicPr>
            <a:picLocks noChangeAspect="1" noChangeArrowheads="1"/>
          </p:cNvPicPr>
          <p:nvPr/>
        </p:nvPicPr>
        <p:blipFill>
          <a:blip r:embed="rId3"/>
          <a:srcRect t="40132"/>
          <a:stretch>
            <a:fillRect/>
          </a:stretch>
        </p:blipFill>
        <p:spPr bwMode="auto">
          <a:xfrm>
            <a:off x="0" y="0"/>
            <a:ext cx="91440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Text Box 6"/>
          <p:cNvSpPr txBox="1">
            <a:spLocks noChangeArrowheads="1"/>
          </p:cNvSpPr>
          <p:nvPr/>
        </p:nvSpPr>
        <p:spPr bwMode="auto">
          <a:xfrm>
            <a:off x="-92075" y="5392738"/>
            <a:ext cx="2714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4758" name="Text Box 8"/>
          <p:cNvSpPr txBox="1">
            <a:spLocks noChangeArrowheads="1"/>
          </p:cNvSpPr>
          <p:nvPr/>
        </p:nvSpPr>
        <p:spPr bwMode="auto">
          <a:xfrm>
            <a:off x="1023938" y="272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971550" y="1700213"/>
            <a:ext cx="74898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Дорогие наши мальчики! Поздравляем вас с праздником. Желаем Вам крепкого здоровья, бодрого настроения, настоящей дружбы на долгие годы!</a:t>
            </a:r>
          </a:p>
        </p:txBody>
      </p:sp>
      <p:pic>
        <p:nvPicPr>
          <p:cNvPr id="23565" name="Picture 13" descr="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775757">
            <a:off x="5219700" y="3141663"/>
            <a:ext cx="2673350" cy="354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1" name="Picture 7" descr="MCj0429777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143000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3. Чем заряжается арбалет?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143375" y="2071688"/>
            <a:ext cx="25717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стрелой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143375" y="3286125"/>
            <a:ext cx="2500313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топором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714750" y="4643438"/>
            <a:ext cx="4214813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82500" lnSpcReduction="10000"/>
          </a:bodyPr>
          <a:lstStyle/>
          <a:p>
            <a:pPr algn="ctr">
              <a:defRPr/>
            </a:pPr>
            <a:r>
              <a:rPr lang="ru-RU" sz="4400" dirty="0"/>
              <a:t> электроэнергией</a:t>
            </a:r>
          </a:p>
        </p:txBody>
      </p:sp>
      <p:pic>
        <p:nvPicPr>
          <p:cNvPr id="19461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368425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dirty="0" smtClean="0"/>
              <a:t>4. Как называется рыцарское военное состязание в средневековой Европе?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071938" y="2143125"/>
            <a:ext cx="25717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турнир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000500" y="3357563"/>
            <a:ext cx="2500313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дуэль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714750" y="4643438"/>
            <a:ext cx="4214813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000" dirty="0"/>
              <a:t>стенка на стенку</a:t>
            </a:r>
            <a:endParaRPr lang="ru-RU" sz="4400" dirty="0"/>
          </a:p>
        </p:txBody>
      </p:sp>
      <p:pic>
        <p:nvPicPr>
          <p:cNvPr id="20485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368425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5. Как называется бронежилет времен Александра Невского?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429125" y="2214563"/>
            <a:ext cx="25717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камзол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00563" y="3429000"/>
            <a:ext cx="2500312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кольчуга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14813" y="4786313"/>
            <a:ext cx="3286125" cy="785812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000" dirty="0"/>
              <a:t>дубленка</a:t>
            </a:r>
            <a:endParaRPr lang="ru-RU" sz="4400" dirty="0"/>
          </a:p>
        </p:txBody>
      </p:sp>
      <p:pic>
        <p:nvPicPr>
          <p:cNvPr id="21509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654175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dirty="0" smtClean="0"/>
              <a:t>6. Как называется элемент стрелкового оружия, позволяющий метко прицеливаться?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29063" y="2214563"/>
            <a:ext cx="25717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блошка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29063" y="3500438"/>
            <a:ext cx="2500312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</a:t>
            </a:r>
            <a:r>
              <a:rPr lang="ru-RU" sz="4000" dirty="0"/>
              <a:t>мошка</a:t>
            </a:r>
            <a:endParaRPr lang="ru-RU" sz="44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714750" y="4714875"/>
            <a:ext cx="3286125" cy="785813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000" dirty="0"/>
              <a:t> мушка</a:t>
            </a:r>
            <a:endParaRPr lang="ru-RU" sz="4400" dirty="0"/>
          </a:p>
        </p:txBody>
      </p:sp>
      <p:pic>
        <p:nvPicPr>
          <p:cNvPr id="22533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1439862"/>
          </a:xfr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dirty="0" smtClean="0"/>
              <a:t>7. Как называется сумка или пояс с гнездами для ружейных патронов?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643313" y="2214563"/>
            <a:ext cx="3214687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патронташ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714750" y="3429000"/>
            <a:ext cx="3143250" cy="857250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400" dirty="0"/>
              <a:t> </a:t>
            </a:r>
            <a:r>
              <a:rPr lang="ru-RU" sz="4000" dirty="0"/>
              <a:t>патронник</a:t>
            </a:r>
            <a:endParaRPr lang="ru-RU" sz="44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786188" y="4714875"/>
            <a:ext cx="3286125" cy="785813"/>
          </a:xfrm>
          <a:prstGeom prst="rect">
            <a:avLst/>
          </a:prstGeom>
          <a:ln w="76200" cap="flat" cmpd="sng" algn="ctr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bIns="91440" anchor="b">
            <a:normAutofit fontScale="97500"/>
          </a:bodyPr>
          <a:lstStyle/>
          <a:p>
            <a:pPr algn="ctr">
              <a:defRPr/>
            </a:pPr>
            <a:r>
              <a:rPr lang="ru-RU" sz="4000" dirty="0"/>
              <a:t> патронаж</a:t>
            </a:r>
            <a:endParaRPr lang="ru-RU" sz="4400" dirty="0"/>
          </a:p>
        </p:txBody>
      </p:sp>
      <p:pic>
        <p:nvPicPr>
          <p:cNvPr id="23557" name="Picture 7" descr="MCj042977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60925"/>
            <a:ext cx="442753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341</Words>
  <Application>Microsoft Office PowerPoint</Application>
  <PresentationFormat>Экран (4:3)</PresentationFormat>
  <Paragraphs>111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Arial</vt:lpstr>
      <vt:lpstr>Calibri</vt:lpstr>
      <vt:lpstr>Monotype Corsiva</vt:lpstr>
      <vt:lpstr>Times New Roman</vt:lpstr>
      <vt:lpstr>Tahoma</vt:lpstr>
      <vt:lpstr>Оформление по умолчанию</vt:lpstr>
      <vt:lpstr>Слайд 1</vt:lpstr>
      <vt:lpstr>Политзанятия для новобранцев</vt:lpstr>
      <vt:lpstr>1. Какое оружие связано с именем Дамокла?</vt:lpstr>
      <vt:lpstr>2. Какое оружие в случае промаха возвращается обратно к владельцу?</vt:lpstr>
      <vt:lpstr>3. Чем заряжается арбалет?</vt:lpstr>
      <vt:lpstr>4. Как называется рыцарское военное состязание в средневековой Европе?</vt:lpstr>
      <vt:lpstr>5. Как называется бронежилет времен Александра Невского?</vt:lpstr>
      <vt:lpstr>6. Как называется элемент стрелкового оружия, позволяющий метко прицеливаться?</vt:lpstr>
      <vt:lpstr>7. Как называется сумка или пояс с гнездами для ружейных патронов?</vt:lpstr>
      <vt:lpstr>8. Как называется солдатская шинель, свернутая в трубку и связанная в кольцо, для ношения через плечо?</vt:lpstr>
      <vt:lpstr>9. Где военные носят эполеты? </vt:lpstr>
      <vt:lpstr>10. Что из перечисленного есть у танка?</vt:lpstr>
      <vt:lpstr>11. Какую команду дает наблюдатель при появлении вражеского самолета?</vt:lpstr>
      <vt:lpstr>13. Каким словом военнослужащий подтверждает свою готовность к исполнению приказа командира?</vt:lpstr>
      <vt:lpstr>14. Какой формы нет в Вооруженных силах?</vt:lpstr>
      <vt:lpstr>15. Какая из перечисленных дол-       жностей не относится к командному составу Вооруженных сил?</vt:lpstr>
      <vt:lpstr>Военные рисуют</vt:lpstr>
      <vt:lpstr>Что бы это значило?</vt:lpstr>
      <vt:lpstr>Что бы это значило?</vt:lpstr>
      <vt:lpstr>Что бы это значило?</vt:lpstr>
      <vt:lpstr>Что бы это значило?</vt:lpstr>
      <vt:lpstr>Что бы это значило?</vt:lpstr>
      <vt:lpstr>Что бы это значило?</vt:lpstr>
      <vt:lpstr>В тылу врага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Кто есть кто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Qweds</dc:creator>
  <cp:lastModifiedBy>1</cp:lastModifiedBy>
  <cp:revision>25</cp:revision>
  <dcterms:created xsi:type="dcterms:W3CDTF">2009-01-23T14:03:39Z</dcterms:created>
  <dcterms:modified xsi:type="dcterms:W3CDTF">2016-11-13T18:21:44Z</dcterms:modified>
</cp:coreProperties>
</file>