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7" r:id="rId2"/>
    <p:sldId id="258" r:id="rId3"/>
    <p:sldId id="261" r:id="rId4"/>
    <p:sldId id="262" r:id="rId5"/>
    <p:sldId id="295" r:id="rId6"/>
    <p:sldId id="263" r:id="rId7"/>
    <p:sldId id="266" r:id="rId8"/>
    <p:sldId id="265" r:id="rId9"/>
    <p:sldId id="268" r:id="rId10"/>
    <p:sldId id="264" r:id="rId11"/>
    <p:sldId id="292" r:id="rId12"/>
    <p:sldId id="284" r:id="rId13"/>
    <p:sldId id="281" r:id="rId14"/>
    <p:sldId id="271" r:id="rId15"/>
    <p:sldId id="274" r:id="rId16"/>
    <p:sldId id="285" r:id="rId17"/>
    <p:sldId id="279" r:id="rId18"/>
    <p:sldId id="275" r:id="rId19"/>
    <p:sldId id="277" r:id="rId20"/>
    <p:sldId id="273" r:id="rId21"/>
    <p:sldId id="278" r:id="rId22"/>
    <p:sldId id="269" r:id="rId23"/>
    <p:sldId id="270" r:id="rId24"/>
    <p:sldId id="267" r:id="rId25"/>
    <p:sldId id="283" r:id="rId26"/>
    <p:sldId id="293" r:id="rId27"/>
    <p:sldId id="276" r:id="rId28"/>
    <p:sldId id="290" r:id="rId29"/>
    <p:sldId id="288" r:id="rId30"/>
    <p:sldId id="286" r:id="rId31"/>
    <p:sldId id="289" r:id="rId32"/>
    <p:sldId id="282" r:id="rId33"/>
    <p:sldId id="294" r:id="rId34"/>
    <p:sldId id="287" r:id="rId35"/>
    <p:sldId id="291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муза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611560" y="764704"/>
            <a:ext cx="2476229" cy="53285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1" descr="C:\Documents and Settings\Ирина Алексеевна\Мои документы\Мои рисунки\Акрополь стилизов. 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48680"/>
            <a:ext cx="1578577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11" descr="C:\Documents and Settings\Ирина Алексеевна\Мои документы\Мои рисунки\Акрополь стилизов. 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1" y="548680"/>
            <a:ext cx="2455563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79512" y="6165304"/>
            <a:ext cx="13316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100" b="0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Олифирова</a:t>
            </a:r>
            <a:r>
              <a:rPr lang="ru-RU" sz="1100" b="0" dirty="0" smtClean="0">
                <a:solidFill>
                  <a:srgbClr val="542804"/>
                </a:solidFill>
                <a:latin typeface="Monotype Corsiva" pitchFamily="66" charset="0"/>
              </a:rPr>
              <a:t> </a:t>
            </a:r>
            <a:r>
              <a:rPr lang="ru-RU" sz="1100" b="0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Т.И. </a:t>
            </a:r>
            <a:endParaRPr lang="ru-RU" sz="1100" b="0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7" name="Рисунок 6" descr="http://img0.liveinternet.ru/images/attach/b/4/104/210/104210872_large_olivka03.png"/>
          <p:cNvPicPr/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596336" y="5733256"/>
            <a:ext cx="1008112" cy="607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png"/><Relationship Id="rId4" Type="http://schemas.openxmlformats.org/officeDocument/2006/relationships/image" Target="../media/image52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F:\&#1089;&#1077;&#1084;&#1080;&#1085;&#1072;&#1088;%20%20&#1091;&#1095;&#1080;&#1090;&#1077;&#1083;&#1077;&#1081;%20&#1080;&#1079;&#1086;\&#1053;&#1086;&#1074;&#1072;&#1103;%20&#1087;&#1072;&#1087;&#1082;&#1072;\&#1073;&#1091;&#1079;&#1091;&#1082;&#1080;.mp3" TargetMode="Externa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3" Type="http://schemas.openxmlformats.org/officeDocument/2006/relationships/image" Target="../media/image68.jpeg"/><Relationship Id="rId7" Type="http://schemas.openxmlformats.org/officeDocument/2006/relationships/image" Target="../media/image72.jpeg"/><Relationship Id="rId2" Type="http://schemas.openxmlformats.org/officeDocument/2006/relationships/slideLayout" Target="../slideLayouts/slideLayout9.xml"/><Relationship Id="rId1" Type="http://schemas.openxmlformats.org/officeDocument/2006/relationships/audio" Target="file:///F:\&#1089;&#1077;&#1084;&#1080;&#1085;&#1072;&#1088;%20%20&#1091;&#1095;&#1080;&#1090;&#1077;&#1083;&#1077;&#1081;%20&#1080;&#1079;&#1086;\&#1053;&#1086;&#1074;&#1072;&#1103;%20&#1087;&#1072;&#1087;&#1082;&#1072;\&#1084;%20&#1089;&#1080;&#1090;&#1072;&#1082;&#1080;.mp3" TargetMode="Externa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Relationship Id="rId9" Type="http://schemas.openxmlformats.org/officeDocument/2006/relationships/image" Target="../media/image74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7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1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42617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</a:rPr>
              <a:t>Палитра 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</a:rPr>
              <a:t> хорошего  настроения</a:t>
            </a:r>
            <a:endParaRPr lang="ru-RU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ngsuh" pitchFamily="18" charset="-127"/>
              <a:ea typeface="Gungsuh" pitchFamily="18" charset="-127"/>
            </a:endParaRPr>
          </a:p>
        </p:txBody>
      </p:sp>
      <p:pic>
        <p:nvPicPr>
          <p:cNvPr id="1028" name="Picture 4" descr="http://tapenik.ru/dizain/izo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8452">
            <a:off x="2220063" y="2358835"/>
            <a:ext cx="4917579" cy="3393131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6012160" y="4077072"/>
            <a:ext cx="648072" cy="648072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5436096" y="3068960"/>
            <a:ext cx="648072" cy="64807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427984" y="2564904"/>
            <a:ext cx="648072" cy="64807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4716016" y="5301208"/>
            <a:ext cx="648072" cy="64807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275856" y="2420888"/>
            <a:ext cx="648072" cy="648072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2843808" y="3429000"/>
            <a:ext cx="648072" cy="648072"/>
          </a:xfrm>
          <a:prstGeom prst="ellipse">
            <a:avLst/>
          </a:prstGeom>
          <a:solidFill>
            <a:srgbClr val="CC0099"/>
          </a:solidFill>
          <a:ln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3491880" y="4509120"/>
            <a:ext cx="648072" cy="648072"/>
          </a:xfrm>
          <a:prstGeom prst="ellipse">
            <a:avLst/>
          </a:prstGeom>
          <a:solidFill>
            <a:srgbClr val="FF33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3082354"/>
          </a:xfrm>
        </p:spPr>
        <p:txBody>
          <a:bodyPr/>
          <a:lstStyle/>
          <a:p>
            <a:r>
              <a:rPr lang="ru-RU" b="1" dirty="0" smtClean="0"/>
              <a:t>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</a:rPr>
              <a:t>Искусство вазописи</a:t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</a:rPr>
            </a:b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</a:rPr>
              <a:t> Древней Греции</a:t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</a:rPr>
            </a:br>
            <a:endParaRPr lang="ru-RU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ngsuh" pitchFamily="18" charset="-127"/>
              <a:ea typeface="Gungsuh" pitchFamily="18" charset="-127"/>
            </a:endParaRPr>
          </a:p>
        </p:txBody>
      </p:sp>
      <p:pic>
        <p:nvPicPr>
          <p:cNvPr id="33794" name="Picture 2" descr="http://100grt.ru/wp-content/uploads/2011/08/002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564904"/>
            <a:ext cx="2304256" cy="2909946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3796" name="Picture 4" descr="http://1.bp.blogspot.com/-11QKILIeWWo/VbA1elREUhI/AAAAAAAABnU/ZR6EvodmQ7c/s1600/AH1L15Exe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2204864"/>
            <a:ext cx="1944216" cy="2972807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3798" name="Picture 6" descr="http://img-fotki.yandex.ru/get/4137/185733802.5c/0_b2c9f_266e34fa_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3356992"/>
            <a:ext cx="1878059" cy="2808312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6" name="TextBox 5"/>
          <p:cNvSpPr txBox="1"/>
          <p:nvPr/>
        </p:nvSpPr>
        <p:spPr>
          <a:xfrm>
            <a:off x="4283968" y="4077072"/>
            <a:ext cx="22848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Gungsuh" pitchFamily="18" charset="-127"/>
                <a:ea typeface="Gungsuh" pitchFamily="18" charset="-127"/>
              </a:rPr>
              <a:t>?</a:t>
            </a:r>
            <a:endParaRPr lang="ru-RU" sz="96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Gungsuh" pitchFamily="18" charset="-127"/>
              <a:ea typeface="Gungsuh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995937" y="548680"/>
            <a:ext cx="4752528" cy="5145683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/>
          </a:p>
        </p:txBody>
      </p:sp>
      <p:pic>
        <p:nvPicPr>
          <p:cNvPr id="14342" name="Picture 6" descr="http://www.santoriniwedding.biz/images/stories/kerameikos/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785794"/>
            <a:ext cx="5929354" cy="39529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642910" y="4797152"/>
            <a:ext cx="788953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Ремесленный квартал – </a:t>
            </a:r>
          </a:p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Керамик в Афинах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Gungsuh" pitchFamily="18" charset="-127"/>
              <a:ea typeface="Gungsuh" pitchFamily="18" charset="-127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https://ds03.infourok.ru/uploads/ex/06dd/0005851c-352b6924/img10.jpg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 l="2831" t="3774" r="2830" b="4403"/>
          <a:stretch>
            <a:fillRect/>
          </a:stretch>
        </p:blipFill>
        <p:spPr bwMode="auto">
          <a:xfrm>
            <a:off x="755576" y="692696"/>
            <a:ext cx="7704856" cy="5571979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755576" y="4509120"/>
            <a:ext cx="7572428" cy="413419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</a:rPr>
              <a:t>В </a:t>
            </a:r>
            <a:r>
              <a:rPr lang="en-US" sz="2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</a:rPr>
              <a:t>IV-V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</a:rPr>
              <a:t>в. до н.э. величайшего совершенства достигло искусство художников Древней Греции, которые украшали глиняные вазы.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4340" name="Picture 4" descr="http://player.myshared.ru/1165126/data/images/img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692697"/>
            <a:ext cx="4948913" cy="38884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765175"/>
            <a:ext cx="8229600" cy="1008063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</a:rPr>
              <a:t>Амфора</a:t>
            </a:r>
            <a:endParaRPr lang="ru-RU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627784" y="1916832"/>
            <a:ext cx="3600450" cy="3878262"/>
          </a:xfrm>
        </p:spPr>
        <p:txBody>
          <a:bodyPr/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- большой сосуд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с двумя ручками для хранения вина, масла, сыпучих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веществ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Gungsuh" pitchFamily="18" charset="-127"/>
              <a:ea typeface="Gungsuh" pitchFamily="18" charset="-127"/>
            </a:endParaRPr>
          </a:p>
        </p:txBody>
      </p:sp>
      <p:pic>
        <p:nvPicPr>
          <p:cNvPr id="29698" name="Picture 2" descr="http://ru9.anyfad.com/items/t1@9e683e12-ad80-4fb8-96fe-2a7ff70a3f2c/Grecheskaya-Amfor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1772816"/>
            <a:ext cx="2177839" cy="35283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9700" name="Picture 4" descr="http://7iskusstv.com/2012/Nomer6/EsPasternak5.jpg"/>
          <p:cNvPicPr>
            <a:picLocks noChangeAspect="1" noChangeArrowheads="1"/>
          </p:cNvPicPr>
          <p:nvPr/>
        </p:nvPicPr>
        <p:blipFill>
          <a:blip r:embed="rId3" cstate="print"/>
          <a:srcRect l="9375" r="6250"/>
          <a:stretch>
            <a:fillRect/>
          </a:stretch>
        </p:blipFill>
        <p:spPr bwMode="auto">
          <a:xfrm>
            <a:off x="683568" y="1412776"/>
            <a:ext cx="1816627" cy="41044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</a:rPr>
              <a:t>Лекиф</a:t>
            </a:r>
            <a:endParaRPr lang="ru-RU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51520" y="1268760"/>
            <a:ext cx="8388424" cy="154463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- сосуд для масла, благовоний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Gungsuh" pitchFamily="18" charset="-127"/>
              <a:ea typeface="Gungsuh" pitchFamily="18" charset="-127"/>
            </a:endParaRPr>
          </a:p>
        </p:txBody>
      </p:sp>
      <p:pic>
        <p:nvPicPr>
          <p:cNvPr id="31748" name="Picture 4" descr="http://images.myshared.ru/1275081/slide_7.jpg"/>
          <p:cNvPicPr>
            <a:picLocks noChangeAspect="1" noChangeArrowheads="1"/>
          </p:cNvPicPr>
          <p:nvPr/>
        </p:nvPicPr>
        <p:blipFill>
          <a:blip r:embed="rId2" cstate="print"/>
          <a:srcRect l="12871" t="23940" r="63504" b="16841"/>
          <a:stretch>
            <a:fillRect/>
          </a:stretch>
        </p:blipFill>
        <p:spPr bwMode="auto">
          <a:xfrm>
            <a:off x="827584" y="2348880"/>
            <a:ext cx="2016224" cy="37905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4" descr="http://images.myshared.ru/1275081/slide_7.jpg"/>
          <p:cNvPicPr>
            <a:picLocks noChangeAspect="1" noChangeArrowheads="1"/>
          </p:cNvPicPr>
          <p:nvPr/>
        </p:nvPicPr>
        <p:blipFill>
          <a:blip r:embed="rId2" cstate="print"/>
          <a:srcRect l="60352" t="25200" r="14951" b="18101"/>
          <a:stretch>
            <a:fillRect/>
          </a:stretch>
        </p:blipFill>
        <p:spPr bwMode="auto">
          <a:xfrm>
            <a:off x="6156176" y="2276872"/>
            <a:ext cx="2174642" cy="37444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4" descr="http://images.myshared.ru/1275081/slide_7.jpg"/>
          <p:cNvPicPr>
            <a:picLocks noChangeAspect="1" noChangeArrowheads="1"/>
          </p:cNvPicPr>
          <p:nvPr/>
        </p:nvPicPr>
        <p:blipFill>
          <a:blip r:embed="rId2" cstate="print"/>
          <a:srcRect l="36854" t="22680" r="40466" b="14321"/>
          <a:stretch>
            <a:fillRect/>
          </a:stretch>
        </p:blipFill>
        <p:spPr bwMode="auto">
          <a:xfrm>
            <a:off x="3563888" y="2204864"/>
            <a:ext cx="1901011" cy="39604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9144000" cy="99412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</a:rPr>
              <a:t>Гидрия </a:t>
            </a:r>
            <a:endParaRPr lang="ru-RU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79512" y="1052736"/>
            <a:ext cx="8712968" cy="507342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- сосуд, кувшин для воды, который иногда также  использовался как урна для хранения пепла усопших. 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026" name="Picture 2" descr="http://100grt.ru/wp-content/uploads/2011/08/002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00246" y="2780928"/>
            <a:ext cx="2280775" cy="33843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8" name="Picture 4" descr="http://images.metmuseum.org/crdimages/gr/web-large/DP278308.jpg"/>
          <p:cNvPicPr>
            <a:picLocks noChangeAspect="1" noChangeArrowheads="1"/>
          </p:cNvPicPr>
          <p:nvPr/>
        </p:nvPicPr>
        <p:blipFill>
          <a:blip r:embed="rId3" cstate="print"/>
          <a:srcRect l="10981" t="11112" r="12155"/>
          <a:stretch>
            <a:fillRect/>
          </a:stretch>
        </p:blipFill>
        <p:spPr bwMode="auto">
          <a:xfrm>
            <a:off x="4788025" y="2770704"/>
            <a:ext cx="2376264" cy="33942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11560" y="333375"/>
            <a:ext cx="7618040" cy="1143000"/>
          </a:xfrm>
        </p:spPr>
        <p:txBody>
          <a:bodyPr/>
          <a:lstStyle/>
          <a:p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</a:rPr>
              <a:t>Пелика</a:t>
            </a:r>
            <a:endParaRPr lang="ru-RU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ngsuh" pitchFamily="18" charset="-127"/>
              <a:ea typeface="Gungsuh" pitchFamily="18" charset="-127"/>
            </a:endParaRPr>
          </a:p>
        </p:txBody>
      </p:sp>
      <p:pic>
        <p:nvPicPr>
          <p:cNvPr id="4" name="Picture 6" descr="пелика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187624" y="2420888"/>
            <a:ext cx="2736304" cy="35274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55576" y="1268760"/>
            <a:ext cx="76328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- двуручный ритуальный сосуд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каплевидной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 формы  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Gungsuh" pitchFamily="18" charset="-127"/>
              <a:ea typeface="Gungsuh" pitchFamily="18" charset="-127"/>
            </a:endParaRPr>
          </a:p>
        </p:txBody>
      </p:sp>
      <p:pic>
        <p:nvPicPr>
          <p:cNvPr id="33794" name="Picture 2" descr="http://allforchildren.ru/artenc/img/003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2420887"/>
            <a:ext cx="2664296" cy="35523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404813"/>
            <a:ext cx="8229600" cy="1143000"/>
          </a:xfrm>
        </p:spPr>
        <p:txBody>
          <a:bodyPr/>
          <a:lstStyle/>
          <a:p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</a:rPr>
              <a:t>Килик</a:t>
            </a:r>
            <a:endParaRPr lang="ru-RU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67544" y="1341438"/>
            <a:ext cx="8208912" cy="4348162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- изящная ваза для питья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Gungsuh" pitchFamily="18" charset="-127"/>
              <a:ea typeface="Gungsuh" pitchFamily="18" charset="-127"/>
            </a:endParaRPr>
          </a:p>
        </p:txBody>
      </p:sp>
      <p:pic>
        <p:nvPicPr>
          <p:cNvPr id="34818" name="Picture 2" descr="http://fs00.infourok.ru/images/doc/145/167903/640/img6.jpg"/>
          <p:cNvPicPr>
            <a:picLocks noChangeAspect="1" noChangeArrowheads="1"/>
          </p:cNvPicPr>
          <p:nvPr/>
        </p:nvPicPr>
        <p:blipFill>
          <a:blip r:embed="rId2" cstate="print"/>
          <a:srcRect l="23625" t="20275" r="29126" b="10426"/>
          <a:stretch>
            <a:fillRect/>
          </a:stretch>
        </p:blipFill>
        <p:spPr bwMode="auto">
          <a:xfrm>
            <a:off x="5436096" y="2636912"/>
            <a:ext cx="2880320" cy="31683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4820" name="Picture 4" descr="https://pp.vk.me/c413918/v413918994/59c1/OM9W8KAeTaM.jpg"/>
          <p:cNvPicPr>
            <a:picLocks noChangeAspect="1" noChangeArrowheads="1"/>
          </p:cNvPicPr>
          <p:nvPr/>
        </p:nvPicPr>
        <p:blipFill>
          <a:blip r:embed="rId3" cstate="print"/>
          <a:srcRect t="19475" r="1618" b="11477"/>
          <a:stretch>
            <a:fillRect/>
          </a:stretch>
        </p:blipFill>
        <p:spPr bwMode="auto">
          <a:xfrm>
            <a:off x="683568" y="2420888"/>
            <a:ext cx="4392488" cy="24651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404813"/>
            <a:ext cx="8229600" cy="1143000"/>
          </a:xfrm>
        </p:spPr>
        <p:txBody>
          <a:bodyPr/>
          <a:lstStyle/>
          <a:p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</a:rPr>
              <a:t>Киаф</a:t>
            </a:r>
            <a:endParaRPr lang="ru-RU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1196975"/>
            <a:ext cx="8964488" cy="4525963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- сосуд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с одной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ручкой, напоминающий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по форме современную чашку</a:t>
            </a:r>
            <a:r>
              <a:rPr lang="ru-RU" dirty="0" smtClean="0">
                <a:latin typeface="Gungsuh" pitchFamily="18" charset="-127"/>
                <a:ea typeface="Gungsuh" pitchFamily="18" charset="-127"/>
              </a:rPr>
              <a:t>. </a:t>
            </a:r>
            <a:endParaRPr lang="ru-RU" dirty="0">
              <a:latin typeface="Gungsuh" pitchFamily="18" charset="-127"/>
              <a:ea typeface="Gungsuh" pitchFamily="18" charset="-127"/>
            </a:endParaRPr>
          </a:p>
        </p:txBody>
      </p:sp>
      <p:pic>
        <p:nvPicPr>
          <p:cNvPr id="35842" name="Picture 2" descr="http://player.myshared.ru/783644/data/images/img1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852936"/>
            <a:ext cx="2304256" cy="31470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5844" name="Picture 4" descr="http://www.graycell.ru/picture/big/kia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996952"/>
            <a:ext cx="2986519" cy="29865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5564088"/>
          </a:xfrm>
        </p:spPr>
        <p:txBody>
          <a:bodyPr/>
          <a:lstStyle/>
          <a:p>
            <a:pPr algn="ctr"/>
            <a:r>
              <a:rPr lang="ru-RU" sz="66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</a:rPr>
              <a:t>Что одному</a:t>
            </a:r>
            <a:br>
              <a:rPr lang="ru-RU" sz="66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</a:rPr>
            </a:br>
            <a:r>
              <a:rPr lang="ru-RU" sz="66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</a:rPr>
              <a:t> не под силу, </a:t>
            </a:r>
            <a:br>
              <a:rPr lang="ru-RU" sz="66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</a:rPr>
            </a:br>
            <a:r>
              <a:rPr lang="ru-RU" sz="66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</a:rPr>
              <a:t>то легко коллективу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827584" y="404813"/>
            <a:ext cx="7402016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</a:rPr>
              <a:t>Кратер</a:t>
            </a:r>
            <a:endParaRPr lang="ru-RU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67544" y="1196752"/>
            <a:ext cx="8208912" cy="136842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-античный сосуд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 для смешивания </a:t>
            </a:r>
            <a:endParaRPr lang="ru-RU" b="1" dirty="0" smtClean="0">
              <a:solidFill>
                <a:schemeClr val="accent6">
                  <a:lumMod val="50000"/>
                </a:schemeClr>
              </a:solidFill>
              <a:latin typeface="Gungsuh" pitchFamily="18" charset="-127"/>
              <a:ea typeface="Gungsuh" pitchFamily="18" charset="-127"/>
            </a:endParaRPr>
          </a:p>
          <a:p>
            <a:pPr algn="ctr"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вина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с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водой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Gungsuh" pitchFamily="18" charset="-127"/>
              <a:ea typeface="Gungsuh" pitchFamily="18" charset="-127"/>
            </a:endParaRPr>
          </a:p>
        </p:txBody>
      </p:sp>
      <p:pic>
        <p:nvPicPr>
          <p:cNvPr id="4" name="Picture 8" descr="евфроний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755576" y="2708920"/>
            <a:ext cx="2952328" cy="34344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14" descr="кратер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4788024" y="2708920"/>
            <a:ext cx="3712717" cy="34572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1" y="1557338"/>
            <a:ext cx="4032447" cy="452596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- чаша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для питья </a:t>
            </a:r>
            <a:endParaRPr lang="ru-RU" dirty="0" smtClean="0">
              <a:solidFill>
                <a:schemeClr val="accent6">
                  <a:lumMod val="50000"/>
                </a:schemeClr>
              </a:solidFill>
              <a:latin typeface="Gungsuh" pitchFamily="18" charset="-127"/>
              <a:ea typeface="Gungsuh" pitchFamily="18" charset="-127"/>
            </a:endParaRPr>
          </a:p>
          <a:p>
            <a:pPr algn="ctr"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на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низкой ножке </a:t>
            </a:r>
            <a:endParaRPr lang="ru-RU" dirty="0" smtClean="0">
              <a:solidFill>
                <a:schemeClr val="accent6">
                  <a:lumMod val="50000"/>
                </a:schemeClr>
              </a:solidFill>
              <a:latin typeface="Gungsuh" pitchFamily="18" charset="-127"/>
              <a:ea typeface="Gungsuh" pitchFamily="18" charset="-127"/>
            </a:endParaRPr>
          </a:p>
          <a:p>
            <a:pPr algn="ctr"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с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двумя горизонтально расположенными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ручками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39552" y="476250"/>
            <a:ext cx="8064896" cy="1143000"/>
          </a:xfrm>
        </p:spPr>
        <p:txBody>
          <a:bodyPr/>
          <a:lstStyle/>
          <a:p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</a:rPr>
              <a:t>Скифос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</a:rPr>
              <a:t> (кубок Геракла)</a:t>
            </a:r>
            <a:endParaRPr lang="ru-RU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ngsuh" pitchFamily="18" charset="-127"/>
              <a:ea typeface="Gungsuh" pitchFamily="18" charset="-127"/>
            </a:endParaRPr>
          </a:p>
        </p:txBody>
      </p:sp>
      <p:pic>
        <p:nvPicPr>
          <p:cNvPr id="36866" name="Picture 2" descr="http://rockn.ru/images/image00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204864"/>
            <a:ext cx="3744416" cy="28165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728192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  <a:cs typeface="Times New Roman" pitchFamily="18" charset="0"/>
              </a:rPr>
              <a:t>«Что я видел в Эрмитаже»</a:t>
            </a:r>
            <a:br>
              <a:rPr lang="ru-RU" sz="36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  <a:cs typeface="Times New Roman" pitchFamily="18" charset="0"/>
              </a:rPr>
            </a:br>
            <a:r>
              <a:rPr lang="ru-RU" sz="3600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4294967295"/>
          </p:nvPr>
        </p:nvSpPr>
        <p:spPr>
          <a:xfrm>
            <a:off x="683568" y="1340768"/>
            <a:ext cx="4032448" cy="4104803"/>
          </a:xfrm>
        </p:spPr>
        <p:txBody>
          <a:bodyPr numCol="1">
            <a:normAutofit fontScale="250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Gungsuh" pitchFamily="18" charset="-127"/>
                <a:cs typeface="Times New Roman" pitchFamily="18" charset="0"/>
              </a:rPr>
              <a:t>Прекрасные эти античные вазы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Gungsuh" pitchFamily="18" charset="-127"/>
                <a:cs typeface="Times New Roman" pitchFamily="18" charset="0"/>
              </a:rPr>
              <a:t>Понравились нам почему-то не сразу.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Gungsuh" pitchFamily="18" charset="-127"/>
                <a:cs typeface="Times New Roman" pitchFamily="18" charset="0"/>
              </a:rPr>
              <a:t>«Подумаешь, вазы!» — подумали мы.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Gungsuh" pitchFamily="18" charset="-127"/>
                <a:cs typeface="Times New Roman" pitchFamily="18" charset="0"/>
              </a:rPr>
              <a:t>Другим были заняты наши умы.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Gungsuh" pitchFamily="18" charset="-127"/>
                <a:cs typeface="Times New Roman" pitchFamily="18" charset="0"/>
              </a:rPr>
              <a:t>Сначала на них мы взглянули, скучая,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Gungsuh" pitchFamily="18" charset="-127"/>
                <a:cs typeface="Times New Roman" pitchFamily="18" charset="0"/>
              </a:rPr>
              <a:t>Потом мы к одной пригляделись случайно,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Gungsuh" pitchFamily="18" charset="-127"/>
                <a:cs typeface="Times New Roman" pitchFamily="18" charset="0"/>
              </a:rPr>
              <a:t>Потом загляделись…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Gungsuh" pitchFamily="18" charset="-127"/>
                <a:cs typeface="Times New Roman" pitchFamily="18" charset="0"/>
              </a:rPr>
              <a:t>И может быть, час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Gungsuh" pitchFamily="18" charset="-127"/>
                <a:cs typeface="Times New Roman" pitchFamily="18" charset="0"/>
              </a:rPr>
              <a:t>Никак не могли оторваться от ваз.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Gungsuh" pitchFamily="18" charset="-127"/>
                <a:cs typeface="Times New Roman" pitchFamily="18" charset="0"/>
              </a:rPr>
              <a:t>…То вазы-гиганты,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Gungsuh" pitchFamily="18" charset="-127"/>
                <a:cs typeface="Times New Roman" pitchFamily="18" charset="0"/>
              </a:rPr>
              <a:t>То карлики вазы,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Gungsuh" pitchFamily="18" charset="-127"/>
                <a:cs typeface="Times New Roman" pitchFamily="18" charset="0"/>
              </a:rPr>
              <a:t>И каждая ваза – с рисунком рассказом!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Gungsuh" pitchFamily="18" charset="-127"/>
                <a:cs typeface="Times New Roman" pitchFamily="18" charset="0"/>
              </a:rPr>
              <a:t>…Герой в колеснице идёт на войну.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Gungsuh" pitchFamily="18" charset="-127"/>
                <a:cs typeface="Times New Roman" pitchFamily="18" charset="0"/>
              </a:rPr>
              <a:t>Плывут аргонавты в чужую страну.</a:t>
            </a:r>
            <a:r>
              <a:rPr lang="ru-RU" sz="6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Gungsuh" pitchFamily="18" charset="-127"/>
                <a:cs typeface="Times New Roman" pitchFamily="18" charset="0"/>
              </a:rPr>
              <a:t> Персей убивает медузу Горгону.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6400" b="1" dirty="0" smtClean="0">
              <a:latin typeface="Times New Roman" pitchFamily="18" charset="0"/>
              <a:ea typeface="Gungsuh" pitchFamily="18" charset="-127"/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5500" b="1" dirty="0" smtClean="0">
              <a:latin typeface="Times New Roman" pitchFamily="18" charset="0"/>
              <a:ea typeface="Gungsuh" pitchFamily="18" charset="-127"/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5500" b="1" dirty="0" smtClean="0">
              <a:latin typeface="Times New Roman" pitchFamily="18" charset="0"/>
              <a:ea typeface="Gungsuh" pitchFamily="18" charset="-127"/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5500" b="1" dirty="0" smtClean="0">
              <a:latin typeface="Times New Roman" pitchFamily="18" charset="0"/>
              <a:ea typeface="Gungsuh" pitchFamily="18" charset="-127"/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5500" b="1" dirty="0" smtClean="0">
              <a:latin typeface="Times New Roman" pitchFamily="18" charset="0"/>
              <a:ea typeface="Gungsuh" pitchFamily="18" charset="-127"/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5500" b="1" dirty="0" smtClean="0">
              <a:latin typeface="Times New Roman" pitchFamily="18" charset="0"/>
              <a:ea typeface="Gungsuh" pitchFamily="18" charset="-127"/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5500" b="1" dirty="0" smtClean="0">
              <a:latin typeface="Times New Roman" pitchFamily="18" charset="0"/>
              <a:ea typeface="Gungsuh" pitchFamily="18" charset="-127"/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5500" b="1" dirty="0" smtClean="0">
              <a:latin typeface="Times New Roman" pitchFamily="18" charset="0"/>
              <a:ea typeface="Gungsuh" pitchFamily="18" charset="-127"/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5500" b="1" dirty="0" smtClean="0">
              <a:latin typeface="Times New Roman" pitchFamily="18" charset="0"/>
              <a:ea typeface="Gungsuh" pitchFamily="18" charset="-127"/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5500" b="1" dirty="0" smtClean="0">
              <a:latin typeface="Times New Roman" pitchFamily="18" charset="0"/>
              <a:ea typeface="Gungsuh" pitchFamily="18" charset="-127"/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5500" b="1" dirty="0" smtClean="0">
              <a:latin typeface="Times New Roman" pitchFamily="18" charset="0"/>
              <a:ea typeface="Gungsuh" pitchFamily="18" charset="-127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724128" y="5733256"/>
            <a:ext cx="14816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Gungsuh" pitchFamily="18" charset="-127"/>
                <a:cs typeface="Times New Roman" pitchFamily="18" charset="0"/>
              </a:rPr>
              <a:t>Олег </a:t>
            </a:r>
            <a:r>
              <a:rPr lang="ru-RU" sz="16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Gungsuh" pitchFamily="18" charset="-127"/>
                <a:cs typeface="Times New Roman" pitchFamily="18" charset="0"/>
              </a:rPr>
              <a:t>Тарутин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Gungsuh" pitchFamily="18" charset="-127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16016" y="1412776"/>
            <a:ext cx="3816424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Gungsuh" pitchFamily="18" charset="-127"/>
                <a:cs typeface="Times New Roman" pitchFamily="18" charset="0"/>
              </a:rPr>
              <a:t>Афина Паллада диктует законы.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Gungsuh" pitchFamily="18" charset="-127"/>
                <a:cs typeface="Times New Roman" pitchFamily="18" charset="0"/>
              </a:rPr>
              <a:t>Сражается с Гектором грозный Ахилл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Gungsuh" pitchFamily="18" charset="-127"/>
                <a:cs typeface="Times New Roman" pitchFamily="18" charset="0"/>
              </a:rPr>
              <a:t>(и Гектор, как видно, лишается сил)…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Gungsuh" pitchFamily="18" charset="-127"/>
                <a:cs typeface="Times New Roman" pitchFamily="18" charset="0"/>
              </a:rPr>
              <a:t>А вот Артемида, богиня охоты,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Gungsuh" pitchFamily="18" charset="-127"/>
                <a:cs typeface="Times New Roman" pitchFamily="18" charset="0"/>
              </a:rPr>
              <a:t>Из меткого лука стреляет в кого-то.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Gungsuh" pitchFamily="18" charset="-127"/>
                <a:cs typeface="Times New Roman" pitchFamily="18" charset="0"/>
              </a:rPr>
              <a:t>А это на лире играет Орфей.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Gungsuh" pitchFamily="18" charset="-127"/>
                <a:cs typeface="Times New Roman" pitchFamily="18" charset="0"/>
              </a:rPr>
              <a:t>А это вручают спортивный трофей.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Gungsuh" pitchFamily="18" charset="-127"/>
                <a:cs typeface="Times New Roman" pitchFamily="18" charset="0"/>
              </a:rPr>
              <a:t>А вот – Одиссей, подающий советы.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Gungsuh" pitchFamily="18" charset="-127"/>
                <a:cs typeface="Times New Roman" pitchFamily="18" charset="0"/>
              </a:rPr>
              <a:t>А это – кентавры…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Gungsuh" pitchFamily="18" charset="-127"/>
                <a:cs typeface="Times New Roman" pitchFamily="18" charset="0"/>
              </a:rPr>
              <a:t>А это…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Gungsuh" pitchFamily="18" charset="-127"/>
                <a:cs typeface="Times New Roman" pitchFamily="18" charset="0"/>
              </a:rPr>
              <a:t>А это…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Gungsuh" pitchFamily="18" charset="-127"/>
                <a:cs typeface="Times New Roman" pitchFamily="18" charset="0"/>
              </a:rPr>
              <a:t>Но мы описать и не пробуем враз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Gungsuh" pitchFamily="18" charset="-127"/>
                <a:cs typeface="Times New Roman" pitchFamily="18" charset="0"/>
              </a:rPr>
              <a:t>Крупнейшую в мире коллекцию ваз.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s://s-media-cache-ak0.pinimg.com/736x/44/e7/7b/44e77bb417b0e40edbef75466fb32c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3284984"/>
            <a:ext cx="2376264" cy="28682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16" descr="https://www.awesomestories.com/images/user/0f0ba3654005786cbaffcf7f7876ce9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501008"/>
            <a:ext cx="3592600" cy="24908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20" descr="https://www.nlm.nih.gov/hmd/greek/popup/images/chiron-achilles_detai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692696"/>
            <a:ext cx="3240360" cy="23932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6" descr="http://www.artetmer.com/uploads/images/Gallery/Sirenes/Ulysse-sirenes-Vas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836712"/>
            <a:ext cx="3368201" cy="22651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683568" y="332657"/>
            <a:ext cx="3813820" cy="1296143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latin typeface="Gungsuh" pitchFamily="18" charset="-127"/>
                <a:ea typeface="Gungsuh" pitchFamily="18" charset="-127"/>
              </a:rPr>
              <a:t>В </a:t>
            </a:r>
            <a:r>
              <a:rPr lang="en-US" sz="2000" dirty="0" smtClean="0">
                <a:latin typeface="Gungsuh" pitchFamily="18" charset="-127"/>
                <a:ea typeface="Gungsuh" pitchFamily="18" charset="-127"/>
              </a:rPr>
              <a:t>IV</a:t>
            </a:r>
            <a:r>
              <a:rPr lang="ru-RU" sz="2000" dirty="0" smtClean="0">
                <a:latin typeface="Gungsuh" pitchFamily="18" charset="-127"/>
                <a:ea typeface="Gungsuh" pitchFamily="18" charset="-127"/>
              </a:rPr>
              <a:t> веке до н. э. рисунки на вазах исполняли в чернофигурной технике.</a:t>
            </a:r>
            <a:endParaRPr lang="ru-RU" sz="2000" dirty="0"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>
          <a:xfrm>
            <a:off x="4645025" y="836711"/>
            <a:ext cx="4041775" cy="1080121"/>
          </a:xfrm>
        </p:spPr>
        <p:txBody>
          <a:bodyPr>
            <a:normAutofit fontScale="55000" lnSpcReduction="20000"/>
          </a:bodyPr>
          <a:lstStyle/>
          <a:p>
            <a:pPr algn="ctr"/>
            <a:r>
              <a:rPr lang="ru-RU" sz="3600" dirty="0" smtClean="0">
                <a:latin typeface="Gungsuh" pitchFamily="18" charset="-127"/>
                <a:ea typeface="Gungsuh" pitchFamily="18" charset="-127"/>
              </a:rPr>
              <a:t>В  конце </a:t>
            </a:r>
            <a:r>
              <a:rPr lang="en-US" sz="3600" dirty="0" smtClean="0">
                <a:latin typeface="Gungsuh" pitchFamily="18" charset="-127"/>
                <a:ea typeface="Gungsuh" pitchFamily="18" charset="-127"/>
              </a:rPr>
              <a:t>V</a:t>
            </a:r>
            <a:r>
              <a:rPr lang="ru-RU" sz="3600" dirty="0" smtClean="0">
                <a:latin typeface="Gungsuh" pitchFamily="18" charset="-127"/>
                <a:ea typeface="Gungsuh" pitchFamily="18" charset="-127"/>
              </a:rPr>
              <a:t> века до н. э. на смену чернофигурной технике приходит </a:t>
            </a:r>
            <a:r>
              <a:rPr lang="ru-RU" sz="3600" dirty="0" smtClean="0">
                <a:solidFill>
                  <a:srgbClr val="C00000"/>
                </a:solidFill>
                <a:latin typeface="Gungsuh" pitchFamily="18" charset="-127"/>
                <a:ea typeface="Gungsuh" pitchFamily="18" charset="-127"/>
              </a:rPr>
              <a:t>краснофигурная.</a:t>
            </a:r>
          </a:p>
          <a:p>
            <a:endParaRPr lang="ru-RU" dirty="0"/>
          </a:p>
        </p:txBody>
      </p:sp>
      <p:pic>
        <p:nvPicPr>
          <p:cNvPr id="50178" name="Picture 2" descr="http://ancientrome.ru/art/artwork/ceramics/gr/c00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3573016"/>
            <a:ext cx="1800200" cy="2410982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  <a:effectLst>
            <a:softEdge rad="127000"/>
          </a:effectLst>
        </p:spPr>
      </p:pic>
      <p:pic>
        <p:nvPicPr>
          <p:cNvPr id="50182" name="Picture 6" descr="http://900igr.net/datas/istorija/Antichnaja-Gretsija/0024-024-Kilik.jpg"/>
          <p:cNvPicPr>
            <a:picLocks noChangeAspect="1" noChangeArrowheads="1"/>
          </p:cNvPicPr>
          <p:nvPr/>
        </p:nvPicPr>
        <p:blipFill>
          <a:blip r:embed="rId3" cstate="print"/>
          <a:srcRect l="6300" t="24150" r="27551" b="19151"/>
          <a:stretch>
            <a:fillRect/>
          </a:stretch>
        </p:blipFill>
        <p:spPr bwMode="auto">
          <a:xfrm>
            <a:off x="1475656" y="1772816"/>
            <a:ext cx="2352262" cy="1512168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50184" name="Picture 8" descr="http://photoudom.ru/photo/86/865a97c0d212463b332391da3b367c47.jpg"/>
          <p:cNvPicPr>
            <a:picLocks noChangeAspect="1" noChangeArrowheads="1"/>
          </p:cNvPicPr>
          <p:nvPr/>
        </p:nvPicPr>
        <p:blipFill>
          <a:blip r:embed="rId4" cstate="print"/>
          <a:srcRect r="-1285" b="2941"/>
          <a:stretch>
            <a:fillRect/>
          </a:stretch>
        </p:blipFill>
        <p:spPr bwMode="auto">
          <a:xfrm>
            <a:off x="5940152" y="1772816"/>
            <a:ext cx="1728192" cy="1566174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  <a:effectLst>
            <a:softEdge rad="127000"/>
          </a:effectLst>
        </p:spPr>
      </p:pic>
      <p:pic>
        <p:nvPicPr>
          <p:cNvPr id="50186" name="Picture 10" descr="https://studfiles.net/html/2706/534/html_bsGvFUI74n.eGOA/img-wQwuJ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3645024"/>
            <a:ext cx="2448272" cy="2309538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1560" y="620689"/>
            <a:ext cx="3816424" cy="3600400"/>
          </a:xfrm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6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Чернофигурный стиль -</a:t>
            </a:r>
            <a:r>
              <a:rPr lang="ru-RU" sz="26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 изображения людей и животных были покрыты лаком и после обжига получались черными силуэтами, которые четко выделялись на фоне оранжево-красной глины.</a:t>
            </a: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endParaRPr lang="ru-RU" dirty="0" smtClean="0">
              <a:ln>
                <a:solidFill>
                  <a:schemeClr val="accent6">
                    <a:lumMod val="50000"/>
                  </a:schemeClr>
                </a:solidFill>
              </a:ln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</a:endParaRPr>
          </a:p>
        </p:txBody>
      </p:sp>
      <p:sp>
        <p:nvSpPr>
          <p:cNvPr id="6" name="Содержимое 3"/>
          <p:cNvSpPr>
            <a:spLocks noGrp="1"/>
          </p:cNvSpPr>
          <p:nvPr>
            <p:ph sz="half" idx="2"/>
          </p:nvPr>
        </p:nvSpPr>
        <p:spPr>
          <a:xfrm>
            <a:off x="4499992" y="2204864"/>
            <a:ext cx="4104456" cy="4032448"/>
          </a:xfrm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 fontScale="92500"/>
          </a:bodyPr>
          <a:lstStyle/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Краснофигурный стиль - </a:t>
            </a:r>
            <a:r>
              <a:rPr lang="ru-RU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заключался в том, что мастер обводил кисточкой контуры фигур и наносил птичьем пером складки одежды, мускулы и черты лица, а все свободное от изображения пространство вазы покрывал лаком. </a:t>
            </a: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188640" y="404664"/>
            <a:ext cx="11521280" cy="2304256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</a:rPr>
              <a:t>Юные археологи</a:t>
            </a:r>
            <a:endParaRPr lang="ru-RU" sz="60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ngsuh" pitchFamily="18" charset="-127"/>
              <a:ea typeface="Gungsuh" pitchFamily="18" charset="-127"/>
            </a:endParaRPr>
          </a:p>
        </p:txBody>
      </p:sp>
      <p:pic>
        <p:nvPicPr>
          <p:cNvPr id="8194" name="Picture 2" descr="http://profession.winmon.ru/img/arh.png"/>
          <p:cNvPicPr>
            <a:picLocks noChangeAspect="1" noChangeArrowheads="1"/>
          </p:cNvPicPr>
          <p:nvPr/>
        </p:nvPicPr>
        <p:blipFill>
          <a:blip r:embed="rId2" cstate="print"/>
          <a:srcRect t="24447"/>
          <a:stretch>
            <a:fillRect/>
          </a:stretch>
        </p:blipFill>
        <p:spPr bwMode="auto">
          <a:xfrm>
            <a:off x="971600" y="2204864"/>
            <a:ext cx="3879381" cy="4049026"/>
          </a:xfrm>
          <a:prstGeom prst="rect">
            <a:avLst/>
          </a:prstGeom>
          <a:noFill/>
        </p:spPr>
      </p:pic>
      <p:pic>
        <p:nvPicPr>
          <p:cNvPr id="4" name="Picture 2" descr="http://profession.winmon.ru/img/arh.png"/>
          <p:cNvPicPr>
            <a:picLocks noChangeAspect="1" noChangeArrowheads="1"/>
          </p:cNvPicPr>
          <p:nvPr/>
        </p:nvPicPr>
        <p:blipFill>
          <a:blip r:embed="rId2" cstate="print"/>
          <a:srcRect t="24447"/>
          <a:stretch>
            <a:fillRect/>
          </a:stretch>
        </p:blipFill>
        <p:spPr bwMode="auto">
          <a:xfrm flipH="1">
            <a:off x="4067944" y="2276872"/>
            <a:ext cx="3879381" cy="40490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fotohomka.ru/images/Nov/04/b3266e2568e3ef6b685df5765f9672c4/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692696"/>
            <a:ext cx="1800200" cy="2520280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4" name="Рисунок 3" descr="http://www.archart.it/wp-content/uploads/2011/05/Kyathos.jpg"/>
          <p:cNvPicPr/>
          <p:nvPr/>
        </p:nvPicPr>
        <p:blipFill>
          <a:blip r:embed="rId3" cstate="print">
            <a:lum bright="20000"/>
          </a:blip>
          <a:srcRect t="7408" r="162" b="6159"/>
          <a:stretch>
            <a:fillRect/>
          </a:stretch>
        </p:blipFill>
        <p:spPr bwMode="auto">
          <a:xfrm>
            <a:off x="971600" y="4293096"/>
            <a:ext cx="1800200" cy="1872208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5" name="Рисунок 4" descr="http://ancientrome.ru/art/artwork/ceramics/gr/c0011.jpg"/>
          <p:cNvPicPr/>
          <p:nvPr/>
        </p:nvPicPr>
        <p:blipFill>
          <a:blip r:embed="rId4" cstate="print">
            <a:lum bright="-10000"/>
          </a:blip>
          <a:srcRect/>
          <a:stretch>
            <a:fillRect/>
          </a:stretch>
        </p:blipFill>
        <p:spPr bwMode="auto">
          <a:xfrm>
            <a:off x="6300192" y="764704"/>
            <a:ext cx="2160240" cy="2304256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6" name="Рисунок 5" descr="http://www.hermitagemuseum.org/wps/wcm/connect/1282530d-5db7-4687-b01d-fdce0632027f/WOA_IMAGE_1.jpg?MOD=AJPERES&amp;CACHEID=75225e26-95f6-4c87-a555-1b667d5cfb23"/>
          <p:cNvPicPr/>
          <p:nvPr/>
        </p:nvPicPr>
        <p:blipFill>
          <a:blip r:embed="rId5" cstate="print">
            <a:lum bright="10000"/>
          </a:blip>
          <a:srcRect l="12979" t="9559" r="17571" b="5367"/>
          <a:stretch>
            <a:fillRect/>
          </a:stretch>
        </p:blipFill>
        <p:spPr bwMode="auto">
          <a:xfrm flipH="1">
            <a:off x="3995936" y="3717032"/>
            <a:ext cx="1440160" cy="2466002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7" name="Рисунок 6" descr="http://muzei-mira.com/uploads/posts/2014-08/1408370229_arhaika-chasha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848" y="692696"/>
            <a:ext cx="2736304" cy="1695249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8" name="Рисунок 7" descr="http://s1.thingpic.com/images/kk/7rKRxDq6W7139Dg8AGaLxLMs.jpe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28184" y="4293096"/>
            <a:ext cx="2211420" cy="1880651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691680" y="3284984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</a:rPr>
              <a:t>1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99992" y="2492896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</a:rPr>
              <a:t>3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64288" y="3212976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</a:rPr>
              <a:t>5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63688" y="3789040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</a:rPr>
              <a:t>2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99992" y="3140968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</a:rPr>
              <a:t>4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092280" y="3789040"/>
            <a:ext cx="360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</a:rPr>
              <a:t>6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4294967295"/>
          </p:nvPr>
        </p:nvSpPr>
        <p:spPr>
          <a:xfrm>
            <a:off x="5004049" y="908720"/>
            <a:ext cx="3456383" cy="5544616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</a:rPr>
              <a:t>Горлышко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(небо)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ru-RU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ngsuh" pitchFamily="18" charset="-127"/>
              <a:ea typeface="Gungsuh" pitchFamily="18" charset="-127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ru-RU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ngsuh" pitchFamily="18" charset="-127"/>
              <a:ea typeface="Gungsuh" pitchFamily="18" charset="-127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ru-RU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ngsuh" pitchFamily="18" charset="-127"/>
              <a:ea typeface="Gungsuh" pitchFamily="18" charset="-127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</a:rPr>
              <a:t>Тулово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(земля, где были люди)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ru-RU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ngsuh" pitchFamily="18" charset="-127"/>
              <a:ea typeface="Gungsuh" pitchFamily="18" charset="-127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ru-RU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ngsuh" pitchFamily="18" charset="-127"/>
              <a:ea typeface="Gungsuh" pitchFamily="18" charset="-127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ru-RU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ngsuh" pitchFamily="18" charset="-127"/>
              <a:ea typeface="Gungsuh" pitchFamily="18" charset="-127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</a:rPr>
              <a:t>Низ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(хаос)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Gungsuh" pitchFamily="18" charset="-127"/>
              <a:ea typeface="Gungsuh" pitchFamily="18" charset="-127"/>
            </a:endParaRPr>
          </a:p>
        </p:txBody>
      </p:sp>
      <p:pic>
        <p:nvPicPr>
          <p:cNvPr id="1026" name="Picture 2" descr="https://arhivurokov.ru/kopilka/up/html/2017/05/21/k_592183084d402/417337_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908720"/>
            <a:ext cx="3294846" cy="5192688"/>
          </a:xfrm>
          <a:prstGeom prst="roundRect">
            <a:avLst/>
          </a:prstGeom>
          <a:noFill/>
          <a:effectLst>
            <a:softEdge rad="127000"/>
          </a:effectLst>
        </p:spPr>
      </p:pic>
      <p:cxnSp>
        <p:nvCxnSpPr>
          <p:cNvPr id="7" name="Прямая со стрелкой 6"/>
          <p:cNvCxnSpPr/>
          <p:nvPr/>
        </p:nvCxnSpPr>
        <p:spPr>
          <a:xfrm flipH="1">
            <a:off x="2555776" y="1340768"/>
            <a:ext cx="2520280" cy="504056"/>
          </a:xfrm>
          <a:prstGeom prst="straightConnector1">
            <a:avLst/>
          </a:prstGeom>
          <a:ln w="762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 flipV="1">
            <a:off x="2123728" y="5013176"/>
            <a:ext cx="2952328" cy="648072"/>
          </a:xfrm>
          <a:prstGeom prst="straightConnector1">
            <a:avLst/>
          </a:prstGeom>
          <a:ln w="762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>
            <a:off x="2771800" y="3429000"/>
            <a:ext cx="2304256" cy="72008"/>
          </a:xfrm>
          <a:prstGeom prst="straightConnector1">
            <a:avLst/>
          </a:prstGeom>
          <a:ln w="762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944944" cy="864096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  <a:cs typeface="Times New Roman" pitchFamily="18" charset="0"/>
              </a:rPr>
              <a:t>Греческие орнаменты:     </a:t>
            </a:r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  <a:cs typeface="Times New Roman" pitchFamily="18" charset="0"/>
              </a:rPr>
              <a:t> </a:t>
            </a:r>
            <a:endParaRPr lang="ru-RU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ngsuh" pitchFamily="18" charset="-127"/>
              <a:ea typeface="Gungsuh" pitchFamily="18" charset="-127"/>
              <a:cs typeface="Times New Roman" pitchFamily="18" charset="0"/>
            </a:endParaRPr>
          </a:p>
        </p:txBody>
      </p:sp>
      <p:pic>
        <p:nvPicPr>
          <p:cNvPr id="33794" name="Picture 2" descr="Image8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4182"/>
          <a:stretch>
            <a:fillRect/>
          </a:stretch>
        </p:blipFill>
        <p:spPr bwMode="auto">
          <a:xfrm>
            <a:off x="755576" y="3068960"/>
            <a:ext cx="4391025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Picture 3" descr="Image9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052736"/>
            <a:ext cx="5176763" cy="915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Picture 4" descr="Image10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132856"/>
            <a:ext cx="4608512" cy="88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5" descr="Image11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5301208"/>
            <a:ext cx="4391025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300192" y="1196752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Gungsuh" pitchFamily="18" charset="-127"/>
                <a:ea typeface="Gungsuh" pitchFamily="18" charset="-127"/>
                <a:cs typeface="Times New Roman" pitchFamily="18" charset="0"/>
              </a:rPr>
              <a:t>Меандр</a:t>
            </a:r>
            <a:endParaRPr lang="ru-RU" sz="3200" dirty="0">
              <a:solidFill>
                <a:schemeClr val="accent6">
                  <a:lumMod val="50000"/>
                </a:schemeClr>
              </a:solidFill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24128" y="4077072"/>
            <a:ext cx="27674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Gungsuh" pitchFamily="18" charset="-127"/>
                <a:ea typeface="Gungsuh" pitchFamily="18" charset="-127"/>
                <a:cs typeface="Times New Roman" pitchFamily="18" charset="0"/>
              </a:rPr>
              <a:t>Пальметта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2204864"/>
            <a:ext cx="15568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Gungsuh" pitchFamily="18" charset="-127"/>
                <a:ea typeface="Gungsuh" pitchFamily="18" charset="-127"/>
                <a:cs typeface="Times New Roman" pitchFamily="18" charset="0"/>
              </a:rPr>
              <a:t>Волна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5517232"/>
            <a:ext cx="35283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Gungsuh" pitchFamily="18" charset="-127"/>
                <a:ea typeface="Gungsuh" pitchFamily="18" charset="-127"/>
                <a:cs typeface="Times New Roman" pitchFamily="18" charset="0"/>
              </a:rPr>
              <a:t>Бутон 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Gungsuh" pitchFamily="18" charset="-127"/>
                <a:ea typeface="Gungsuh" pitchFamily="18" charset="-127"/>
                <a:cs typeface="Times New Roman" pitchFamily="18" charset="0"/>
              </a:rPr>
              <a:t>лотоса</a:t>
            </a:r>
          </a:p>
        </p:txBody>
      </p:sp>
      <p:pic>
        <p:nvPicPr>
          <p:cNvPr id="11" name="Picture 2" descr="Image8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2363"/>
          <a:stretch>
            <a:fillRect/>
          </a:stretch>
        </p:blipFill>
        <p:spPr bwMode="auto">
          <a:xfrm>
            <a:off x="683568" y="4149080"/>
            <a:ext cx="4536504" cy="1082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139262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3" cstate="print"/>
          <a:srcRect b="4394"/>
          <a:stretch>
            <a:fillRect/>
          </a:stretch>
        </p:blipFill>
        <p:spPr bwMode="auto">
          <a:xfrm>
            <a:off x="1907704" y="1340768"/>
            <a:ext cx="5040560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6" name="Рисунок 5"/>
          <p:cNvPicPr/>
          <p:nvPr/>
        </p:nvPicPr>
        <p:blipFill>
          <a:blip r:embed="rId3" cstate="print"/>
          <a:srcRect l="44063" t="4638" r="42468" b="85631"/>
          <a:stretch>
            <a:fillRect/>
          </a:stretch>
        </p:blipFill>
        <p:spPr bwMode="auto">
          <a:xfrm>
            <a:off x="2699792" y="1484784"/>
            <a:ext cx="1440160" cy="72008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2" name="Picture 2" descr="https://img.labirint.ru/images/comments_pic/1636/11_8b8e569b77a4cd3f5f1e2175d6968b86_14735066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476672"/>
            <a:ext cx="1979712" cy="2639616"/>
          </a:xfrm>
          <a:prstGeom prst="roundRect">
            <a:avLst/>
          </a:prstGeom>
          <a:noFill/>
          <a:effectLst>
            <a:softEdge rad="127000"/>
          </a:effectLst>
        </p:spPr>
      </p:pic>
      <p:pic>
        <p:nvPicPr>
          <p:cNvPr id="30724" name="Picture 4" descr="Парфенон фото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4365104"/>
            <a:ext cx="2900190" cy="1693387"/>
          </a:xfrm>
          <a:prstGeom prst="roundRect">
            <a:avLst/>
          </a:prstGeom>
          <a:noFill/>
          <a:effectLst>
            <a:softEdge rad="127000"/>
          </a:effectLst>
        </p:spPr>
      </p:pic>
      <p:pic>
        <p:nvPicPr>
          <p:cNvPr id="30730" name="Picture 10" descr="http://fcoin.ru/wp-content/uploads/2004/05/original.jpg"/>
          <p:cNvPicPr>
            <a:picLocks noChangeAspect="1" noChangeArrowheads="1"/>
          </p:cNvPicPr>
          <p:nvPr/>
        </p:nvPicPr>
        <p:blipFill>
          <a:blip r:embed="rId6" cstate="print"/>
          <a:srcRect r="1608" b="2060"/>
          <a:stretch>
            <a:fillRect/>
          </a:stretch>
        </p:blipFill>
        <p:spPr bwMode="auto">
          <a:xfrm>
            <a:off x="827584" y="3284984"/>
            <a:ext cx="1656184" cy="2922678"/>
          </a:xfrm>
          <a:prstGeom prst="roundRect">
            <a:avLst/>
          </a:prstGeom>
          <a:noFill/>
          <a:effectLst>
            <a:softEdge rad="63500"/>
          </a:effectLst>
        </p:spPr>
      </p:pic>
      <p:pic>
        <p:nvPicPr>
          <p:cNvPr id="12" name="Picture 2" descr="http://40rus-online.ru/wp-content/uploads/2013/10/Olimpii--skii---ogon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43608" y="548680"/>
            <a:ext cx="2160240" cy="2160240"/>
          </a:xfrm>
          <a:prstGeom prst="roundRect">
            <a:avLst/>
          </a:prstGeom>
          <a:noFill/>
          <a:effectLst>
            <a:softEdge rad="127000"/>
          </a:effectLst>
        </p:spPr>
      </p:pic>
      <p:pic>
        <p:nvPicPr>
          <p:cNvPr id="8" name="бузу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53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otvet.imgsmail.ru/download/b9d1a0a83550d37b2dc06efe1ef66a02_s-218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4921" y="332656"/>
            <a:ext cx="4149079" cy="4149080"/>
          </a:xfrm>
          <a:prstGeom prst="ellipse">
            <a:avLst/>
          </a:prstGeom>
          <a:noFill/>
          <a:effectLst>
            <a:softEdge rad="317500"/>
          </a:effectLst>
        </p:spPr>
      </p:pic>
      <p:sp>
        <p:nvSpPr>
          <p:cNvPr id="6" name="Содержимое 5"/>
          <p:cNvSpPr>
            <a:spLocks noGrp="1"/>
          </p:cNvSpPr>
          <p:nvPr>
            <p:ph type="subTitle" idx="4294967295"/>
          </p:nvPr>
        </p:nvSpPr>
        <p:spPr>
          <a:xfrm>
            <a:off x="0" y="620688"/>
            <a:ext cx="7452320" cy="576064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Услышь молитвы, Афина, </a:t>
            </a:r>
          </a:p>
          <a:p>
            <a:pPr algn="ctr">
              <a:buNone/>
            </a:pPr>
            <a:endParaRPr lang="ru-RU" b="1" dirty="0" smtClean="0">
              <a:solidFill>
                <a:schemeClr val="accent2">
                  <a:lumMod val="50000"/>
                </a:schemeClr>
              </a:solidFill>
              <a:latin typeface="Gungsuh" pitchFamily="18" charset="-127"/>
              <a:ea typeface="Gungsuh" pitchFamily="18" charset="-127"/>
            </a:endParaRPr>
          </a:p>
          <a:p>
            <a:pPr algn="ctr"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Очами  печь охраняя. </a:t>
            </a:r>
          </a:p>
          <a:p>
            <a:pPr algn="ctr">
              <a:buNone/>
            </a:pPr>
            <a:endParaRPr lang="ru-RU" b="1" dirty="0" smtClean="0">
              <a:solidFill>
                <a:schemeClr val="accent2">
                  <a:lumMod val="50000"/>
                </a:schemeClr>
              </a:solidFill>
              <a:latin typeface="Gungsuh" pitchFamily="18" charset="-127"/>
              <a:ea typeface="Gungsuh" pitchFamily="18" charset="-127"/>
            </a:endParaRPr>
          </a:p>
          <a:p>
            <a:pPr algn="ctr"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Дай, чтобы вышли на славу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 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Горшки и бутылки и миски!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 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Чтоб обожглись хорошенько</a:t>
            </a:r>
          </a:p>
          <a:p>
            <a:pPr algn="ctr">
              <a:buNone/>
            </a:pPr>
            <a:endParaRPr lang="ru-RU" b="1" dirty="0" smtClean="0">
              <a:solidFill>
                <a:schemeClr val="accent2">
                  <a:lumMod val="50000"/>
                </a:schemeClr>
              </a:solidFill>
              <a:latin typeface="Gungsuh" pitchFamily="18" charset="-127"/>
              <a:ea typeface="Gungsuh" pitchFamily="18" charset="-127"/>
            </a:endParaRPr>
          </a:p>
          <a:p>
            <a:pPr algn="ctr"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И прибыли дали довольно.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Gungsuh" pitchFamily="18" charset="-127"/>
              <a:ea typeface="Gungsuh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11560" y="274638"/>
            <a:ext cx="792088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Не боги горшки обжигают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4294967295"/>
          </p:nvPr>
        </p:nvSpPr>
        <p:spPr>
          <a:xfrm>
            <a:off x="683568" y="1196752"/>
            <a:ext cx="7546032" cy="4929411"/>
          </a:xfrm>
        </p:spPr>
        <p:txBody>
          <a:bodyPr>
            <a:normAutofit/>
          </a:bodyPr>
          <a:lstStyle/>
          <a:p>
            <a:pPr lvl="0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Определить вид вазы и запишите его на подставке.</a:t>
            </a:r>
          </a:p>
          <a:p>
            <a:pPr lvl="0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Выбрать технику исполнения росписи (краснофигурный или чернофигурный стиль)</a:t>
            </a:r>
          </a:p>
          <a:p>
            <a:pPr lvl="0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Выбрать сюжет для своей вазы.</a:t>
            </a:r>
          </a:p>
          <a:p>
            <a:pPr lvl="0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Дополнить вазу</a:t>
            </a:r>
          </a:p>
          <a:p>
            <a:pPr lvl="0"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  греческим орнаментом.</a:t>
            </a:r>
          </a:p>
          <a:p>
            <a:endParaRPr lang="ru-RU" dirty="0"/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905"/>
          <a:stretch>
            <a:fillRect/>
          </a:stretch>
        </p:blipFill>
        <p:spPr bwMode="auto">
          <a:xfrm>
            <a:off x="5868144" y="3973485"/>
            <a:ext cx="2843808" cy="2524475"/>
          </a:xfrm>
          <a:prstGeom prst="ellipse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temnyjles.narod.ru/Pober/Kentavr.jpg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539552" y="764704"/>
            <a:ext cx="2174731" cy="2160000"/>
          </a:xfrm>
          <a:prstGeom prst="ellipse">
            <a:avLst/>
          </a:prstGeom>
          <a:noFill/>
          <a:effectLst>
            <a:softEdge rad="31750"/>
          </a:effectLst>
        </p:spPr>
      </p:pic>
      <p:pic>
        <p:nvPicPr>
          <p:cNvPr id="6148" name="Picture 4" descr="https://regnum.ru/uploads/pictures/news/2016/06/21/regnum_picture_146650751437885_normal.jpg"/>
          <p:cNvPicPr>
            <a:picLocks noChangeAspect="1" noChangeArrowheads="1"/>
          </p:cNvPicPr>
          <p:nvPr/>
        </p:nvPicPr>
        <p:blipFill>
          <a:blip r:embed="rId4" cstate="print">
            <a:lum bright="20000" contrast="20000"/>
          </a:blip>
          <a:srcRect t="-9573" r="1207" b="4280"/>
          <a:stretch>
            <a:fillRect/>
          </a:stretch>
        </p:blipFill>
        <p:spPr bwMode="auto">
          <a:xfrm>
            <a:off x="2987824" y="692696"/>
            <a:ext cx="3456384" cy="2376024"/>
          </a:xfrm>
          <a:prstGeom prst="ellipse">
            <a:avLst/>
          </a:prstGeom>
          <a:noFill/>
          <a:effectLst>
            <a:softEdge rad="31750"/>
          </a:effectLst>
        </p:spPr>
      </p:pic>
      <p:pic>
        <p:nvPicPr>
          <p:cNvPr id="6150" name="Picture 6" descr="https://static8.depositphotos.com/1001029/858/v/950/depositphotos_8588294-stock-illustration-antique-greek-vases-set.jpg"/>
          <p:cNvPicPr>
            <a:picLocks noChangeAspect="1" noChangeArrowheads="1"/>
          </p:cNvPicPr>
          <p:nvPr/>
        </p:nvPicPr>
        <p:blipFill>
          <a:blip r:embed="rId5" cstate="print"/>
          <a:srcRect l="74388" t="68690" r="1397" b="12031"/>
          <a:stretch>
            <a:fillRect/>
          </a:stretch>
        </p:blipFill>
        <p:spPr bwMode="auto">
          <a:xfrm>
            <a:off x="539552" y="3356992"/>
            <a:ext cx="2664296" cy="2520280"/>
          </a:xfrm>
          <a:prstGeom prst="ellipse">
            <a:avLst/>
          </a:prstGeom>
          <a:noFill/>
          <a:effectLst>
            <a:softEdge rad="31750"/>
          </a:effectLst>
        </p:spPr>
      </p:pic>
      <p:pic>
        <p:nvPicPr>
          <p:cNvPr id="6152" name="Picture 8" descr="http://cdn.a4y.biz/pics/2015-07/03/182904-8e296a067a37563370ded05f5a3bf3ec.jpg"/>
          <p:cNvPicPr>
            <a:picLocks noChangeAspect="1" noChangeArrowheads="1"/>
          </p:cNvPicPr>
          <p:nvPr/>
        </p:nvPicPr>
        <p:blipFill>
          <a:blip r:embed="rId6" cstate="print"/>
          <a:srcRect l="73093" t="40608" r="2550" b="22858"/>
          <a:stretch>
            <a:fillRect/>
          </a:stretch>
        </p:blipFill>
        <p:spPr bwMode="auto">
          <a:xfrm>
            <a:off x="6732240" y="3356992"/>
            <a:ext cx="1728192" cy="2286310"/>
          </a:xfrm>
          <a:prstGeom prst="ellipse">
            <a:avLst/>
          </a:prstGeom>
          <a:noFill/>
          <a:effectLst>
            <a:softEdge rad="31750"/>
          </a:effectLst>
        </p:spPr>
      </p:pic>
      <p:pic>
        <p:nvPicPr>
          <p:cNvPr id="6154" name="Picture 10" descr="https://www.tampereclub.ru/uploads/posts/2011-09/1316104040_gerakl-02.jpg"/>
          <p:cNvPicPr>
            <a:picLocks noChangeAspect="1" noChangeArrowheads="1"/>
          </p:cNvPicPr>
          <p:nvPr/>
        </p:nvPicPr>
        <p:blipFill>
          <a:blip r:embed="rId7" cstate="print">
            <a:lum bright="-20000" contrast="30000"/>
          </a:blip>
          <a:srcRect l="11121" t="6668" b="6656"/>
          <a:stretch>
            <a:fillRect/>
          </a:stretch>
        </p:blipFill>
        <p:spPr bwMode="auto">
          <a:xfrm>
            <a:off x="3347864" y="3861048"/>
            <a:ext cx="2877430" cy="1872208"/>
          </a:xfrm>
          <a:prstGeom prst="ellipse">
            <a:avLst/>
          </a:prstGeom>
          <a:noFill/>
        </p:spPr>
      </p:pic>
      <p:pic>
        <p:nvPicPr>
          <p:cNvPr id="6156" name="Picture 12" descr="https://thumbs.dreamstime.com/z/zeus-28040890.jpg"/>
          <p:cNvPicPr>
            <a:picLocks noChangeAspect="1" noChangeArrowheads="1"/>
          </p:cNvPicPr>
          <p:nvPr/>
        </p:nvPicPr>
        <p:blipFill>
          <a:blip r:embed="rId8" cstate="print"/>
          <a:srcRect l="8854" r="17366" b="33326"/>
          <a:stretch>
            <a:fillRect/>
          </a:stretch>
        </p:blipFill>
        <p:spPr bwMode="auto">
          <a:xfrm flipH="1">
            <a:off x="6588224" y="692696"/>
            <a:ext cx="1872208" cy="2246650"/>
          </a:xfrm>
          <a:prstGeom prst="ellipse">
            <a:avLst/>
          </a:prstGeom>
          <a:noFill/>
        </p:spPr>
      </p:pic>
      <p:pic>
        <p:nvPicPr>
          <p:cNvPr id="10" name="м сита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8028384" y="587727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742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47664" y="1556792"/>
            <a:ext cx="6264696" cy="381642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6516216" y="1556792"/>
            <a:ext cx="24288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latin typeface="Gungsuh" pitchFamily="18" charset="-127"/>
                <a:ea typeface="Gungsuh" pitchFamily="18" charset="-127"/>
              </a:rPr>
              <a:t>?</a:t>
            </a:r>
            <a:endParaRPr lang="ru-RU" sz="9600" b="1" dirty="0">
              <a:latin typeface="Gungsuh" pitchFamily="18" charset="-127"/>
              <a:ea typeface="Gungsuh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2843808" y="1772816"/>
            <a:ext cx="5364088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Gungsuh" pitchFamily="18" charset="-127"/>
                <a:ea typeface="Gungsuh" pitchFamily="18" charset="-127"/>
                <a:cs typeface="Arial" pitchFamily="34" charset="0"/>
              </a:rPr>
              <a:t>Мне   было интересно и все понятно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Gungsuh" pitchFamily="18" charset="-127"/>
              <a:ea typeface="Gungsuh" pitchFamily="18" charset="-127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Gungsuh" pitchFamily="18" charset="-127"/>
                <a:ea typeface="Gungsuh" pitchFamily="18" charset="-127"/>
                <a:cs typeface="Arial" pitchFamily="34" charset="0"/>
              </a:rPr>
              <a:t>Мне было безразлично и что-то не понятно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Gungsuh" pitchFamily="18" charset="-127"/>
              <a:ea typeface="Gungsuh" pitchFamily="18" charset="-127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Gungsuh" pitchFamily="18" charset="-127"/>
                <a:ea typeface="Gungsuh" pitchFamily="18" charset="-127"/>
                <a:cs typeface="Arial" pitchFamily="34" charset="0"/>
              </a:rPr>
              <a:t>Мне было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Gungsuh" pitchFamily="18" charset="-127"/>
                <a:ea typeface="Gungsuh" pitchFamily="18" charset="-127"/>
                <a:cs typeface="Arial" pitchFamily="34" charset="0"/>
              </a:rPr>
              <a:t>не понятно и не интересно</a:t>
            </a: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2843808" y="341456"/>
            <a:ext cx="480933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  <a:cs typeface="Arial" pitchFamily="34" charset="0"/>
              </a:rPr>
              <a:t>Рефлексия</a:t>
            </a:r>
            <a:endParaRPr kumimoji="0" lang="ru-RU" sz="6000" b="0" i="0" strike="noStrike" cap="none" normalizeH="0" baseline="0" dirty="0" smtClean="0">
              <a:ln>
                <a:solidFill>
                  <a:schemeClr val="tx1"/>
                </a:solidFill>
              </a:ln>
              <a:solidFill>
                <a:schemeClr val="accent6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ngsuh" pitchFamily="18" charset="-127"/>
              <a:ea typeface="Gungsuh" pitchFamily="18" charset="-127"/>
              <a:cs typeface="Arial" pitchFamily="34" charset="0"/>
            </a:endParaRPr>
          </a:p>
        </p:txBody>
      </p:sp>
      <p:pic>
        <p:nvPicPr>
          <p:cNvPr id="5" name="Рисунок 4" descr="https://st.depositphotos.com/2016173/1944/i/950/depositphotos_19443089-stock-photo-one-camomile-isolated-on-white.jpg"/>
          <p:cNvPicPr/>
          <p:nvPr/>
        </p:nvPicPr>
        <p:blipFill>
          <a:blip r:embed="rId2" cstate="print">
            <a:lum bright="-10000"/>
          </a:blip>
          <a:srcRect l="5359" t="5839" r="8151" b="9489"/>
          <a:stretch>
            <a:fillRect/>
          </a:stretch>
        </p:blipFill>
        <p:spPr bwMode="auto">
          <a:xfrm>
            <a:off x="1547664" y="1700808"/>
            <a:ext cx="1219200" cy="121920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6" name="Рисунок 5" descr="http://www.playcast.ru/uploads/2016/07/16/19305918.png"/>
          <p:cNvPicPr/>
          <p:nvPr/>
        </p:nvPicPr>
        <p:blipFill>
          <a:blip r:embed="rId3" cstate="print"/>
          <a:srcRect t="4380" r="4380" b="5839"/>
          <a:stretch>
            <a:fillRect/>
          </a:stretch>
        </p:blipFill>
        <p:spPr bwMode="auto">
          <a:xfrm>
            <a:off x="1475656" y="4509120"/>
            <a:ext cx="1341950" cy="12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st2.depositphotos.com/1266001/5516/i/950/depositphotos_55167793-stock-photo-blue-cornflower-flower-isolated-on.jpg"/>
          <p:cNvPicPr/>
          <p:nvPr/>
        </p:nvPicPr>
        <p:blipFill>
          <a:blip r:embed="rId4" cstate="print"/>
          <a:srcRect l="6684" t="5109" r="6583" b="5109"/>
          <a:stretch>
            <a:fillRect/>
          </a:stretch>
        </p:blipFill>
        <p:spPr bwMode="auto">
          <a:xfrm>
            <a:off x="1403648" y="3140968"/>
            <a:ext cx="1258484" cy="129277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267744" y="2130425"/>
            <a:ext cx="6190456" cy="2378695"/>
          </a:xfrm>
        </p:spPr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</a:rPr>
              <a:t>Спасибо всем! </a:t>
            </a:r>
            <a:b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</a:rPr>
              <a:t>До свидания!</a:t>
            </a:r>
            <a:endParaRPr lang="ru-RU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ngsuh" pitchFamily="18" charset="-127"/>
              <a:ea typeface="Gungsuh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/>
          <a:srcRect b="4394"/>
          <a:stretch>
            <a:fillRect/>
          </a:stretch>
        </p:blipFill>
        <p:spPr bwMode="auto">
          <a:xfrm>
            <a:off x="1907704" y="1124744"/>
            <a:ext cx="5040560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30722" name="Picture 2" descr="https://img.labirint.ru/images/comments_pic/1636/11_8b8e569b77a4cd3f5f1e2175d6968b86_14735066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429000"/>
            <a:ext cx="2106234" cy="2808312"/>
          </a:xfrm>
          <a:prstGeom prst="roundRect">
            <a:avLst/>
          </a:prstGeom>
          <a:noFill/>
          <a:effectLst>
            <a:softEdge rad="127000"/>
          </a:effectLst>
        </p:spPr>
      </p:pic>
      <p:pic>
        <p:nvPicPr>
          <p:cNvPr id="30724" name="Picture 4" descr="Парфенон фото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4365104"/>
            <a:ext cx="3177466" cy="1922709"/>
          </a:xfrm>
          <a:prstGeom prst="roundRect">
            <a:avLst/>
          </a:prstGeom>
          <a:noFill/>
          <a:effectLst>
            <a:softEdge rad="127000"/>
          </a:effectLst>
        </p:spPr>
      </p:pic>
      <p:pic>
        <p:nvPicPr>
          <p:cNvPr id="30730" name="Picture 10" descr="http://fcoin.ru/wp-content/uploads/2004/05/original.jpg"/>
          <p:cNvPicPr>
            <a:picLocks noChangeAspect="1" noChangeArrowheads="1"/>
          </p:cNvPicPr>
          <p:nvPr/>
        </p:nvPicPr>
        <p:blipFill>
          <a:blip r:embed="rId5" cstate="print"/>
          <a:srcRect r="1608" b="2060"/>
          <a:stretch>
            <a:fillRect/>
          </a:stretch>
        </p:blipFill>
        <p:spPr bwMode="auto">
          <a:xfrm>
            <a:off x="6804248" y="692696"/>
            <a:ext cx="1812201" cy="3198003"/>
          </a:xfrm>
          <a:prstGeom prst="roundRect">
            <a:avLst/>
          </a:prstGeom>
          <a:noFill/>
          <a:effectLst>
            <a:softEdge rad="63500"/>
          </a:effectLst>
        </p:spPr>
      </p:pic>
      <p:pic>
        <p:nvPicPr>
          <p:cNvPr id="31746" name="Picture 2" descr="http://40rus-online.ru/wp-content/uploads/2013/10/Olimpii--skii---ogon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5576" y="1268760"/>
            <a:ext cx="1872208" cy="1872208"/>
          </a:xfrm>
          <a:prstGeom prst="roundRect">
            <a:avLst/>
          </a:prstGeom>
          <a:noFill/>
          <a:effectLst>
            <a:softEdge rad="127000"/>
          </a:effectLst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71600" y="0"/>
            <a:ext cx="5976664" cy="1412776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Gungsuh" pitchFamily="18" charset="-127"/>
                <a:ea typeface="Gungsuh" pitchFamily="18" charset="-127"/>
              </a:rPr>
              <a:t>Древняя Греция</a:t>
            </a:r>
            <a:endParaRPr lang="ru-RU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Gungsuh" pitchFamily="18" charset="-127"/>
              <a:ea typeface="Gungsuh" pitchFamily="18" charset="-127"/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2" cstate="print"/>
          <a:srcRect l="44063" t="4638" r="42468" b="85631"/>
          <a:stretch>
            <a:fillRect/>
          </a:stretch>
        </p:blipFill>
        <p:spPr bwMode="auto">
          <a:xfrm>
            <a:off x="2771800" y="1340768"/>
            <a:ext cx="1584176" cy="64807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http://puzzleit.ru/files/puzzles/113/112617/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404664"/>
            <a:ext cx="4824536" cy="6021547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s://farfor-classic.ru/uploads/catalog_img/993008801.jpg"/>
          <p:cNvPicPr>
            <a:picLocks noChangeAspect="1" noChangeArrowheads="1"/>
          </p:cNvPicPr>
          <p:nvPr/>
        </p:nvPicPr>
        <p:blipFill>
          <a:blip r:embed="rId2" cstate="print"/>
          <a:srcRect l="9309" t="13333" r="6909" b="13333"/>
          <a:stretch>
            <a:fillRect/>
          </a:stretch>
        </p:blipFill>
        <p:spPr bwMode="auto">
          <a:xfrm>
            <a:off x="899592" y="1268760"/>
            <a:ext cx="2304256" cy="1877542"/>
          </a:xfrm>
          <a:prstGeom prst="rect">
            <a:avLst/>
          </a:prstGeom>
          <a:noFill/>
        </p:spPr>
      </p:pic>
      <p:pic>
        <p:nvPicPr>
          <p:cNvPr id="32776" name="Picture 8" descr="https://www.posuda.ru/upload/iblock/ad6/ad60def8fa0d1987a839bc3bb88536e0.jpg"/>
          <p:cNvPicPr>
            <a:picLocks noChangeAspect="1" noChangeArrowheads="1"/>
          </p:cNvPicPr>
          <p:nvPr/>
        </p:nvPicPr>
        <p:blipFill>
          <a:blip r:embed="rId3" cstate="print"/>
          <a:srcRect l="3334" t="11668" r="3323" b="14991"/>
          <a:stretch>
            <a:fillRect/>
          </a:stretch>
        </p:blipFill>
        <p:spPr bwMode="auto">
          <a:xfrm>
            <a:off x="5868144" y="1124744"/>
            <a:ext cx="2453311" cy="1990507"/>
          </a:xfrm>
          <a:prstGeom prst="rect">
            <a:avLst/>
          </a:prstGeom>
          <a:noFill/>
        </p:spPr>
      </p:pic>
      <p:pic>
        <p:nvPicPr>
          <p:cNvPr id="32778" name="Picture 10" descr="http://copypast.ru/foto8/2624/podborka_vremen_sssr_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3645024"/>
            <a:ext cx="1728192" cy="2520279"/>
          </a:xfrm>
          <a:prstGeom prst="rect">
            <a:avLst/>
          </a:prstGeom>
          <a:noFill/>
        </p:spPr>
      </p:pic>
      <p:pic>
        <p:nvPicPr>
          <p:cNvPr id="32782" name="Picture 14" descr="https://stavropol.poiskhome.ru/Content/img/products/1000000/200000/80000/4000/600/20/0173513/Main/700X7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3717032"/>
            <a:ext cx="2160240" cy="2160240"/>
          </a:xfrm>
          <a:prstGeom prst="rect">
            <a:avLst/>
          </a:prstGeom>
          <a:noFill/>
        </p:spPr>
      </p:pic>
      <p:pic>
        <p:nvPicPr>
          <p:cNvPr id="32784" name="Picture 16" descr="http://torgmarket-tlt.ru/components/com_virtuemart/shop_image/product/sim7379.jpg"/>
          <p:cNvPicPr>
            <a:picLocks noChangeAspect="1" noChangeArrowheads="1"/>
          </p:cNvPicPr>
          <p:nvPr/>
        </p:nvPicPr>
        <p:blipFill>
          <a:blip r:embed="rId6" cstate="print"/>
          <a:srcRect l="3240" t="6898" r="3881" b="11709"/>
          <a:stretch>
            <a:fillRect/>
          </a:stretch>
        </p:blipFill>
        <p:spPr bwMode="auto">
          <a:xfrm>
            <a:off x="827584" y="3717032"/>
            <a:ext cx="2448272" cy="1679628"/>
          </a:xfrm>
          <a:prstGeom prst="rect">
            <a:avLst/>
          </a:prstGeom>
          <a:noFill/>
        </p:spPr>
      </p:pic>
      <p:pic>
        <p:nvPicPr>
          <p:cNvPr id="32786" name="Picture 18" descr="http://domovid.ru/upload/iblock/0e6/0e6db19d8700784d0fdab3fd25746e72.jpg"/>
          <p:cNvPicPr>
            <a:picLocks noChangeAspect="1" noChangeArrowheads="1"/>
          </p:cNvPicPr>
          <p:nvPr/>
        </p:nvPicPr>
        <p:blipFill>
          <a:blip r:embed="rId7" cstate="print"/>
          <a:srcRect l="4167" t="2739" r="8333" b="6878"/>
          <a:stretch>
            <a:fillRect/>
          </a:stretch>
        </p:blipFill>
        <p:spPr bwMode="auto">
          <a:xfrm>
            <a:off x="3707904" y="764704"/>
            <a:ext cx="1800200" cy="23574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Слова «сосуды» и «посуда» </a:t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</a:b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на латинском - </a:t>
            </a:r>
            <a:r>
              <a:rPr lang="en-US" u="sng" dirty="0" smtClean="0">
                <a:solidFill>
                  <a:schemeClr val="accent6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vas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«вазы»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Gungsuh" pitchFamily="18" charset="-127"/>
              <a:ea typeface="Gungsuh" pitchFamily="18" charset="-127"/>
            </a:endParaRPr>
          </a:p>
        </p:txBody>
      </p:sp>
      <p:pic>
        <p:nvPicPr>
          <p:cNvPr id="32770" name="Picture 2" descr="https://farfor-classic.ru/uploads/catalog_img/993008801.jpg"/>
          <p:cNvPicPr>
            <a:picLocks noChangeAspect="1" noChangeArrowheads="1"/>
          </p:cNvPicPr>
          <p:nvPr/>
        </p:nvPicPr>
        <p:blipFill>
          <a:blip r:embed="rId2" cstate="print"/>
          <a:srcRect l="9309" t="13333" r="6909" b="13333"/>
          <a:stretch>
            <a:fillRect/>
          </a:stretch>
        </p:blipFill>
        <p:spPr bwMode="auto">
          <a:xfrm>
            <a:off x="6444208" y="1844824"/>
            <a:ext cx="2016224" cy="1642849"/>
          </a:xfrm>
          <a:prstGeom prst="rect">
            <a:avLst/>
          </a:prstGeom>
          <a:noFill/>
        </p:spPr>
      </p:pic>
      <p:pic>
        <p:nvPicPr>
          <p:cNvPr id="32776" name="Picture 8" descr="https://www.posuda.ru/upload/iblock/ad6/ad60def8fa0d1987a839bc3bb88536e0.jpg"/>
          <p:cNvPicPr>
            <a:picLocks noChangeAspect="1" noChangeArrowheads="1"/>
          </p:cNvPicPr>
          <p:nvPr/>
        </p:nvPicPr>
        <p:blipFill>
          <a:blip r:embed="rId3" cstate="print"/>
          <a:srcRect l="3334" t="11668" r="3323" b="14991"/>
          <a:stretch>
            <a:fillRect/>
          </a:stretch>
        </p:blipFill>
        <p:spPr bwMode="auto">
          <a:xfrm>
            <a:off x="899592" y="1844825"/>
            <a:ext cx="2307507" cy="1872208"/>
          </a:xfrm>
          <a:prstGeom prst="rect">
            <a:avLst/>
          </a:prstGeom>
          <a:noFill/>
        </p:spPr>
      </p:pic>
      <p:pic>
        <p:nvPicPr>
          <p:cNvPr id="32778" name="Picture 10" descr="http://copypast.ru/foto8/2624/podborka_vremen_sssr_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3933056"/>
            <a:ext cx="1512168" cy="2205244"/>
          </a:xfrm>
          <a:prstGeom prst="rect">
            <a:avLst/>
          </a:prstGeom>
          <a:noFill/>
        </p:spPr>
      </p:pic>
      <p:pic>
        <p:nvPicPr>
          <p:cNvPr id="32782" name="Picture 14" descr="https://stavropol.poiskhome.ru/Content/img/products/1000000/200000/80000/4000/600/20/0173513/Main/700X7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4005064"/>
            <a:ext cx="2159760" cy="2159760"/>
          </a:xfrm>
          <a:prstGeom prst="rect">
            <a:avLst/>
          </a:prstGeom>
          <a:noFill/>
        </p:spPr>
      </p:pic>
      <p:pic>
        <p:nvPicPr>
          <p:cNvPr id="32786" name="Picture 18" descr="http://domovid.ru/upload/iblock/0e6/0e6db19d8700784d0fdab3fd25746e72.jpg"/>
          <p:cNvPicPr>
            <a:picLocks noChangeAspect="1" noChangeArrowheads="1"/>
          </p:cNvPicPr>
          <p:nvPr/>
        </p:nvPicPr>
        <p:blipFill>
          <a:blip r:embed="rId6" cstate="print"/>
          <a:srcRect l="4167" t="2739" r="8333" b="6878"/>
          <a:stretch>
            <a:fillRect/>
          </a:stretch>
        </p:blipFill>
        <p:spPr bwMode="auto">
          <a:xfrm>
            <a:off x="3923928" y="1700808"/>
            <a:ext cx="1656184" cy="21688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827584" y="1083992"/>
            <a:ext cx="7776864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  <a:cs typeface="Times New Roman" pitchFamily="18" charset="0"/>
              </a:rPr>
              <a:t>По-гречески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  <a:cs typeface="Times New Roman" pitchFamily="18" charset="0"/>
              </a:rPr>
              <a:t>глина - «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  <a:cs typeface="Times New Roman" pitchFamily="18" charset="0"/>
              </a:rPr>
              <a:t>керамос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  <a:cs typeface="Times New Roman" pitchFamily="18" charset="0"/>
              </a:rPr>
              <a:t>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ngsuh" pitchFamily="18" charset="-127"/>
              <a:ea typeface="Gungsuh" pitchFamily="18" charset="-127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ngsuh" pitchFamily="18" charset="-127"/>
              <a:ea typeface="Gungsuh" pitchFamily="18" charset="-127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  <a:cs typeface="Times New Roman" pitchFamily="18" charset="0"/>
              </a:rPr>
              <a:t>Посуда  из глины –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  <a:cs typeface="Times New Roman" pitchFamily="18" charset="0"/>
              </a:rPr>
              <a:t> «керамика»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ngsuh" pitchFamily="18" charset="-127"/>
              <a:ea typeface="Gungsuh" pitchFamily="18" charset="-127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  <a:cs typeface="Times New Roman" pitchFamily="18" charset="0"/>
              </a:rPr>
              <a:t>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  <a:cs typeface="Times New Roman" pitchFamily="18" charset="0"/>
              </a:rPr>
              <a:t> Роспись   керамических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  <a:cs typeface="Times New Roman" pitchFamily="18" charset="0"/>
              </a:rPr>
              <a:t>сосудов – вазопись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  <a:cs typeface="Times New Roman" pitchFamily="18" charset="0"/>
              </a:rPr>
              <a:t>. 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ngsuh" pitchFamily="18" charset="-127"/>
              <a:ea typeface="Gungsuh" pitchFamily="18" charset="-127"/>
              <a:cs typeface="Arial" pitchFamily="34" charset="0"/>
            </a:endParaRPr>
          </a:p>
        </p:txBody>
      </p:sp>
      <p:pic>
        <p:nvPicPr>
          <p:cNvPr id="34819" name="Picture 3" descr="http://vechorka.ru/media/photos/15/156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2564904"/>
            <a:ext cx="2771800" cy="2081451"/>
          </a:xfrm>
          <a:prstGeom prst="ellipse">
            <a:avLst/>
          </a:prstGeom>
          <a:noFill/>
        </p:spPr>
      </p:pic>
      <p:pic>
        <p:nvPicPr>
          <p:cNvPr id="34821" name="Picture 5" descr="http://www.stroyportal.ru/media/cache/companies/165127/products/684991949/bcf85186-ee60-4f42-8d99-263878ddb0b4_mobile_2_list_image.jpg"/>
          <p:cNvPicPr>
            <a:picLocks noChangeAspect="1" noChangeArrowheads="1"/>
          </p:cNvPicPr>
          <p:nvPr/>
        </p:nvPicPr>
        <p:blipFill>
          <a:blip r:embed="rId3" cstate="print"/>
          <a:srcRect l="7698" t="9143" r="7618" b="13675"/>
          <a:stretch>
            <a:fillRect/>
          </a:stretch>
        </p:blipFill>
        <p:spPr bwMode="auto">
          <a:xfrm>
            <a:off x="1043608" y="692696"/>
            <a:ext cx="2736304" cy="1940289"/>
          </a:xfrm>
          <a:prstGeom prst="ellipse">
            <a:avLst/>
          </a:prstGeom>
          <a:noFill/>
        </p:spPr>
      </p:pic>
      <p:pic>
        <p:nvPicPr>
          <p:cNvPr id="34823" name="Picture 7" descr="https://www.bantikov.ru/system/images/images/000/008/135/large_cert/2838_fullimage_VIT-royal-delft.jpg_560x350-e1349946846886.jpeg?148091929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4581128"/>
            <a:ext cx="2448272" cy="1635261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772816"/>
            <a:ext cx="8686800" cy="252028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</a:rPr>
              <a:t>Как называется искусство</a:t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</a:rPr>
            </a:b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</a:rPr>
              <a:t> росписи ваз?</a:t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</a:rPr>
            </a:b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</a:rPr>
              <a:t/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</a:rPr>
            </a:b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</a:rPr>
              <a:t>Где изготавливали вазы? </a:t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ngsuh" pitchFamily="18" charset="-127"/>
                <a:ea typeface="Gungsuh" pitchFamily="18" charset="-127"/>
              </a:rPr>
            </a:br>
            <a:endParaRPr lang="ru-RU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ngsuh" pitchFamily="18" charset="-127"/>
              <a:ea typeface="Gungsuh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ветлый 1">
  <a:themeElements>
    <a:clrScheme name="Другая 2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74806"/>
      </a:hlink>
      <a:folHlink>
        <a:srgbClr val="4B240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Светлый 1</Template>
  <TotalTime>888</TotalTime>
  <Words>540</Words>
  <Application>Microsoft Office PowerPoint</Application>
  <PresentationFormat>Экран (4:3)</PresentationFormat>
  <Paragraphs>128</Paragraphs>
  <Slides>35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Светлый 1</vt:lpstr>
      <vt:lpstr>Палитра   хорошего  настроения</vt:lpstr>
      <vt:lpstr>Что одному  не под силу,  то легко коллективу </vt:lpstr>
      <vt:lpstr>Слайд 3</vt:lpstr>
      <vt:lpstr>Древняя Греция</vt:lpstr>
      <vt:lpstr>Слайд 5</vt:lpstr>
      <vt:lpstr>Слайд 6</vt:lpstr>
      <vt:lpstr>Слова «сосуды» и «посуда»  на латинском - vas «вазы»</vt:lpstr>
      <vt:lpstr>Слайд 8</vt:lpstr>
      <vt:lpstr>Как называется искусство  росписи ваз?  Где изготавливали вазы?  </vt:lpstr>
      <vt:lpstr> Искусство вазописи  Древней Греции </vt:lpstr>
      <vt:lpstr>Слайд 11</vt:lpstr>
      <vt:lpstr>Слайд 12</vt:lpstr>
      <vt:lpstr>Слайд 13</vt:lpstr>
      <vt:lpstr>Амфора</vt:lpstr>
      <vt:lpstr>Лекиф</vt:lpstr>
      <vt:lpstr>Гидрия </vt:lpstr>
      <vt:lpstr>Пелика</vt:lpstr>
      <vt:lpstr>Килик</vt:lpstr>
      <vt:lpstr>Киаф</vt:lpstr>
      <vt:lpstr>Кратер</vt:lpstr>
      <vt:lpstr>Скифос (кубок Геракла)</vt:lpstr>
      <vt:lpstr>«Что я видел в Эрмитаже»   </vt:lpstr>
      <vt:lpstr>Слайд 23</vt:lpstr>
      <vt:lpstr>Слайд 24</vt:lpstr>
      <vt:lpstr>Слайд 25</vt:lpstr>
      <vt:lpstr>Юные археологи</vt:lpstr>
      <vt:lpstr>Слайд 27</vt:lpstr>
      <vt:lpstr>Слайд 28</vt:lpstr>
      <vt:lpstr>Греческие орнаменты:      </vt:lpstr>
      <vt:lpstr>Слайд 30</vt:lpstr>
      <vt:lpstr>Не боги горшки обжигают</vt:lpstr>
      <vt:lpstr>Слайд 32</vt:lpstr>
      <vt:lpstr>Слайд 33</vt:lpstr>
      <vt:lpstr>Слайд 34</vt:lpstr>
      <vt:lpstr>Спасибо всем!  До свидания!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xxx</dc:creator>
  <cp:lastModifiedBy>Пользователь Asus</cp:lastModifiedBy>
  <cp:revision>81</cp:revision>
  <dcterms:created xsi:type="dcterms:W3CDTF">2018-02-03T15:53:46Z</dcterms:created>
  <dcterms:modified xsi:type="dcterms:W3CDTF">2021-10-18T21:20:48Z</dcterms:modified>
</cp:coreProperties>
</file>