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58" r:id="rId3"/>
    <p:sldId id="259" r:id="rId4"/>
    <p:sldId id="260" r:id="rId5"/>
    <p:sldId id="265" r:id="rId6"/>
    <p:sldId id="261" r:id="rId7"/>
    <p:sldId id="266" r:id="rId8"/>
    <p:sldId id="267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итя" initials="В" lastIdx="1" clrIdx="0">
    <p:extLst>
      <p:ext uri="{19B8F6BF-5375-455C-9EA6-DF929625EA0E}">
        <p15:presenceInfo xmlns:p15="http://schemas.microsoft.com/office/powerpoint/2012/main" userId="Вит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757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32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2960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917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98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300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696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997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319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779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81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047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34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098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63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94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89A28-723A-4948-BB77-FD283509A201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01B28-6FE8-4A7F-84AD-835EDF851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986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urok.ru/files/issledovatelskaia-rabota-draniki.html?ysclid=lsstkz80c8147034757" TargetMode="External"/><Relationship Id="rId7" Type="http://schemas.openxmlformats.org/officeDocument/2006/relationships/hyperlink" Target="https://dzen.ru/a/ZOIe10xMRDs3oK7P" TargetMode="External"/><Relationship Id="rId2" Type="http://schemas.openxmlformats.org/officeDocument/2006/relationships/hyperlink" Target="https://proza.ru/2015/02/02/761?ysclid=lssw5lpsns47034569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cs.yandex.ru/docs/view?url=ya-browser://4DT1uXEPRrJRXlUFoewruBo_C_KTCbqsGikdhz4nQwtjkzlksWcRtyEMk2HJQLlymuot2uTEG6YTlOnX0hh29CUG-lo5xfY14uNFnGMcFasObl3bfYi5AfopkLylqYjmq1k2Au15_wV2zth8bJCesg==?sign=0AIXEOpdoXrwcGb-UXO2ku5eRrv5u-8M3L5py5BoqlI=&amp;name=vystuplenie.docx&amp;nosw=1" TargetMode="External"/><Relationship Id="rId5" Type="http://schemas.openxmlformats.org/officeDocument/2006/relationships/hyperlink" Target="https://school-science.ru/6/1/36415?ysclid=lompqy0um492752765" TargetMode="External"/><Relationship Id="rId4" Type="http://schemas.openxmlformats.org/officeDocument/2006/relationships/hyperlink" Target="https://urok.1sept.ru/articles/562350?ysclid=lsst2su7mk84555381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7;&#1082;&#1078;&#1080;.&#1086;&#1073;&#1088;&#1072;&#1079;&#1086;&#1074;&#1072;&#1085;&#1080;&#1077;38.&#1088;&#1092;/sveden/activity/pkd_ochnaya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&#1087;&#1082;&#1078;&#1080;.&#1086;&#1073;&#1088;&#1072;&#1079;&#1086;&#1074;&#1072;&#1085;&#1080;&#1077;38.&#1088;&#1092;/sveden/activity/pkd_zaochnaya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6E87B9-D0E8-4CB3-8D5C-998A1280C2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3028" y="1246023"/>
            <a:ext cx="11625943" cy="2626960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технологии:</a:t>
            </a:r>
            <a: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Кулинарное путешествие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традиционных рецептов приготовления картофеля 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Нижнеилимском районе.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584A81D-E180-4CA8-810B-79D01AE5B6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8" y="4441371"/>
            <a:ext cx="10210289" cy="1738993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Кибирев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9 класса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Калачева А. В.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(технологии)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375" y="308304"/>
            <a:ext cx="10001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Радищевская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</p:txBody>
      </p:sp>
    </p:spTree>
    <p:extLst>
      <p:ext uri="{BB962C8B-B14F-4D97-AF65-F5344CB8AC3E}">
        <p14:creationId xmlns:p14="http://schemas.microsoft.com/office/powerpoint/2010/main" val="1981331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602595-9121-497B-8592-CF9F3F7B09FF}"/>
              </a:ext>
            </a:extLst>
          </p:cNvPr>
          <p:cNvSpPr txBox="1"/>
          <p:nvPr/>
        </p:nvSpPr>
        <p:spPr>
          <a:xfrm>
            <a:off x="483239" y="210065"/>
            <a:ext cx="491335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ходе работы над проектом, я узнал о происхождении картофеля в Нижнеилимском районе, познакомился с традиционными рецептами блюд из картофеля, с разнообразными способами приготовления: варкой, запеканием, жаркой, тушением.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Научился готовить картофельные оладьи - драники.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Понял, что приготовление пищи меня привлекает, в свободное от учебы время я с удовольствием готовлю различные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блюда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радую свою семью.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дальнейшем планирую свое увлечение реализовать в профессии повар и поступить очно после 9 класса в профессиональный колледж г. Железногорска-Илимского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профессию «Повар».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4" r="8463"/>
          <a:stretch/>
        </p:blipFill>
        <p:spPr bwMode="auto">
          <a:xfrm>
            <a:off x="9004199" y="2006253"/>
            <a:ext cx="3187801" cy="4580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0F3444-E882-40DC-85C2-7D6A9439A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60" t="8550" r="11729" b="37643"/>
          <a:stretch/>
        </p:blipFill>
        <p:spPr>
          <a:xfrm>
            <a:off x="5227704" y="171244"/>
            <a:ext cx="3801995" cy="4857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068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464" y="155121"/>
            <a:ext cx="118300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интернет ресурсов</a:t>
            </a:r>
          </a:p>
          <a:p>
            <a:pPr algn="ctr"/>
            <a:endParaRPr lang="ru-RU" sz="3200" b="1" dirty="0"/>
          </a:p>
          <a:p>
            <a:r>
              <a:rPr lang="ru-RU" u="sng" dirty="0">
                <a:hlinkClick r:id="rId2"/>
              </a:rPr>
              <a:t>https://proza.ru/2015/02/02/761?ysclid=lssw5lpsns470345692</a:t>
            </a:r>
            <a:endParaRPr lang="ru-RU" dirty="0"/>
          </a:p>
          <a:p>
            <a:r>
              <a:rPr lang="ru-RU" u="sng" dirty="0">
                <a:hlinkClick r:id="rId3"/>
              </a:rPr>
              <a:t>https://multiurok.ru/files/issledovatelskaia-rabota-draniki.html?ysclid=lsstkz80c8147034757</a:t>
            </a:r>
            <a:endParaRPr lang="ru-RU" dirty="0"/>
          </a:p>
          <a:p>
            <a:r>
              <a:rPr lang="ru-RU" u="sng" dirty="0">
                <a:hlinkClick r:id="rId4"/>
              </a:rPr>
              <a:t>https://urok.1sept.ru/articles/562350?ysclid=lsst2su7mk845553816</a:t>
            </a:r>
            <a:endParaRPr lang="ru-RU" dirty="0"/>
          </a:p>
          <a:p>
            <a:r>
              <a:rPr lang="ru-RU" u="sng" dirty="0">
                <a:hlinkClick r:id="rId4"/>
              </a:rPr>
              <a:t>https://urok.1sept.ru/articles/562350?ysclid=lsst2su7mk845553816</a:t>
            </a:r>
            <a:endParaRPr lang="ru-RU" dirty="0"/>
          </a:p>
          <a:p>
            <a:r>
              <a:rPr lang="ru-RU" u="sng" dirty="0">
                <a:hlinkClick r:id="rId5"/>
              </a:rPr>
              <a:t>https://school-science.ru/6/1/36415?ysclid=lompqy0um492752765</a:t>
            </a:r>
            <a:endParaRPr lang="ru-RU" dirty="0"/>
          </a:p>
          <a:p>
            <a:r>
              <a:rPr lang="ru-RU" u="sng" dirty="0">
                <a:hlinkClick r:id="rId6"/>
              </a:rPr>
              <a:t>https://docs.yandex.ru/docs/view?url=ya-browser%3A%2F%2F4DT1uXEPRrJRXlUFoewruBo_C_KTCbqsGikdhz4nQwtjkzlksWcRtyEMk2HJQLlymuot2uTEG6YTlOnX0hh29CUG-lo5xfY14uNFnGMcFasObl3bfYi5AfopkLylqYjmq1k2Au15_wV2zth8bJCesg%3D%3D%3Fsign%3D0AIXEOpdoXrwcGb-UXO2ku5eRrv5u-8M3L5py5BoqlI%3D&amp;name=vystuplenie.docx&amp;nosw=1</a:t>
            </a:r>
            <a:endParaRPr lang="ru-RU" dirty="0"/>
          </a:p>
          <a:p>
            <a:r>
              <a:rPr lang="ru-RU" u="sng" dirty="0">
                <a:hlinkClick r:id="rId7"/>
              </a:rPr>
              <a:t>https://dzen.ru/a/ZOIe10xMRDs3oK7P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45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F287CF-70CD-4F61-B331-9783D6772173}"/>
              </a:ext>
            </a:extLst>
          </p:cNvPr>
          <p:cNvSpPr txBox="1"/>
          <p:nvPr/>
        </p:nvSpPr>
        <p:spPr>
          <a:xfrm>
            <a:off x="159328" y="0"/>
            <a:ext cx="11949545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изучить традиционные рецепты приготовления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картофеля,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как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готовят местные жители. Это поможет мне лучше понять культуру и традиции региона, в котором  живет моя семья, а также расширить кулинарные знания и навыки, которые пригодятся мне  в жизни.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Цель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традиционных рецептов приготовления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картофеля.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Изучить материалы в сети Интернет о картофеле;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Познакомиться с историей появления </a:t>
            </a:r>
            <a:r>
              <a:rPr lang="ru-RU" sz="2000" dirty="0" smtClean="0"/>
              <a:t>картофеля</a:t>
            </a:r>
          </a:p>
          <a:p>
            <a:pPr lvl="0"/>
            <a:r>
              <a:rPr lang="ru-RU" sz="2000" dirty="0"/>
              <a:t> </a:t>
            </a:r>
            <a:r>
              <a:rPr lang="ru-RU" sz="2000" dirty="0" smtClean="0"/>
              <a:t>    </a:t>
            </a:r>
            <a:r>
              <a:rPr lang="ru-RU" sz="2000" dirty="0"/>
              <a:t>в Нижнеилимском районе;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Приготовить простое и вкусное блюдо из картофеля.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Определить место профессионального  обучения.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727" y="2724355"/>
            <a:ext cx="4901046" cy="3738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236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AD2ECE-C1A5-4DF8-900A-DD95156E8F7F}"/>
              </a:ext>
            </a:extLst>
          </p:cNvPr>
          <p:cNvSpPr txBox="1"/>
          <p:nvPr/>
        </p:nvSpPr>
        <p:spPr>
          <a:xfrm>
            <a:off x="120036" y="121463"/>
            <a:ext cx="708086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История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появления картофеля в Нижнеилимском районе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Научные экспедиции советских ученых в 1920-1930-х годах убедительно доказали, что родина картофеля - Южная Америка. Постепенно русские люди больше узнавали о пользе картофеля. В Илимск картофель привез Александр Николаевич Радищев - бунтарь, первый революционер, который несколько лет отбывал ссылку в краю Илимском. Он был  первым в этой местности картофелеводом.  Ещё в 1768 году несколько мешков картофель посылали Иркутской воеводской канцелярией, чтобы рассадить в Илимске и близлежащих деревнях, однако у местных жителей овощ не прижился. И вот 27 апреля 1768 года Александр Николаевич посадил картофель  на той стороне Илима и получил урожай.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 развитием капитализма производство картофеля в России из года в год росло, причем назначение и использование его стало более широким и разнообразным.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235" y="121462"/>
            <a:ext cx="2725738" cy="3387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800" y="3509165"/>
            <a:ext cx="4645781" cy="3079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973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83AB18-47B6-4A8E-BCFD-F65804E23E42}"/>
              </a:ext>
            </a:extLst>
          </p:cNvPr>
          <p:cNvSpPr txBox="1"/>
          <p:nvPr/>
        </p:nvSpPr>
        <p:spPr>
          <a:xfrm>
            <a:off x="123568" y="0"/>
            <a:ext cx="1187484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Полезные свойства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- один из наиболее распространенных пищевых продуктов. Его пищевая ценность определяется большим количеством крахмала (до 16-18 %).   Этот овощ - лидер по содержанию калия. Соли калия выводят воду из организма, поэтому картофель включают в лечебную диету людям с расстройствами почек и сердца. Особенно эффективна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яичная диета при хронической почечной недостаточности.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Картофель – калорийный продукт, в нем много углеводов, в первую очередь крахмала. Картофельный белок схож с белком, содержащимся в мясе.  Употребление картофеля полезно при недугах, которые связаны с нарушением обмена веществ 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981" y="3175887"/>
            <a:ext cx="5160528" cy="3478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211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957" y="171450"/>
            <a:ext cx="1194435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Рецепты традиционных блюд из картофеля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Картофель, запеченный с луком и сыром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Картофельные оладьи –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драники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Картофель, тушеный с грибами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138" y="1377949"/>
            <a:ext cx="3592698" cy="1886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17" y="1731239"/>
            <a:ext cx="4229101" cy="2820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ketokotleta.ru/wp-content/uploads/2/5/5/25551cc2fa18ee38b7c44da32a0d7c7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38" y="3697307"/>
            <a:ext cx="4600098" cy="3066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59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32C619-DF28-430F-8143-E5298630F1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81" b="22435"/>
          <a:stretch/>
        </p:blipFill>
        <p:spPr>
          <a:xfrm>
            <a:off x="4930075" y="1808018"/>
            <a:ext cx="1990330" cy="3518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E0FD40-2965-4D79-A1D9-52E6881A3F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5" t="17592" r="38277" b="6442"/>
          <a:stretch/>
        </p:blipFill>
        <p:spPr>
          <a:xfrm>
            <a:off x="6879056" y="484539"/>
            <a:ext cx="3036909" cy="2445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95232D-08FF-411B-BFD8-50AC18E40E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368" r="835" b="15705"/>
          <a:stretch/>
        </p:blipFill>
        <p:spPr>
          <a:xfrm>
            <a:off x="9991197" y="484539"/>
            <a:ext cx="1920876" cy="2394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4696089-9D80-47A7-8FF3-CE616B63F41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1532" r="-1074" b="27748"/>
          <a:stretch/>
        </p:blipFill>
        <p:spPr>
          <a:xfrm>
            <a:off x="6995637" y="3059203"/>
            <a:ext cx="2397745" cy="3301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60F3444-E882-40DC-85C2-7D6A9439AF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60" t="8550" r="11729" b="37643"/>
          <a:stretch/>
        </p:blipFill>
        <p:spPr>
          <a:xfrm>
            <a:off x="9083825" y="2961489"/>
            <a:ext cx="2960576" cy="3782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2584" y="1054802"/>
            <a:ext cx="491065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/>
              <a:t>1.Приготовить ингредиенты для </a:t>
            </a:r>
            <a:r>
              <a:rPr lang="ru-RU" sz="1600" dirty="0" err="1"/>
              <a:t>драников</a:t>
            </a:r>
            <a:r>
              <a:rPr lang="ru-RU" sz="1600" dirty="0"/>
              <a:t>:</a:t>
            </a:r>
          </a:p>
          <a:p>
            <a:pPr lvl="0"/>
            <a:r>
              <a:rPr lang="ru-RU" sz="1600" dirty="0" smtClean="0"/>
              <a:t>4 </a:t>
            </a:r>
            <a:r>
              <a:rPr lang="ru-RU" sz="1600" dirty="0"/>
              <a:t>клубня картофеля, 1 сырое яйцо, 2 столовые ложки муки, 1 стакан растительного масла, соль, 2 зубчика чеснока.</a:t>
            </a:r>
          </a:p>
          <a:p>
            <a:r>
              <a:rPr lang="ru-RU" sz="1600" dirty="0"/>
              <a:t>2.Очистить картофель и чеснок от кожуры. Натереть картофель на крупной тёрке, чеснок на мелкой.  Добавить соль и перемешать. </a:t>
            </a:r>
          </a:p>
          <a:p>
            <a:r>
              <a:rPr lang="ru-RU" sz="1600" dirty="0"/>
              <a:t>3.Отжать ложкой лишний сок с картофеля и переложить его в глубокую миску.  В середине сделать углубление и вбить в него одно куриное яйцо.</a:t>
            </a:r>
          </a:p>
          <a:p>
            <a:r>
              <a:rPr lang="ru-RU" sz="1600" dirty="0"/>
              <a:t>4.Всыпать к картофелю муку и хорошо перемешать. </a:t>
            </a:r>
          </a:p>
          <a:p>
            <a:r>
              <a:rPr lang="ru-RU" sz="1600" dirty="0"/>
              <a:t>5.Влить на сковороду часть растительного масла. Как только масло прогреется, приступать к жарке </a:t>
            </a:r>
            <a:r>
              <a:rPr lang="ru-RU" sz="1600" dirty="0" err="1"/>
              <a:t>драников</a:t>
            </a:r>
            <a:r>
              <a:rPr lang="ru-RU" sz="1600" dirty="0"/>
              <a:t>. Обжаривать до золотистой корочки с двух сторон.</a:t>
            </a:r>
          </a:p>
          <a:p>
            <a:r>
              <a:rPr lang="ru-RU" sz="1600" dirty="0"/>
              <a:t>6.Готовые </a:t>
            </a:r>
            <a:r>
              <a:rPr lang="ru-RU" sz="1600" dirty="0" err="1"/>
              <a:t>драники</a:t>
            </a:r>
            <a:r>
              <a:rPr lang="ru-RU" sz="1600" dirty="0"/>
              <a:t> выложить на тарелку с бумажным полотенцем. Подавать к столу горячими, посыпать рубленой зеленью, на соус предложить сметану.</a:t>
            </a:r>
          </a:p>
          <a:p>
            <a:r>
              <a:rPr lang="ru-RU" sz="1600" dirty="0"/>
              <a:t> </a:t>
            </a:r>
          </a:p>
          <a:p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8477" y="10069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 Технология приготовления картофельных оладий -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драников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529932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C19BF1-970A-476E-BEC8-E8BF72FD1D11}"/>
              </a:ext>
            </a:extLst>
          </p:cNvPr>
          <p:cNvSpPr txBox="1"/>
          <p:nvPr/>
        </p:nvSpPr>
        <p:spPr>
          <a:xfrm>
            <a:off x="107004" y="116732"/>
            <a:ext cx="1197799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мастер уникальных блюд, который не только утоляет голод, но и доставляет радость каждому гостю.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поваром необходимы определенные навыки и качества: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знания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и организационные навыки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Стрессоустойчивость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санитарных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существует несколько классификаций поваров: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Бренд-шеф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Шеф-повар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Су-шеф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Повар-кондитер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Повар-технолог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Повар-кулинар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A53021-768C-49F0-8616-169B2A5FE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699" y="3352261"/>
            <a:ext cx="5381045" cy="3029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D426EE-E374-4CE2-8B67-ADC664070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226" y="1913526"/>
            <a:ext cx="4448852" cy="2502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8666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044213-B20A-4BA0-9473-FC08F8B17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1504" y="747223"/>
            <a:ext cx="4905778" cy="4905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D70484-3A2F-49A3-9CAD-69A3AEF8CFD2}"/>
              </a:ext>
            </a:extLst>
          </p:cNvPr>
          <p:cNvSpPr txBox="1"/>
          <p:nvPr/>
        </p:nvSpPr>
        <p:spPr>
          <a:xfrm>
            <a:off x="155644" y="155643"/>
            <a:ext cx="62611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5.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обучения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колледж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Железногорска-Илимского формам обучения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87824"/>
              </p:ext>
            </p:extLst>
          </p:nvPr>
        </p:nvGraphicFramePr>
        <p:xfrm>
          <a:off x="540326" y="2171699"/>
          <a:ext cx="6089076" cy="41148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9692">
                  <a:extLst>
                    <a:ext uri="{9D8B030D-6E8A-4147-A177-3AD203B41FA5}">
                      <a16:colId xmlns:a16="http://schemas.microsoft.com/office/drawing/2014/main" val="1982536727"/>
                    </a:ext>
                  </a:extLst>
                </a:gridCol>
                <a:gridCol w="2029692">
                  <a:extLst>
                    <a:ext uri="{9D8B030D-6E8A-4147-A177-3AD203B41FA5}">
                      <a16:colId xmlns:a16="http://schemas.microsoft.com/office/drawing/2014/main" val="3485302046"/>
                    </a:ext>
                  </a:extLst>
                </a:gridCol>
                <a:gridCol w="2029692">
                  <a:extLst>
                    <a:ext uri="{9D8B030D-6E8A-4147-A177-3AD203B41FA5}">
                      <a16:colId xmlns:a16="http://schemas.microsoft.com/office/drawing/2014/main" val="2002566905"/>
                    </a:ext>
                  </a:extLst>
                </a:gridCol>
              </a:tblGrid>
              <a:tr h="1144611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43.02.15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Поварское и кондитерское дело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года 10 месяцев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1582622274"/>
                  </a:ext>
                </a:extLst>
              </a:tr>
              <a:tr h="1144611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43.02.15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Поварское и кондитерское дело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заочная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года 10 месяцев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421758731"/>
                  </a:ext>
                </a:extLst>
              </a:tr>
              <a:tr h="912790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16675   </a:t>
                      </a:r>
                    </a:p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Повар, 3-4 разряд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</a:p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 часов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395141868"/>
                  </a:ext>
                </a:extLst>
              </a:tr>
              <a:tr h="912790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12901                                        </a:t>
                      </a:r>
                    </a:p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Кондитер, 3-4 разряд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 часов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285160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198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8FF95C9-D064-43E2-B395-8EA56F28A80D}"/>
              </a:ext>
            </a:extLst>
          </p:cNvPr>
          <p:cNvSpPr txBox="1"/>
          <p:nvPr/>
        </p:nvSpPr>
        <p:spPr>
          <a:xfrm>
            <a:off x="185351" y="197708"/>
            <a:ext cx="1183777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узнать, любят ли употреблять в пищу картофель в п. Радищев, я провел опрос среди учащихся и работников школы.  Оказалось, что из 50 опрошенных, только двое не любят картофель, остальные 48 человек с удовольствием кушают  различные блюда, приготовленные из него.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вопрос: «Сажает ли ваша семья картофель?», 45 человек дали положительный ответ.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96B8AB8-8D35-4C82-8612-E4D65E9A9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8" y="1870237"/>
            <a:ext cx="2128901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428BE3-5CE9-4E0B-903E-245BBD488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65" y="2358170"/>
            <a:ext cx="7035785" cy="4110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82988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734</TotalTime>
  <Words>470</Words>
  <Application>Microsoft Office PowerPoint</Application>
  <PresentationFormat>Широкоэкранный</PresentationFormat>
  <Paragraphs>114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Bookman Old Style</vt:lpstr>
      <vt:lpstr>Calibri</vt:lpstr>
      <vt:lpstr>Rockwell</vt:lpstr>
      <vt:lpstr>Times New Roman</vt:lpstr>
      <vt:lpstr>Damask</vt:lpstr>
      <vt:lpstr>проект по технологии:  Кулинарное путешествие.  Изучение традиционных рецептов приготовления картофеля  в Нижнеилимском районе.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исследовательского проекта: Кулинарное путешествие. Изучение традиционных рецептов приготовления картофеля в Нижнеилимском районе.</dc:title>
  <dc:creator>Витя</dc:creator>
  <cp:lastModifiedBy>Admin</cp:lastModifiedBy>
  <cp:revision>22</cp:revision>
  <dcterms:created xsi:type="dcterms:W3CDTF">2024-04-23T13:22:47Z</dcterms:created>
  <dcterms:modified xsi:type="dcterms:W3CDTF">2025-05-29T10:26:12Z</dcterms:modified>
</cp:coreProperties>
</file>