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4" r:id="rId1"/>
  </p:sldMasterIdLst>
  <p:sldIdLst>
    <p:sldId id="275" r:id="rId2"/>
    <p:sldId id="257" r:id="rId3"/>
    <p:sldId id="25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6" r:id="rId18"/>
    <p:sldId id="271" r:id="rId19"/>
    <p:sldId id="277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005426"/>
    <a:srgbClr val="007033"/>
    <a:srgbClr val="82C836"/>
    <a:srgbClr val="003217"/>
    <a:srgbClr val="005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517B5-584F-4B0C-9DF0-1EE1221863E1}" type="datetimeFigureOut">
              <a:rPr lang="ru-RU" smtClean="0"/>
              <a:t>24.09.2017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28710-590A-4677-8C54-23B460610A1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5102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517B5-584F-4B0C-9DF0-1EE1221863E1}" type="datetimeFigureOut">
              <a:rPr lang="ru-RU" smtClean="0"/>
              <a:t>24.09.2017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28710-590A-4677-8C54-23B460610A1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3059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517B5-584F-4B0C-9DF0-1EE1221863E1}" type="datetimeFigureOut">
              <a:rPr lang="ru-RU" smtClean="0"/>
              <a:t>24.09.2017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28710-590A-4677-8C54-23B460610A1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3013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517B5-584F-4B0C-9DF0-1EE1221863E1}" type="datetimeFigureOut">
              <a:rPr lang="ru-RU" smtClean="0"/>
              <a:t>24.09.2017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28710-590A-4677-8C54-23B460610A1A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247724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517B5-584F-4B0C-9DF0-1EE1221863E1}" type="datetimeFigureOut">
              <a:rPr lang="ru-RU" smtClean="0"/>
              <a:t>24.09.2017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28710-590A-4677-8C54-23B460610A1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62728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517B5-584F-4B0C-9DF0-1EE1221863E1}" type="datetimeFigureOut">
              <a:rPr lang="ru-RU" smtClean="0"/>
              <a:t>24.09.2017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28710-590A-4677-8C54-23B460610A1A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14384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517B5-584F-4B0C-9DF0-1EE1221863E1}" type="datetimeFigureOut">
              <a:rPr lang="ru-RU" smtClean="0"/>
              <a:t>24.09.2017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28710-590A-4677-8C54-23B460610A1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68951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517B5-584F-4B0C-9DF0-1EE1221863E1}" type="datetimeFigureOut">
              <a:rPr lang="ru-RU" smtClean="0"/>
              <a:t>24.09.2017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28710-590A-4677-8C54-23B460610A1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04733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517B5-584F-4B0C-9DF0-1EE1221863E1}" type="datetimeFigureOut">
              <a:rPr lang="ru-RU" smtClean="0"/>
              <a:t>24.09.2017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28710-590A-4677-8C54-23B460610A1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3415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517B5-584F-4B0C-9DF0-1EE1221863E1}" type="datetimeFigureOut">
              <a:rPr lang="ru-RU" smtClean="0"/>
              <a:t>24.09.2017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28710-590A-4677-8C54-23B460610A1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5201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517B5-584F-4B0C-9DF0-1EE1221863E1}" type="datetimeFigureOut">
              <a:rPr lang="ru-RU" smtClean="0"/>
              <a:t>24.09.2017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28710-590A-4677-8C54-23B460610A1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08019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517B5-584F-4B0C-9DF0-1EE1221863E1}" type="datetimeFigureOut">
              <a:rPr lang="ru-RU" smtClean="0"/>
              <a:t>24.09.2017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28710-590A-4677-8C54-23B460610A1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3714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517B5-584F-4B0C-9DF0-1EE1221863E1}" type="datetimeFigureOut">
              <a:rPr lang="ru-RU" smtClean="0"/>
              <a:t>24.09.2017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28710-590A-4677-8C54-23B460610A1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0743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517B5-584F-4B0C-9DF0-1EE1221863E1}" type="datetimeFigureOut">
              <a:rPr lang="ru-RU" smtClean="0"/>
              <a:t>24.09.2017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28710-590A-4677-8C54-23B460610A1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2605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517B5-584F-4B0C-9DF0-1EE1221863E1}" type="datetimeFigureOut">
              <a:rPr lang="ru-RU" smtClean="0"/>
              <a:t>24.09.2017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28710-590A-4677-8C54-23B460610A1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3047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517B5-584F-4B0C-9DF0-1EE1221863E1}" type="datetimeFigureOut">
              <a:rPr lang="ru-RU" smtClean="0"/>
              <a:t>24.09.2017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28710-590A-4677-8C54-23B460610A1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9731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517B5-584F-4B0C-9DF0-1EE1221863E1}" type="datetimeFigureOut">
              <a:rPr lang="ru-RU" smtClean="0"/>
              <a:t>24.09.2017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28710-590A-4677-8C54-23B460610A1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4003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9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66E517B5-584F-4B0C-9DF0-1EE1221863E1}" type="datetimeFigureOut">
              <a:rPr lang="ru-RU" smtClean="0"/>
              <a:t>24.09.2017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3528710-590A-4677-8C54-23B460610A1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404572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  <p:sldLayoutId id="2147483788" r:id="rId14"/>
    <p:sldLayoutId id="2147483789" r:id="rId15"/>
    <p:sldLayoutId id="2147483790" r:id="rId16"/>
    <p:sldLayoutId id="214748379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F4B5518B-0447-41E0-8F1C-7E3250DE57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132856"/>
            <a:ext cx="3694731" cy="461617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75856" y="1268760"/>
            <a:ext cx="5868144" cy="2736304"/>
          </a:xfrm>
        </p:spPr>
        <p:txBody>
          <a:bodyPr>
            <a:noAutofit/>
          </a:bodyPr>
          <a:lstStyle/>
          <a:p>
            <a:pPr algn="ctr"/>
            <a:r>
              <a:rPr lang="ru-RU" sz="4800" b="1" i="1" dirty="0" smtClean="0">
                <a:latin typeface="Times New Roman" panose="02020603050405020304" pitchFamily="18" charset="0"/>
                <a:ea typeface="Meiryo" panose="020B0604030504040204" pitchFamily="34" charset="-128"/>
                <a:cs typeface="Times New Roman" panose="02020603050405020304" pitchFamily="18" charset="0"/>
              </a:rPr>
              <a:t>Экологический калейдоскоп жизни </a:t>
            </a:r>
            <a:r>
              <a:rPr lang="ru-RU" sz="4800" b="1" i="1" dirty="0" err="1" smtClean="0">
                <a:latin typeface="Times New Roman" panose="02020603050405020304" pitchFamily="18" charset="0"/>
                <a:ea typeface="Meiryo" panose="020B0604030504040204" pitchFamily="34" charset="-128"/>
                <a:cs typeface="Times New Roman" panose="02020603050405020304" pitchFamily="18" charset="0"/>
              </a:rPr>
              <a:t>россии</a:t>
            </a:r>
            <a:endParaRPr lang="ru-RU" sz="4800" b="1" i="1" dirty="0">
              <a:latin typeface="Times New Roman" panose="02020603050405020304" pitchFamily="18" charset="0"/>
              <a:ea typeface="Meiryo" panose="020B060403050404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54326" y="5373216"/>
            <a:ext cx="5055158" cy="811252"/>
          </a:xfrm>
        </p:spPr>
        <p:txBody>
          <a:bodyPr>
            <a:normAutofit/>
          </a:bodyPr>
          <a:lstStyle/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Заика Галина Федоровна, </a:t>
            </a:r>
          </a:p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русского языка и литературы 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91886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Краевое государственное казенное общеобразовательное учреждение, реализующее адаптированные основные общеобразовательные программы  «Школа  № 4»</a:t>
            </a:r>
          </a:p>
        </p:txBody>
      </p:sp>
    </p:spTree>
    <p:extLst>
      <p:ext uri="{BB962C8B-B14F-4D97-AF65-F5344CB8AC3E}">
        <p14:creationId xmlns:p14="http://schemas.microsoft.com/office/powerpoint/2010/main" val="2480466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вырубка-лесов-768x58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468" y="1340768"/>
            <a:ext cx="9144000" cy="57150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2467" y="0"/>
            <a:ext cx="9144000" cy="134076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en-US" sz="6600" dirty="0">
                <a:solidFill>
                  <a:srgbClr val="00542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Вырубка лесов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2420888"/>
            <a:ext cx="5952620" cy="209288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стране процесс вырубки лесных массивов практически</a:t>
            </a:r>
          </a:p>
          <a:p>
            <a:pPr algn="ctr"/>
            <a:r>
              <a:rPr lang="ru-RU" sz="2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бесконтрольный, вырубаются сотни гектаров </a:t>
            </a:r>
          </a:p>
          <a:p>
            <a:pPr algn="ctr"/>
            <a:r>
              <a:rPr lang="ru-RU" sz="2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зеленой зоны.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problem-animal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H="1" flipV="1">
            <a:off x="5148455" y="3857628"/>
            <a:ext cx="3995545" cy="3000372"/>
          </a:xfrm>
          <a:prstGeom prst="rect">
            <a:avLst/>
          </a:prstGeom>
        </p:spPr>
      </p:pic>
      <p:pic>
        <p:nvPicPr>
          <p:cNvPr id="10" name="Рисунок 9" descr="images (5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050" y="5210175"/>
            <a:ext cx="2781300" cy="1647825"/>
          </a:xfrm>
          <a:prstGeom prst="rect">
            <a:avLst/>
          </a:prstGeom>
        </p:spPr>
      </p:pic>
      <p:pic>
        <p:nvPicPr>
          <p:cNvPr id="4" name="Рисунок 3" descr="14524009-cycle-water-in-nature-environment-oxygen-Stock-Vecto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0800000" flipH="1" flipV="1">
            <a:off x="0" y="4903478"/>
            <a:ext cx="2786050" cy="1954522"/>
          </a:xfrm>
          <a:prstGeom prst="rect">
            <a:avLst/>
          </a:prstGeom>
        </p:spPr>
      </p:pic>
      <p:pic>
        <p:nvPicPr>
          <p:cNvPr id="5" name="Рисунок 4" descr="article7686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 flipH="1" flipV="1">
            <a:off x="5500695" y="0"/>
            <a:ext cx="3643306" cy="204025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9109" y="0"/>
            <a:ext cx="5519803" cy="90872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4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последствия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9314" y="561011"/>
            <a:ext cx="5186370" cy="4495816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 приводит к вытеснению многих видов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флоры и фауны из мест их обитания. Нарушается круговорот воды, климат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становится более сухим и образуется парниковый эффект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images (6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78572" y="1571612"/>
            <a:ext cx="3965428" cy="2357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4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Бытовые отходы</a:t>
            </a:r>
          </a:p>
        </p:txBody>
      </p:sp>
      <p:pic>
        <p:nvPicPr>
          <p:cNvPr id="5" name="Рисунок 4" descr="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71546"/>
            <a:ext cx="9144000" cy="578645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1142984"/>
            <a:ext cx="478631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   В среднем на каждого жителя России приходится 400кг твердых бытовых отходов в год.      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   Единственный выход – это переработка отходов (бумага, стекло).    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   Предприятий, которые занимаются утилизацией 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или переработкой отходов действует в стране очень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мало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sni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57950" y="5096403"/>
            <a:ext cx="2786050" cy="1761597"/>
          </a:xfrm>
          <a:prstGeom prst="rect">
            <a:avLst/>
          </a:prstGeom>
        </p:spPr>
      </p:pic>
      <p:pic>
        <p:nvPicPr>
          <p:cNvPr id="5" name="Рисунок 4" descr="zakhoronenie-tbo-925_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1785926"/>
            <a:ext cx="2786050" cy="185736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70" y="22959"/>
            <a:ext cx="6349980" cy="83671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4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последствия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08520" y="943991"/>
            <a:ext cx="6349980" cy="594928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Загрязнение вод и почвы. Промышленные и бытовые отходы загрязняют поверхностные и подземные воды, а также почву. Ситуацию ухудшает то, что в стране слишком малое количество водоочистительных сооружений. </a:t>
            </a:r>
          </a:p>
          <a:p>
            <a:pPr algn="ctr">
              <a:buNone/>
            </a:pPr>
            <a:r>
              <a:rPr 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Существует еще одна проблема –загрязнения морей разлившимися нефтепродуктами. Ежегодно реки и озера загрязняют отходы химической промышленности. Все эти проблемы ведут к дефициту питьевой воды, поскольку многие источники непригодны даже для применения воды в технических целях. Также это способствует разрушению экосистем, вымирают некоторые виды животных, рыб и птиц.</a:t>
            </a:r>
          </a:p>
          <a:p>
            <a:pPr algn="ctr"/>
            <a:endParaRPr lang="ru-RU" sz="220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Без названия (1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7950" y="0"/>
            <a:ext cx="2786050" cy="1887982"/>
          </a:xfrm>
          <a:prstGeom prst="rect">
            <a:avLst/>
          </a:prstGeom>
        </p:spPr>
      </p:pic>
      <p:pic>
        <p:nvPicPr>
          <p:cNvPr id="6" name="Рисунок 5" descr="2164577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49980" y="3571876"/>
            <a:ext cx="2794020" cy="15716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06084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4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Уничтожение заповедных зон и браконьерство</a:t>
            </a:r>
          </a:p>
        </p:txBody>
      </p:sp>
      <p:pic>
        <p:nvPicPr>
          <p:cNvPr id="4" name="Содержимое 3" descr="imag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9572" y="2132856"/>
            <a:ext cx="7704856" cy="46229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img_user_file_58f110d0a3090_0_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18" y="3167058"/>
            <a:ext cx="4921256" cy="36909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1117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4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последствия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945407"/>
            <a:ext cx="8280920" cy="2017959"/>
          </a:xfrm>
        </p:spPr>
        <p:txBody>
          <a:bodyPr>
            <a:normAutofit fontScale="92500" lnSpcReduction="20000"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Эта беззаконная деятельность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ведет к гибели как отдельных видов флоры и фауны, так и уничтожению экосистем в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целом</a:t>
            </a:r>
          </a:p>
          <a:p>
            <a:endParaRPr lang="ru-RU" dirty="0"/>
          </a:p>
        </p:txBody>
      </p:sp>
      <p:pic>
        <p:nvPicPr>
          <p:cNvPr id="10" name="Рисунок 9" descr="ekologiya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802" y="2948578"/>
            <a:ext cx="3500462" cy="2201049"/>
          </a:xfrm>
          <a:prstGeom prst="rect">
            <a:avLst/>
          </a:prstGeom>
        </p:spPr>
      </p:pic>
      <p:grpSp>
        <p:nvGrpSpPr>
          <p:cNvPr id="11" name="Группа 10"/>
          <p:cNvGrpSpPr/>
          <p:nvPr/>
        </p:nvGrpSpPr>
        <p:grpSpPr>
          <a:xfrm>
            <a:off x="0" y="2928934"/>
            <a:ext cx="9144000" cy="3929066"/>
            <a:chOff x="-214282" y="2928934"/>
            <a:chExt cx="9144000" cy="3929066"/>
          </a:xfrm>
        </p:grpSpPr>
        <p:pic>
          <p:nvPicPr>
            <p:cNvPr id="4" name="Рисунок 3" descr="images (8)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98706" y="2928934"/>
              <a:ext cx="3031012" cy="2017001"/>
            </a:xfrm>
            <a:prstGeom prst="rect">
              <a:avLst/>
            </a:prstGeom>
          </p:spPr>
        </p:pic>
        <p:pic>
          <p:nvPicPr>
            <p:cNvPr id="5" name="Рисунок 4" descr="images (9)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214282" y="2928934"/>
              <a:ext cx="3181952" cy="2071702"/>
            </a:xfrm>
            <a:prstGeom prst="rect">
              <a:avLst/>
            </a:prstGeom>
          </p:spPr>
        </p:pic>
        <p:pic>
          <p:nvPicPr>
            <p:cNvPr id="6" name="Рисунок 5" descr="images (10).jp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909727" y="4829977"/>
              <a:ext cx="3019991" cy="2028023"/>
            </a:xfrm>
            <a:prstGeom prst="rect">
              <a:avLst/>
            </a:prstGeom>
          </p:spPr>
        </p:pic>
        <p:pic>
          <p:nvPicPr>
            <p:cNvPr id="7" name="Рисунок 6" descr="images (11).jp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-214282" y="4857760"/>
              <a:ext cx="3291824" cy="200024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"/>
            <a:ext cx="9252520" cy="1838303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Что может сделать каждый из нас в отдельности, и что мы можем сделать вместе?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847045"/>
            <a:ext cx="9217024" cy="72989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Разумно, экономно, без излишеств использовать  ресурсы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da-budet-v-dome-teplo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259" y="2385597"/>
            <a:ext cx="2057400" cy="2495550"/>
          </a:xfrm>
          <a:prstGeom prst="rect">
            <a:avLst/>
          </a:prstGeom>
        </p:spPr>
      </p:pic>
      <p:pic>
        <p:nvPicPr>
          <p:cNvPr id="5" name="Рисунок 4" descr="images (1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5468" y="2952755"/>
            <a:ext cx="2943225" cy="1552575"/>
          </a:xfrm>
          <a:prstGeom prst="rect">
            <a:avLst/>
          </a:prstGeom>
        </p:spPr>
      </p:pic>
      <p:pic>
        <p:nvPicPr>
          <p:cNvPr id="6" name="Рисунок 5" descr="Без названия (3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628" y="4987183"/>
            <a:ext cx="2752725" cy="1657350"/>
          </a:xfrm>
          <a:prstGeom prst="rect">
            <a:avLst/>
          </a:prstGeom>
        </p:spPr>
      </p:pic>
      <p:pic>
        <p:nvPicPr>
          <p:cNvPr id="7" name="Рисунок 6" descr="ecologichnoe-toplivo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24128" y="4771802"/>
            <a:ext cx="3164565" cy="176688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399117" y="2385597"/>
            <a:ext cx="2650021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Электричество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30999" y="2579548"/>
            <a:ext cx="1156855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Тепло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52492" y="4798699"/>
            <a:ext cx="1571636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Топливо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30999" y="4410945"/>
            <a:ext cx="953403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8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Объект 12">
            <a:extLst>
              <a:ext uri="{FF2B5EF4-FFF2-40B4-BE49-F238E27FC236}">
                <a16:creationId xmlns:a16="http://schemas.microsoft.com/office/drawing/2014/main" xmlns="" id="{B562FBD2-77B9-4956-B2C0-F3B56829E3A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4079490"/>
              </p:ext>
            </p:extLst>
          </p:nvPr>
        </p:nvGraphicFramePr>
        <p:xfrm>
          <a:off x="281891" y="415634"/>
          <a:ext cx="8424936" cy="64423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3117">
                  <a:extLst>
                    <a:ext uri="{9D8B030D-6E8A-4147-A177-3AD203B41FA5}">
                      <a16:colId xmlns:a16="http://schemas.microsoft.com/office/drawing/2014/main" xmlns="" val="2008350427"/>
                    </a:ext>
                  </a:extLst>
                </a:gridCol>
                <a:gridCol w="1053117">
                  <a:extLst>
                    <a:ext uri="{9D8B030D-6E8A-4147-A177-3AD203B41FA5}">
                      <a16:colId xmlns:a16="http://schemas.microsoft.com/office/drawing/2014/main" xmlns="" val="137278524"/>
                    </a:ext>
                  </a:extLst>
                </a:gridCol>
                <a:gridCol w="1053117">
                  <a:extLst>
                    <a:ext uri="{9D8B030D-6E8A-4147-A177-3AD203B41FA5}">
                      <a16:colId xmlns:a16="http://schemas.microsoft.com/office/drawing/2014/main" xmlns="" val="2188899132"/>
                    </a:ext>
                  </a:extLst>
                </a:gridCol>
                <a:gridCol w="1053117">
                  <a:extLst>
                    <a:ext uri="{9D8B030D-6E8A-4147-A177-3AD203B41FA5}">
                      <a16:colId xmlns:a16="http://schemas.microsoft.com/office/drawing/2014/main" xmlns="" val="4243235171"/>
                    </a:ext>
                  </a:extLst>
                </a:gridCol>
                <a:gridCol w="1053117">
                  <a:extLst>
                    <a:ext uri="{9D8B030D-6E8A-4147-A177-3AD203B41FA5}">
                      <a16:colId xmlns:a16="http://schemas.microsoft.com/office/drawing/2014/main" xmlns="" val="2852501048"/>
                    </a:ext>
                  </a:extLst>
                </a:gridCol>
                <a:gridCol w="1053117">
                  <a:extLst>
                    <a:ext uri="{9D8B030D-6E8A-4147-A177-3AD203B41FA5}">
                      <a16:colId xmlns:a16="http://schemas.microsoft.com/office/drawing/2014/main" xmlns="" val="895355031"/>
                    </a:ext>
                  </a:extLst>
                </a:gridCol>
                <a:gridCol w="1053117">
                  <a:extLst>
                    <a:ext uri="{9D8B030D-6E8A-4147-A177-3AD203B41FA5}">
                      <a16:colId xmlns:a16="http://schemas.microsoft.com/office/drawing/2014/main" xmlns="" val="1267627035"/>
                    </a:ext>
                  </a:extLst>
                </a:gridCol>
                <a:gridCol w="1053117">
                  <a:extLst>
                    <a:ext uri="{9D8B030D-6E8A-4147-A177-3AD203B41FA5}">
                      <a16:colId xmlns:a16="http://schemas.microsoft.com/office/drawing/2014/main" xmlns="" val="3054252824"/>
                    </a:ext>
                  </a:extLst>
                </a:gridCol>
              </a:tblGrid>
              <a:tr h="453073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3073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</a:rPr>
                        <a:t>7</a:t>
                      </a:r>
                      <a:endParaRPr lang="ru-RU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68173482"/>
                  </a:ext>
                </a:extLst>
              </a:tr>
              <a:tr h="453073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</a:rPr>
                        <a:t>5</a:t>
                      </a: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</a:rPr>
                        <a:t>6</a:t>
                      </a: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48058070"/>
                  </a:ext>
                </a:extLst>
              </a:tr>
              <a:tr h="453073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83413037"/>
                  </a:ext>
                </a:extLst>
              </a:tr>
              <a:tr h="430206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</a:rPr>
                        <a:t>3</a:t>
                      </a: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63164975"/>
                  </a:ext>
                </a:extLst>
              </a:tr>
              <a:tr h="453073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</a:rPr>
                        <a:t>1</a:t>
                      </a: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</a:rPr>
                        <a:t>2</a:t>
                      </a: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</a:rPr>
                        <a:t>4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78687389"/>
                  </a:ext>
                </a:extLst>
              </a:tr>
              <a:tr h="453073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95381180"/>
                  </a:ext>
                </a:extLst>
              </a:tr>
              <a:tr h="426758"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90670670"/>
                  </a:ext>
                </a:extLst>
              </a:tr>
              <a:tr h="498766"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95287472"/>
                  </a:ext>
                </a:extLst>
              </a:tr>
              <a:tr h="453073"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4056901"/>
                  </a:ext>
                </a:extLst>
              </a:tr>
              <a:tr h="453073"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7055559"/>
                  </a:ext>
                </a:extLst>
              </a:tr>
              <a:tr h="453073"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646663351"/>
                  </a:ext>
                </a:extLst>
              </a:tr>
              <a:tr h="453073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215194982"/>
                  </a:ext>
                </a:extLst>
              </a:tr>
              <a:tr h="453073"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36127725"/>
                  </a:ext>
                </a:extLst>
              </a:tr>
            </a:tbl>
          </a:graphicData>
        </a:graphic>
      </p:graphicFrame>
      <p:sp>
        <p:nvSpPr>
          <p:cNvPr id="14" name="Заголовок 1">
            <a:extLst>
              <a:ext uri="{FF2B5EF4-FFF2-40B4-BE49-F238E27FC236}">
                <a16:creationId xmlns:a16="http://schemas.microsoft.com/office/drawing/2014/main" xmlns="" id="{E1028C9C-8E2D-476F-9EFB-2B36FDD1FC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355"/>
            <a:ext cx="9144000" cy="690341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КРОССВОРД</a:t>
            </a:r>
            <a:endParaRPr lang="ru-RU" sz="4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14">
            <a:extLst>
              <a:ext uri="{FF2B5EF4-FFF2-40B4-BE49-F238E27FC236}">
                <a16:creationId xmlns:a16="http://schemas.microsoft.com/office/drawing/2014/main" xmlns="" id="{4D0DC313-B36F-4795-A05E-3DA7AF1E61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7441741"/>
              </p:ext>
            </p:extLst>
          </p:nvPr>
        </p:nvGraphicFramePr>
        <p:xfrm>
          <a:off x="1331640" y="3159224"/>
          <a:ext cx="1035115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5115">
                  <a:extLst>
                    <a:ext uri="{9D8B030D-6E8A-4147-A177-3AD203B41FA5}">
                      <a16:colId xmlns:a16="http://schemas.microsoft.com/office/drawing/2014/main" xmlns="" val="2880619453"/>
                    </a:ext>
                  </a:extLst>
                </a:gridCol>
              </a:tblGrid>
              <a:tr h="45307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0000"/>
                          </a:solidFill>
                        </a:rPr>
                        <a:t>П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55350500"/>
                  </a:ext>
                </a:extLst>
              </a:tr>
              <a:tr h="45307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FF00"/>
                          </a:solidFill>
                        </a:rPr>
                        <a:t>О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58573442"/>
                  </a:ext>
                </a:extLst>
              </a:tr>
              <a:tr h="45307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FF00"/>
                          </a:solidFill>
                        </a:rPr>
                        <a:t>Ч 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41242362"/>
                  </a:ext>
                </a:extLst>
              </a:tr>
              <a:tr h="45307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FF00"/>
                          </a:solidFill>
                        </a:rPr>
                        <a:t>В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16903330"/>
                  </a:ext>
                </a:extLst>
              </a:tr>
              <a:tr h="45307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FF00"/>
                          </a:solidFill>
                        </a:rPr>
                        <a:t>А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7473650"/>
                  </a:ext>
                </a:extLst>
              </a:tr>
            </a:tbl>
          </a:graphicData>
        </a:graphic>
      </p:graphicFrame>
      <p:graphicFrame>
        <p:nvGraphicFramePr>
          <p:cNvPr id="16" name="Таблица 15">
            <a:extLst>
              <a:ext uri="{FF2B5EF4-FFF2-40B4-BE49-F238E27FC236}">
                <a16:creationId xmlns:a16="http://schemas.microsoft.com/office/drawing/2014/main" xmlns="" id="{AE700200-ED83-4F68-A106-EF909E4184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2833957"/>
              </p:ext>
            </p:extLst>
          </p:nvPr>
        </p:nvGraphicFramePr>
        <p:xfrm>
          <a:off x="2411760" y="3184376"/>
          <a:ext cx="1035115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5115">
                  <a:extLst>
                    <a:ext uri="{9D8B030D-6E8A-4147-A177-3AD203B41FA5}">
                      <a16:colId xmlns:a16="http://schemas.microsoft.com/office/drawing/2014/main" xmlns="" val="3156288265"/>
                    </a:ext>
                  </a:extLst>
                </a:gridCol>
              </a:tblGrid>
              <a:tr h="45307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0000"/>
                          </a:solidFill>
                        </a:rPr>
                        <a:t>Р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0351949"/>
                  </a:ext>
                </a:extLst>
              </a:tr>
              <a:tr h="45307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FF00"/>
                          </a:solidFill>
                        </a:rPr>
                        <a:t>Е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40793500"/>
                  </a:ext>
                </a:extLst>
              </a:tr>
              <a:tr h="45307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FF00"/>
                          </a:solidFill>
                        </a:rPr>
                        <a:t>К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72235139"/>
                  </a:ext>
                </a:extLst>
              </a:tr>
              <a:tr h="45307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FF00"/>
                          </a:solidFill>
                        </a:rPr>
                        <a:t>А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34033664"/>
                  </a:ext>
                </a:extLst>
              </a:tr>
            </a:tbl>
          </a:graphicData>
        </a:graphic>
      </p:graphicFrame>
      <p:graphicFrame>
        <p:nvGraphicFramePr>
          <p:cNvPr id="17" name="Таблица 16">
            <a:extLst>
              <a:ext uri="{FF2B5EF4-FFF2-40B4-BE49-F238E27FC236}">
                <a16:creationId xmlns:a16="http://schemas.microsoft.com/office/drawing/2014/main" xmlns="" id="{BE0D09A1-D450-464B-8CEC-6A3DE14D13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3371835"/>
              </p:ext>
            </p:extLst>
          </p:nvPr>
        </p:nvGraphicFramePr>
        <p:xfrm>
          <a:off x="3419872" y="2723728"/>
          <a:ext cx="1035115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5115">
                  <a:extLst>
                    <a:ext uri="{9D8B030D-6E8A-4147-A177-3AD203B41FA5}">
                      <a16:colId xmlns:a16="http://schemas.microsoft.com/office/drawing/2014/main" xmlns="" val="65810486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FF00"/>
                          </a:solidFill>
                        </a:rPr>
                        <a:t>Ж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89756620"/>
                  </a:ext>
                </a:extLst>
              </a:tr>
              <a:tr h="45307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0000"/>
                          </a:solidFill>
                        </a:rPr>
                        <a:t>И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026144942"/>
                  </a:ext>
                </a:extLst>
              </a:tr>
              <a:tr h="45307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FF00"/>
                          </a:solidFill>
                        </a:rPr>
                        <a:t>В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465608820"/>
                  </a:ext>
                </a:extLst>
              </a:tr>
              <a:tr h="45307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FF00"/>
                          </a:solidFill>
                        </a:rPr>
                        <a:t>О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04548980"/>
                  </a:ext>
                </a:extLst>
              </a:tr>
              <a:tr h="45307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FF00"/>
                          </a:solidFill>
                        </a:rPr>
                        <a:t>Т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920183448"/>
                  </a:ext>
                </a:extLst>
              </a:tr>
              <a:tr h="45307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FF00"/>
                          </a:solidFill>
                        </a:rPr>
                        <a:t>Н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58164682"/>
                  </a:ext>
                </a:extLst>
              </a:tr>
              <a:tr h="45307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FF00"/>
                          </a:solidFill>
                        </a:rPr>
                        <a:t>Ы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17803599"/>
                  </a:ext>
                </a:extLst>
              </a:tr>
              <a:tr h="45307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FF00"/>
                          </a:solidFill>
                        </a:rPr>
                        <a:t>Е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62952918"/>
                  </a:ext>
                </a:extLst>
              </a:tr>
            </a:tbl>
          </a:graphicData>
        </a:graphic>
      </p:graphicFrame>
      <p:graphicFrame>
        <p:nvGraphicFramePr>
          <p:cNvPr id="18" name="Таблица 17">
            <a:extLst>
              <a:ext uri="{FF2B5EF4-FFF2-40B4-BE49-F238E27FC236}">
                <a16:creationId xmlns:a16="http://schemas.microsoft.com/office/drawing/2014/main" xmlns="" id="{7415A2B4-ED0E-451B-BB86-90969EE36B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9298104"/>
              </p:ext>
            </p:extLst>
          </p:nvPr>
        </p:nvGraphicFramePr>
        <p:xfrm>
          <a:off x="4481847" y="3140968"/>
          <a:ext cx="1035115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5115">
                  <a:extLst>
                    <a:ext uri="{9D8B030D-6E8A-4147-A177-3AD203B41FA5}">
                      <a16:colId xmlns:a16="http://schemas.microsoft.com/office/drawing/2014/main" xmlns="" val="2361571041"/>
                    </a:ext>
                  </a:extLst>
                </a:gridCol>
              </a:tblGrid>
              <a:tr h="45307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0000"/>
                          </a:solidFill>
                        </a:rPr>
                        <a:t>Р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39664314"/>
                  </a:ext>
                </a:extLst>
              </a:tr>
              <a:tr h="45307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FF00"/>
                          </a:solidFill>
                        </a:rPr>
                        <a:t>А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19948084"/>
                  </a:ext>
                </a:extLst>
              </a:tr>
              <a:tr h="45307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FF00"/>
                          </a:solidFill>
                        </a:rPr>
                        <a:t>С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927425656"/>
                  </a:ext>
                </a:extLst>
              </a:tr>
              <a:tr h="45307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FF00"/>
                          </a:solidFill>
                        </a:rPr>
                        <a:t>Т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09517169"/>
                  </a:ext>
                </a:extLst>
              </a:tr>
              <a:tr h="45307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FF00"/>
                          </a:solidFill>
                        </a:rPr>
                        <a:t>Е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91109991"/>
                  </a:ext>
                </a:extLst>
              </a:tr>
              <a:tr h="45307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FF00"/>
                          </a:solidFill>
                        </a:rPr>
                        <a:t>Н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73526692"/>
                  </a:ext>
                </a:extLst>
              </a:tr>
              <a:tr h="45307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FF00"/>
                          </a:solidFill>
                        </a:rPr>
                        <a:t>И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38405506"/>
                  </a:ext>
                </a:extLst>
              </a:tr>
              <a:tr h="45307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FF00"/>
                          </a:solidFill>
                        </a:rPr>
                        <a:t>Я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760928332"/>
                  </a:ext>
                </a:extLst>
              </a:tr>
            </a:tbl>
          </a:graphicData>
        </a:graphic>
      </p:graphicFrame>
      <p:graphicFrame>
        <p:nvGraphicFramePr>
          <p:cNvPr id="19" name="Таблица 18">
            <a:extLst>
              <a:ext uri="{FF2B5EF4-FFF2-40B4-BE49-F238E27FC236}">
                <a16:creationId xmlns:a16="http://schemas.microsoft.com/office/drawing/2014/main" xmlns="" id="{C42199B4-2DAE-460F-B328-F32B51538D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304365"/>
              </p:ext>
            </p:extLst>
          </p:nvPr>
        </p:nvGraphicFramePr>
        <p:xfrm>
          <a:off x="5580112" y="1772816"/>
          <a:ext cx="1035115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5115">
                  <a:extLst>
                    <a:ext uri="{9D8B030D-6E8A-4147-A177-3AD203B41FA5}">
                      <a16:colId xmlns:a16="http://schemas.microsoft.com/office/drawing/2014/main" xmlns="" val="1090123917"/>
                    </a:ext>
                  </a:extLst>
                </a:gridCol>
              </a:tblGrid>
              <a:tr h="45262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FF00"/>
                          </a:solidFill>
                        </a:rPr>
                        <a:t>Ч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52595551"/>
                  </a:ext>
                </a:extLst>
              </a:tr>
              <a:tr h="45262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FF00"/>
                          </a:solidFill>
                        </a:rPr>
                        <a:t>Е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18053302"/>
                  </a:ext>
                </a:extLst>
              </a:tr>
              <a:tr h="45262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FF00"/>
                          </a:solidFill>
                        </a:rPr>
                        <a:t>Л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35272460"/>
                  </a:ext>
                </a:extLst>
              </a:tr>
              <a:tr h="45262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0000"/>
                          </a:solidFill>
                        </a:rPr>
                        <a:t>О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764747743"/>
                  </a:ext>
                </a:extLst>
              </a:tr>
              <a:tr h="45262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FF00"/>
                          </a:solidFill>
                        </a:rPr>
                        <a:t>В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91143596"/>
                  </a:ext>
                </a:extLst>
              </a:tr>
              <a:tr h="45262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FF00"/>
                          </a:solidFill>
                        </a:rPr>
                        <a:t>Е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841729951"/>
                  </a:ext>
                </a:extLst>
              </a:tr>
              <a:tr h="45262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FF00"/>
                          </a:solidFill>
                        </a:rPr>
                        <a:t>К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409677157"/>
                  </a:ext>
                </a:extLst>
              </a:tr>
            </a:tbl>
          </a:graphicData>
        </a:graphic>
      </p:graphicFrame>
      <p:graphicFrame>
        <p:nvGraphicFramePr>
          <p:cNvPr id="20" name="Таблица 19">
            <a:extLst>
              <a:ext uri="{FF2B5EF4-FFF2-40B4-BE49-F238E27FC236}">
                <a16:creationId xmlns:a16="http://schemas.microsoft.com/office/drawing/2014/main" xmlns="" id="{13C79BF8-2E94-4F94-B3EB-C3153A5E1B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1809548"/>
              </p:ext>
            </p:extLst>
          </p:nvPr>
        </p:nvGraphicFramePr>
        <p:xfrm>
          <a:off x="6561221" y="1772816"/>
          <a:ext cx="1035115" cy="2808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5115">
                  <a:extLst>
                    <a:ext uri="{9D8B030D-6E8A-4147-A177-3AD203B41FA5}">
                      <a16:colId xmlns:a16="http://schemas.microsoft.com/office/drawing/2014/main" xmlns="" val="2734479319"/>
                    </a:ext>
                  </a:extLst>
                </a:gridCol>
              </a:tblGrid>
              <a:tr h="46805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FF00"/>
                          </a:solidFill>
                        </a:rPr>
                        <a:t>В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96202907"/>
                  </a:ext>
                </a:extLst>
              </a:tr>
              <a:tr h="46805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FF00"/>
                          </a:solidFill>
                        </a:rPr>
                        <a:t>О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42920219"/>
                  </a:ext>
                </a:extLst>
              </a:tr>
              <a:tr h="46805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FF00"/>
                          </a:solidFill>
                        </a:rPr>
                        <a:t>З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59235519"/>
                  </a:ext>
                </a:extLst>
              </a:tr>
              <a:tr h="46805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0000"/>
                          </a:solidFill>
                        </a:rPr>
                        <a:t>Д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257577544"/>
                  </a:ext>
                </a:extLst>
              </a:tr>
              <a:tr h="46805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FF00"/>
                          </a:solidFill>
                        </a:rPr>
                        <a:t>У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537211995"/>
                  </a:ext>
                </a:extLst>
              </a:tr>
              <a:tr h="46805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FF00"/>
                          </a:solidFill>
                        </a:rPr>
                        <a:t>Х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29111116"/>
                  </a:ext>
                </a:extLst>
              </a:tr>
            </a:tbl>
          </a:graphicData>
        </a:graphic>
      </p:graphicFrame>
      <p:graphicFrame>
        <p:nvGraphicFramePr>
          <p:cNvPr id="21" name="Таблица 20">
            <a:extLst>
              <a:ext uri="{FF2B5EF4-FFF2-40B4-BE49-F238E27FC236}">
                <a16:creationId xmlns:a16="http://schemas.microsoft.com/office/drawing/2014/main" xmlns="" id="{750E123F-38C5-43F1-A829-FD3FCCA17A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8344672"/>
              </p:ext>
            </p:extLst>
          </p:nvPr>
        </p:nvGraphicFramePr>
        <p:xfrm>
          <a:off x="7668344" y="901824"/>
          <a:ext cx="1035115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5115">
                  <a:extLst>
                    <a:ext uri="{9D8B030D-6E8A-4147-A177-3AD203B41FA5}">
                      <a16:colId xmlns:a16="http://schemas.microsoft.com/office/drawing/2014/main" xmlns="" val="285293001"/>
                    </a:ext>
                  </a:extLst>
                </a:gridCol>
              </a:tblGrid>
              <a:tr h="179218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FF00"/>
                          </a:solidFill>
                        </a:rPr>
                        <a:t>З</a:t>
                      </a:r>
                      <a:endParaRPr lang="ru-RU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32286785"/>
                  </a:ext>
                </a:extLst>
              </a:tr>
              <a:tr h="45307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FF00"/>
                          </a:solidFill>
                        </a:rPr>
                        <a:t>В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35165058"/>
                  </a:ext>
                </a:extLst>
              </a:tr>
              <a:tr h="45307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FF00"/>
                          </a:solidFill>
                        </a:rPr>
                        <a:t>Е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85222495"/>
                  </a:ext>
                </a:extLst>
              </a:tr>
              <a:tr h="45307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FF00"/>
                          </a:solidFill>
                        </a:rPr>
                        <a:t>З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856544683"/>
                  </a:ext>
                </a:extLst>
              </a:tr>
              <a:tr h="453073"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FF00"/>
                          </a:solidFill>
                        </a:rPr>
                        <a:t>Д</a:t>
                      </a:r>
                      <a:endParaRPr lang="ru-RU" sz="2400" b="1" i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44181663"/>
                  </a:ext>
                </a:extLst>
              </a:tr>
              <a:tr h="45307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FF0000"/>
                          </a:solidFill>
                        </a:rPr>
                        <a:t>А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64231664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961" y="980727"/>
            <a:ext cx="48965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Как называется верхний плодородный слой земли?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2582" y="1052002"/>
            <a:ext cx="457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Водяной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поток, протекающий по четко обозначенному руслу?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3547" y="1411614"/>
            <a:ext cx="39095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3. Синоним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слова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звери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908720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4. Назови одним словом деревья, травы, кустарники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1124163"/>
            <a:ext cx="475766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5. Житель планеты, наделенный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разумом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2582" y="1052736"/>
            <a:ext cx="38164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6. Назови синоним слова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атмосфера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9384" y="1074684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7.Как называется солнце на языке астрономов?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2590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91" y="24268"/>
            <a:ext cx="9144000" cy="134076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44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Памятка </a:t>
            </a:r>
            <a:r>
              <a:rPr lang="ru-RU" sz="4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Помощь природе»</a:t>
            </a:r>
            <a:r>
              <a:rPr lang="ru-RU" sz="4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4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84784"/>
            <a:ext cx="9149191" cy="5373216"/>
          </a:xfrm>
        </p:spPr>
        <p:txBody>
          <a:bodyPr>
            <a:normAutofit fontScale="25000" lnSpcReduction="20000"/>
          </a:bodyPr>
          <a:lstStyle/>
          <a:p>
            <a:r>
              <a:rPr lang="ru-RU" sz="9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Не разоряй муравейников</a:t>
            </a:r>
          </a:p>
          <a:p>
            <a:r>
              <a:rPr lang="ru-RU" sz="9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Не спугивай птиц с гнезда, не разоряй гнезд, не лови птенцов, не нарушай маскировку    гнезда; подкармливай птиц зимой, а весной делай скворечники</a:t>
            </a:r>
          </a:p>
          <a:p>
            <a:r>
              <a:rPr lang="ru-RU" sz="9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рви цветов, не ломай ветки деревьев, не делай на коре надрезы</a:t>
            </a:r>
          </a:p>
          <a:p>
            <a:r>
              <a:rPr lang="ru-RU" sz="9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Расчищай лес от сушняка: он убежище для различных вредителей</a:t>
            </a:r>
          </a:p>
          <a:p>
            <a:r>
              <a:rPr lang="ru-RU" sz="9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засоряй мусором водоемы</a:t>
            </a:r>
          </a:p>
          <a:p>
            <a:r>
              <a:rPr lang="ru-RU" sz="9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Участвуй в посадке и охране зеленых насаждений</a:t>
            </a:r>
          </a:p>
          <a:p>
            <a:r>
              <a:rPr lang="ru-RU" sz="9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повреди грибницы, собирая грибы. Помни, что грибы нужны не только нам, но и кустарникам, и деревьям, и животным. Не трогай  и ядовитые грибы</a:t>
            </a:r>
          </a:p>
          <a:p>
            <a:r>
              <a:rPr lang="ru-RU" sz="9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шуми в лесу. Не пугай животных. Оберегай шмелей, пчел, бабочек: Все они опылители цветов, а их гусеницы поедают сорняки.</a:t>
            </a:r>
          </a:p>
          <a:p>
            <a:r>
              <a:rPr lang="ru-RU" sz="9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разводи костров в лесу. Не оставляй мусор после себя.</a:t>
            </a:r>
          </a:p>
          <a:p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7019"/>
            <a:ext cx="9144000" cy="1395757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используемой литературы </a:t>
            </a:r>
            <a:endParaRPr lang="ru-RU" sz="4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556792"/>
            <a:ext cx="8352928" cy="4968552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Т.А. Акимова, В.В. </a:t>
            </a:r>
            <a:r>
              <a:rPr lang="ru-RU" sz="23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Хаскин</a:t>
            </a: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«Экология». Учебник для ВУЗов. – М.: ЮНИТИ</a:t>
            </a:r>
            <a:r>
              <a:rPr lang="ru-RU" sz="23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2002</a:t>
            </a:r>
            <a:endParaRPr lang="ru-RU" sz="23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Э.А. </a:t>
            </a:r>
            <a:r>
              <a:rPr lang="ru-RU" sz="23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Арустамов</a:t>
            </a: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«Природопользование». Учебник для ВУЗов. – М.: Изд. Дом «</a:t>
            </a:r>
            <a:r>
              <a:rPr lang="ru-RU" sz="23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Дошков</a:t>
            </a: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Ко», 2005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Ф. М. </a:t>
            </a:r>
            <a:r>
              <a:rPr lang="ru-RU" sz="23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Баканина</a:t>
            </a: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Н.Ф. </a:t>
            </a:r>
            <a:r>
              <a:rPr lang="ru-RU" sz="23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Винокурова</a:t>
            </a: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«Современные проблемы экологии». Кн. для учителя. – М.: Просвещение, 2004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Т.А. Демина «Экология, природопользование и охрана окружающей среды». Учебник для среднего образования. – М.: Аспект Пресс, 2010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Е.А. </a:t>
            </a:r>
            <a:r>
              <a:rPr lang="ru-RU" sz="23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Крискунов</a:t>
            </a: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В.В. Пасечник, А.П. </a:t>
            </a:r>
            <a:r>
              <a:rPr lang="ru-RU" sz="23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Сидорон</a:t>
            </a: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«Экология». Учеб. </a:t>
            </a:r>
            <a:r>
              <a:rPr lang="ru-RU" sz="2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ля </a:t>
            </a:r>
            <a:r>
              <a:rPr lang="ru-RU" sz="23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</a:t>
            </a: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3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</a:t>
            </a: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заведений. М.: Дрофа, 2012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Журналы: «Экология» и «Экология и жизнь»  </a:t>
            </a:r>
            <a:endParaRPr lang="ru-RU" sz="2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0171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786058"/>
            <a:ext cx="8443914" cy="3794752"/>
          </a:xfr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pPr algn="just">
              <a:lnSpc>
                <a:spcPct val="150000"/>
              </a:lnSpc>
              <a:buNone/>
            </a:pP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5 января Президент России Владимир Путин подписал указ, в соответствии с которым 2017 год в России объявлен годом экологии.  Цель данного решения – привлечь внимание к проблемным вопросам, существующим в экологической сфере, и улучшить состояние экологической безопасности страны 2017 год – Год экологии</a:t>
            </a:r>
          </a:p>
          <a:p>
            <a:pPr>
              <a:buNone/>
            </a:pPr>
            <a:endParaRPr lang="ru-RU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777C49C-D6A2-43DF-A373-AB32756A9A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365" y="332656"/>
            <a:ext cx="5616624" cy="23648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eco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092200" cy="68580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sp>
        <p:nvSpPr>
          <p:cNvPr id="6" name="TextBox 5"/>
          <p:cNvSpPr txBox="1"/>
          <p:nvPr/>
        </p:nvSpPr>
        <p:spPr>
          <a:xfrm>
            <a:off x="-1" y="2828835"/>
            <a:ext cx="9086474" cy="1231106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 contourW="12700">
              <a:extrusionClr>
                <a:schemeClr val="accent3">
                  <a:lumMod val="60000"/>
                  <a:lumOff val="40000"/>
                </a:schemeClr>
              </a:extrusionClr>
              <a:contourClr>
                <a:srgbClr val="00B050"/>
              </a:contourClr>
            </a:sp3d>
          </a:bodyPr>
          <a:lstStyle/>
          <a:p>
            <a:pPr algn="ctr"/>
            <a:r>
              <a:rPr lang="ru-RU" sz="37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2017 - год экологии в Российской </a:t>
            </a:r>
          </a:p>
          <a:p>
            <a:pPr algn="ctr"/>
            <a:r>
              <a:rPr lang="ru-RU" sz="37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Федерации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7604" y="4365104"/>
            <a:ext cx="7200800" cy="2304256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Что для вас значит </a:t>
            </a:r>
            <a:r>
              <a:rPr lang="ru-RU" sz="5400" b="1" u="sng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экология</a:t>
            </a:r>
            <a:r>
              <a:rPr lang="ru-RU" sz="5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125955BD-9F93-4C55-BE3E-D6D6FAB920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88" y="476672"/>
            <a:ext cx="7488832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583777"/>
            <a:ext cx="4752528" cy="3816424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 algn="ctr">
              <a:spcBef>
                <a:spcPct val="50000"/>
              </a:spcBef>
              <a:buClr>
                <a:schemeClr val="accent4">
                  <a:lumMod val="60000"/>
                  <a:lumOff val="40000"/>
                </a:schemeClr>
              </a:buClr>
              <a:buNone/>
            </a:pPr>
            <a:r>
              <a:rPr lang="ru-RU" sz="2800" b="1" u="sng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ЭКОЛО́ГИЯ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(от греч. oikos — дом, жилище, местопребывание и ...</a:t>
            </a:r>
            <a:r>
              <a:rPr lang="ru-RU" sz="28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логия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), наука, изучающая жизнь различных организмов в их естественной среде обитания, или окружающей среде.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35142D1-B3A2-4886-9D07-4C9BACA3A1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2060848"/>
            <a:ext cx="3694731" cy="46161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SkySlai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548680"/>
            <a:ext cx="7920880" cy="4824536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ea typeface="BatangChe" pitchFamily="49" charset="-127"/>
                <a:cs typeface="Times New Roman" pitchFamily="18" charset="0"/>
              </a:rPr>
              <a:t>     Глобальные экологические проблемы актуальны для России. Следует признать, что страна является одной из самых загрязненных в мире. Это сказывается на качестве жизни и пагубно влияет на здоровье людей.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ea typeface="BatangChe" pitchFamily="49" charset="-127"/>
                <a:cs typeface="Times New Roman" pitchFamily="18" charset="0"/>
              </a:rPr>
              <a:t>      Возникновение экологических проблем в России, как и в других странах, связано с постоянным  влиянием человека на природу, которое приобрело опасный и агрессивный характер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ea typeface="BatangChe" pitchFamily="49" charset="-127"/>
                <a:cs typeface="Times New Roman" pitchFamily="18" charset="0"/>
              </a:rPr>
              <a:t>.</a:t>
            </a:r>
          </a:p>
          <a:p>
            <a:pPr algn="just">
              <a:lnSpc>
                <a:spcPct val="150000"/>
              </a:lnSpc>
              <a:buNone/>
            </a:pP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yurrealizm-john-pitre-zemno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85860"/>
            <a:ext cx="9144000" cy="5815548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1772816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85000" lnSpcReduction="20000"/>
          </a:bodyPr>
          <a:lstStyle/>
          <a:p>
            <a:pPr algn="ctr">
              <a:spcBef>
                <a:spcPts val="0"/>
              </a:spcBef>
              <a:buNone/>
            </a:pPr>
            <a:endParaRPr lang="ru-RU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4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Самые распространенные проблемы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4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экологии в России?</a:t>
            </a:r>
          </a:p>
          <a:p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47791981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0768"/>
            <a:ext cx="9144000" cy="551723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4076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4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Загрязнение воздуха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1520" y="1628800"/>
            <a:ext cx="698477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Выбросы промышленных отходов ухудшают состояние атмосферы. Негативно для воздуха сгорание автомобильного топлива, а также</a:t>
            </a:r>
          </a:p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сжигание угля, нефти, газа, древесины. Вредные частицы загрязняют озоновый слой и разрушают его. Попадая в атмосферу, они вызывают кислотные дожди, которые загрязняют землю и водоемы.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215074" cy="90872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4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последствия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0185" y="825557"/>
            <a:ext cx="6000792" cy="400052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Все эти факторы являются причиной онкологических и сердечно-сосудистых заболеваний населения, а также вымирания животных. </a:t>
            </a:r>
          </a:p>
          <a:p>
            <a:pPr algn="ctr">
              <a:buNone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Еще загрязнение воздуха способствует изменению климата, глобальному потеплению и увеличению ультрафиолетового солнечного излучения.</a:t>
            </a:r>
          </a:p>
          <a:p>
            <a:endParaRPr lang="ru-RU" dirty="0"/>
          </a:p>
        </p:txBody>
      </p:sp>
      <p:pic>
        <p:nvPicPr>
          <p:cNvPr id="4" name="Рисунок 3" descr="75ccc8a83aa1bdcb26bfeeb1e23835f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4" y="4214818"/>
            <a:ext cx="4704692" cy="2643182"/>
          </a:xfrm>
          <a:prstGeom prst="rect">
            <a:avLst/>
          </a:prstGeom>
        </p:spPr>
      </p:pic>
      <p:pic>
        <p:nvPicPr>
          <p:cNvPr id="5" name="Рисунок 4" descr="193137.640x32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643446"/>
            <a:ext cx="4429108" cy="2214554"/>
          </a:xfrm>
          <a:prstGeom prst="rect">
            <a:avLst/>
          </a:prstGeom>
        </p:spPr>
      </p:pic>
      <p:pic>
        <p:nvPicPr>
          <p:cNvPr id="7" name="Рисунок 6" descr="lednik-taet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1263" y="0"/>
            <a:ext cx="2952738" cy="2214554"/>
          </a:xfrm>
          <a:prstGeom prst="rect">
            <a:avLst/>
          </a:prstGeom>
        </p:spPr>
      </p:pic>
      <p:pic>
        <p:nvPicPr>
          <p:cNvPr id="6" name="Рисунок 5" descr="images (4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8039" y="2143116"/>
            <a:ext cx="3045962" cy="20717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theme/theme1.xml><?xml version="1.0" encoding="utf-8"?>
<a:theme xmlns:a="http://schemas.openxmlformats.org/drawingml/2006/main" name="Сектор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19759155-7935-4C61-A06C-C04380D1B16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399</TotalTime>
  <Words>755</Words>
  <Application>Microsoft Office PowerPoint</Application>
  <PresentationFormat>Экран (4:3)</PresentationFormat>
  <Paragraphs>124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Сектор</vt:lpstr>
      <vt:lpstr>Экологический калейдоскоп жизни россии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Загрязнение воздуха</vt:lpstr>
      <vt:lpstr>последствия</vt:lpstr>
      <vt:lpstr> Вырубка лесов</vt:lpstr>
      <vt:lpstr>последствия</vt:lpstr>
      <vt:lpstr>Бытовые отходы</vt:lpstr>
      <vt:lpstr>последствия</vt:lpstr>
      <vt:lpstr>Уничтожение заповедных зон и браконьерство</vt:lpstr>
      <vt:lpstr>последствия</vt:lpstr>
      <vt:lpstr>Что может сделать каждый из нас в отдельности, и что мы можем сделать вместе?</vt:lpstr>
      <vt:lpstr>КРОССВОРД</vt:lpstr>
      <vt:lpstr> Памятка «Помощь природе» </vt:lpstr>
      <vt:lpstr>Список используемой литературы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User</cp:lastModifiedBy>
  <cp:revision>51</cp:revision>
  <dcterms:created xsi:type="dcterms:W3CDTF">2017-09-17T03:36:58Z</dcterms:created>
  <dcterms:modified xsi:type="dcterms:W3CDTF">2017-09-24T10:24:10Z</dcterms:modified>
</cp:coreProperties>
</file>