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3" r:id="rId4"/>
    <p:sldId id="265" r:id="rId5"/>
    <p:sldId id="267" r:id="rId6"/>
    <p:sldId id="258" r:id="rId7"/>
    <p:sldId id="261" r:id="rId8"/>
    <p:sldId id="268" r:id="rId9"/>
    <p:sldId id="260" r:id="rId10"/>
    <p:sldId id="259" r:id="rId11"/>
    <p:sldId id="262" r:id="rId12"/>
    <p:sldId id="269" r:id="rId13"/>
    <p:sldId id="270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4C52"/>
    <a:srgbClr val="583236"/>
    <a:srgbClr val="B1767C"/>
    <a:srgbClr val="CAE5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9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7155E-1814-4390-96E1-39467120F7C4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6892-883A-473D-AE43-7ED13E276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37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7155E-1814-4390-96E1-39467120F7C4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6892-883A-473D-AE43-7ED13E276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645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7155E-1814-4390-96E1-39467120F7C4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6892-883A-473D-AE43-7ED13E276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061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7155E-1814-4390-96E1-39467120F7C4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6892-883A-473D-AE43-7ED13E276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219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7155E-1814-4390-96E1-39467120F7C4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6892-883A-473D-AE43-7ED13E276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093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7155E-1814-4390-96E1-39467120F7C4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6892-883A-473D-AE43-7ED13E276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705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7155E-1814-4390-96E1-39467120F7C4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6892-883A-473D-AE43-7ED13E276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890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7155E-1814-4390-96E1-39467120F7C4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6892-883A-473D-AE43-7ED13E276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701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7155E-1814-4390-96E1-39467120F7C4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6892-883A-473D-AE43-7ED13E276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250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7155E-1814-4390-96E1-39467120F7C4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6892-883A-473D-AE43-7ED13E276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026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7155E-1814-4390-96E1-39467120F7C4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6892-883A-473D-AE43-7ED13E276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348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7155E-1814-4390-96E1-39467120F7C4}" type="datetimeFigureOut">
              <a:rPr lang="en-US" smtClean="0"/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66892-883A-473D-AE43-7ED13E276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465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3449782"/>
            <a:ext cx="6456169" cy="2362200"/>
          </a:xfrm>
        </p:spPr>
        <p:txBody>
          <a:bodyPr>
            <a:noAutofit/>
          </a:bodyPr>
          <a:lstStyle/>
          <a:p>
            <a:pPr algn="l"/>
            <a:r>
              <a:rPr lang="ru-RU" sz="4800" b="1" dirty="0" smtClean="0">
                <a:ln>
                  <a:solidFill>
                    <a:srgbClr val="864C52"/>
                  </a:solidFill>
                </a:ln>
                <a:solidFill>
                  <a:srgbClr val="B1767C"/>
                </a:solidFill>
                <a:latin typeface="Lucida Calligraphy" panose="03010101010101010101" pitchFamily="66" charset="0"/>
              </a:rPr>
              <a:t>Тема урока: </a:t>
            </a:r>
            <a:br>
              <a:rPr lang="ru-RU" sz="4800" b="1" dirty="0" smtClean="0">
                <a:ln>
                  <a:solidFill>
                    <a:srgbClr val="864C52"/>
                  </a:solidFill>
                </a:ln>
                <a:solidFill>
                  <a:srgbClr val="B1767C"/>
                </a:solidFill>
                <a:latin typeface="Lucida Calligraphy" panose="03010101010101010101" pitchFamily="66" charset="0"/>
              </a:rPr>
            </a:br>
            <a:r>
              <a:rPr lang="ru-RU" altLang="ru-RU" sz="4800" dirty="0" smtClean="0">
                <a:solidFill>
                  <a:schemeClr val="accent2">
                    <a:lumMod val="50000"/>
                  </a:schemeClr>
                </a:solidFill>
              </a:rPr>
              <a:t>Изготовить женское нательное белье (ночная сорочка). </a:t>
            </a:r>
            <a:r>
              <a:rPr lang="ru-RU" altLang="ru-RU" sz="4800" b="1" dirty="0" smtClean="0">
                <a:solidFill>
                  <a:schemeClr val="accent2">
                    <a:lumMod val="50000"/>
                  </a:schemeClr>
                </a:solidFill>
              </a:rPr>
              <a:t>Подготовить </a:t>
            </a:r>
            <a:r>
              <a:rPr lang="ru-RU" altLang="ru-RU" sz="4800" b="1" dirty="0">
                <a:solidFill>
                  <a:schemeClr val="accent2">
                    <a:lumMod val="50000"/>
                  </a:schemeClr>
                </a:solidFill>
              </a:rPr>
              <a:t>детали </a:t>
            </a:r>
            <a:r>
              <a:rPr lang="ru-RU" altLang="ru-RU" sz="4800" b="1" dirty="0" smtClean="0">
                <a:solidFill>
                  <a:schemeClr val="accent2">
                    <a:lumMod val="50000"/>
                  </a:schemeClr>
                </a:solidFill>
              </a:rPr>
              <a:t>кроя ночной сорочки к работе.</a:t>
            </a:r>
            <a:r>
              <a:rPr lang="ru-RU" altLang="ru-RU" sz="4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ru-RU" altLang="ru-RU" sz="4800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endParaRPr lang="en-US" sz="4800" b="1" dirty="0">
              <a:ln>
                <a:solidFill>
                  <a:srgbClr val="864C52"/>
                </a:solidFill>
              </a:ln>
              <a:solidFill>
                <a:srgbClr val="B1767C"/>
              </a:solidFill>
              <a:latin typeface="Lucida Calligraphy" panose="03010101010101010101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9787" y="5272031"/>
            <a:ext cx="9544050" cy="1657350"/>
          </a:xfrm>
        </p:spPr>
        <p:txBody>
          <a:bodyPr>
            <a:normAutofit/>
          </a:bodyPr>
          <a:lstStyle/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ОКУСО «Курский СПРЦ»</a:t>
            </a:r>
          </a:p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Подготовил: мастер п\о Качура В.Ю.</a:t>
            </a:r>
          </a:p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Курск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2021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algn="r"/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3733" y="427802"/>
            <a:ext cx="3034889" cy="4547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1037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3785" y="486207"/>
            <a:ext cx="7906555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u="sng" dirty="0">
                <a:solidFill>
                  <a:srgbClr val="B1767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Последовательность изготовления ночной сорочки</a:t>
            </a:r>
            <a:r>
              <a:rPr lang="ru-RU" sz="3600" b="1" dirty="0">
                <a:solidFill>
                  <a:srgbClr val="B176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B1767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B1767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7127" y="1516532"/>
            <a:ext cx="7784016" cy="5116088"/>
          </a:xfrm>
        </p:spPr>
        <p:txBody>
          <a:bodyPr>
            <a:normAutofit lnSpcReduction="10000"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Подготовить детали кроя ночной сорочки к работе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Обработать кокетку и соединить ее с изделием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Обработать горловину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Обработать проймы и боковые швы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Обработать оборку и соединить ее с изделием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Выполнить окончательную отделку изделия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8857" y="1402514"/>
            <a:ext cx="3521954" cy="506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41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27" y="711489"/>
            <a:ext cx="10702636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Первый этап </a:t>
            </a:r>
            <a:r>
              <a:rPr lang="ru-RU" dirty="0" smtClean="0"/>
              <a:t>изготовления ночной сорочки: </a:t>
            </a:r>
            <a:r>
              <a:rPr lang="ru-RU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Подготовить </a:t>
            </a:r>
            <a:r>
              <a:rPr lang="ru-RU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детали кроя ночной сорочки к </a:t>
            </a:r>
            <a:r>
              <a:rPr lang="ru-RU" b="1" u="sng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работе</a:t>
            </a:r>
            <a:r>
              <a:rPr 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Методы переноса линий кроя</a:t>
            </a:r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88382" y="2037052"/>
            <a:ext cx="4481945" cy="5032375"/>
          </a:xfrm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Century Gothic"/>
              </a:rPr>
              <a:t>А) с использованием копировальной бумаги и резца- колесика.</a:t>
            </a:r>
          </a:p>
          <a:p>
            <a:pPr lvl="0" eaLnBrk="0" fontAlgn="base" hangingPunct="0"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Century Gothic"/>
              </a:rPr>
              <a:t> Б) при помощи копировальных стежков.</a:t>
            </a:r>
          </a:p>
          <a:p>
            <a:pPr lvl="0" eaLnBrk="0" fontAlgn="base" hangingPunct="0"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Century Gothic"/>
              </a:rPr>
              <a:t>В) при помощи прямых стежков.</a:t>
            </a:r>
          </a:p>
          <a:p>
            <a:pPr lvl="0" eaLnBrk="0" fontAlgn="base" hangingPunct="0"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Century Gothic"/>
              </a:rPr>
              <a:t> Г) с использованием булавок.</a:t>
            </a:r>
          </a:p>
          <a:p>
            <a:pPr lvl="0" eaLnBrk="0" fontAlgn="base" hangingPunct="0">
              <a:spcAft>
                <a:spcPct val="0"/>
              </a:spcAft>
            </a:pPr>
            <a:endParaRPr lang="ru-RU" altLang="ru-RU" dirty="0">
              <a:solidFill>
                <a:prstClr val="black"/>
              </a:solidFill>
              <a:latin typeface="Century Gothic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7" y="2037052"/>
            <a:ext cx="7555034" cy="4543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4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1161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000" b="1" dirty="0" smtClean="0">
                <a:solidFill>
                  <a:srgbClr val="864C52"/>
                </a:solidFill>
                <a:latin typeface="Century Gothic"/>
              </a:rPr>
              <a:t>Перенос линий </a:t>
            </a:r>
            <a:r>
              <a:rPr lang="ru-RU" altLang="ru-RU" sz="4000" b="1" dirty="0">
                <a:solidFill>
                  <a:srgbClr val="864C52"/>
                </a:solidFill>
                <a:latin typeface="Century Gothic"/>
              </a:rPr>
              <a:t>с использованием копировальной бумаги и резца- колесика.</a:t>
            </a:r>
            <a:r>
              <a:rPr lang="ru-RU" altLang="ru-RU" dirty="0">
                <a:solidFill>
                  <a:prstClr val="black"/>
                </a:solidFill>
                <a:latin typeface="Century Gothic"/>
              </a:rPr>
              <a:t/>
            </a:r>
            <a:br>
              <a:rPr lang="ru-RU" altLang="ru-RU" dirty="0">
                <a:solidFill>
                  <a:prstClr val="black"/>
                </a:solidFill>
                <a:latin typeface="Century Gothic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4315691" cy="467215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Копировальную бумагу, контрастную по цвету, накладывают вместе с выкройкой и проводят резцом-колесиком вдоль краев выкройки.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Прямые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линии проводят по линейке, контрольные точки - короткими штрихами.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122" y="1496724"/>
            <a:ext cx="3253122" cy="19534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7084" y="1825624"/>
            <a:ext cx="2792557" cy="42149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3891" y="3647785"/>
            <a:ext cx="4003193" cy="3002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9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2273" y="420543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 smtClean="0">
                <a:solidFill>
                  <a:srgbClr val="864C52"/>
                </a:solidFill>
                <a:latin typeface="Century Gothic"/>
              </a:rPr>
              <a:t>Перенос линий при </a:t>
            </a:r>
            <a:r>
              <a:rPr lang="ru-RU" altLang="ru-RU" b="1" dirty="0">
                <a:solidFill>
                  <a:srgbClr val="864C52"/>
                </a:solidFill>
                <a:latin typeface="Century Gothic"/>
              </a:rPr>
              <a:t>помощи копировальных стежков.</a:t>
            </a:r>
            <a:r>
              <a:rPr lang="ru-RU" altLang="ru-RU" dirty="0">
                <a:solidFill>
                  <a:prstClr val="black"/>
                </a:solidFill>
                <a:latin typeface="Century Gothic"/>
              </a:rPr>
              <a:t/>
            </a:r>
            <a:br>
              <a:rPr lang="ru-RU" altLang="ru-RU" dirty="0">
                <a:solidFill>
                  <a:prstClr val="black"/>
                </a:solidFill>
                <a:latin typeface="Century Gothic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292" y="1920299"/>
            <a:ext cx="3609109" cy="4852266"/>
          </a:xfrm>
        </p:spPr>
        <p:txBody>
          <a:bodyPr/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Детали скалывают и по контурным линиям верхней детали прокладывают копировальные стежки, затем детали раздвигают и нитки разрезают.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1906" y="1920299"/>
            <a:ext cx="3956858" cy="20626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7091" y="1920299"/>
            <a:ext cx="3635433" cy="45442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7214" y="4202327"/>
            <a:ext cx="3880659" cy="243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30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b="1" dirty="0">
                <a:solidFill>
                  <a:srgbClr val="864C52"/>
                </a:solidFill>
                <a:latin typeface="Century Gothic"/>
              </a:rPr>
              <a:t>Перенос линий </a:t>
            </a:r>
            <a:r>
              <a:rPr lang="ru-RU" altLang="ru-RU" b="1" dirty="0" smtClean="0">
                <a:solidFill>
                  <a:srgbClr val="864C52"/>
                </a:solidFill>
                <a:latin typeface="Century Gothic"/>
              </a:rPr>
              <a:t>при </a:t>
            </a:r>
            <a:r>
              <a:rPr lang="ru-RU" altLang="ru-RU" b="1" dirty="0">
                <a:solidFill>
                  <a:srgbClr val="864C52"/>
                </a:solidFill>
                <a:latin typeface="Century Gothic"/>
              </a:rPr>
              <a:t>помощи прямых стежков.</a:t>
            </a:r>
            <a:r>
              <a:rPr lang="ru-RU" altLang="ru-RU" dirty="0">
                <a:solidFill>
                  <a:prstClr val="black"/>
                </a:solidFill>
                <a:latin typeface="Century Gothic"/>
              </a:rPr>
              <a:t/>
            </a:r>
            <a:br>
              <a:rPr lang="ru-RU" altLang="ru-RU" dirty="0">
                <a:solidFill>
                  <a:prstClr val="black"/>
                </a:solidFill>
                <a:latin typeface="Century Gothic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0760" y="1255193"/>
            <a:ext cx="3259908" cy="2444930"/>
          </a:xfrm>
        </p:spPr>
      </p:pic>
      <p:sp>
        <p:nvSpPr>
          <p:cNvPr id="5" name="Прямоугольник 4"/>
          <p:cNvSpPr/>
          <p:nvPr/>
        </p:nvSpPr>
        <p:spPr>
          <a:xfrm>
            <a:off x="951807" y="1691121"/>
            <a:ext cx="4184073" cy="5193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Конструктивные линии, которые необходимо видеть на лицевой стороне ткани, переносят прямыми стежками, разъединив детали кроя после прокладывания линий.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3177" y="1255192"/>
            <a:ext cx="3330286" cy="25373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3550" y="3996488"/>
            <a:ext cx="4159827" cy="277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256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1711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altLang="ru-RU" sz="4000" b="1" dirty="0">
                <a:solidFill>
                  <a:srgbClr val="864C52"/>
                </a:solidFill>
                <a:latin typeface="Century Gothic"/>
              </a:rPr>
              <a:t>Перенос линий с использованием булавок</a:t>
            </a:r>
            <a:r>
              <a:rPr lang="ru-RU" altLang="ru-RU" sz="4000" dirty="0">
                <a:solidFill>
                  <a:prstClr val="black"/>
                </a:solidFill>
                <a:latin typeface="Century Gothic"/>
              </a:rPr>
              <a:t/>
            </a:r>
            <a:br>
              <a:rPr lang="ru-RU" altLang="ru-RU" sz="4000" dirty="0">
                <a:solidFill>
                  <a:prstClr val="black"/>
                </a:solidFill>
                <a:latin typeface="Century Gothic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1019" y="1077475"/>
            <a:ext cx="5866254" cy="4838411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Вдоль линии контура выкройки верхней детали вкалывают булавки насквозь через два слоя, на нижней детали мелком делают метки, а затем проводят линии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823" y="3827840"/>
            <a:ext cx="5217485" cy="28500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6645" y="1553151"/>
            <a:ext cx="4881395" cy="488139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318128" y="1057194"/>
            <a:ext cx="4829912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864C5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Способ не пригоден для тонких тканей.</a:t>
            </a:r>
            <a:endParaRPr lang="ru-RU" sz="2000" b="1" dirty="0">
              <a:solidFill>
                <a:srgbClr val="864C5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6488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7673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0396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110490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Повторение безопасных условий работы в швейной мастерской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4072" y="1212201"/>
            <a:ext cx="9963856" cy="5604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55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" y="0"/>
            <a:ext cx="11873345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Повторение безопасных условий работы в швейной мастерской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8473" y="1192357"/>
            <a:ext cx="10072254" cy="566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99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081164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Повторение безопасных условий работы в швейной мастерской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1453" y="1167606"/>
            <a:ext cx="10116256" cy="5690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63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6109" y="-72737"/>
            <a:ext cx="9240982" cy="6930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470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6726" y="87242"/>
            <a:ext cx="9137073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Назначение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ночной сорочки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85286" y="365125"/>
            <a:ext cx="3129668" cy="3129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860960" y="1412805"/>
            <a:ext cx="32240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>
                <a:solidFill>
                  <a:srgbClr val="583236"/>
                </a:solidFill>
              </a:rPr>
              <a:t>Ночная сорочка служит нательным бельем для сна. </a:t>
            </a:r>
            <a:r>
              <a:rPr lang="ru-RU" sz="2800" dirty="0"/>
              <a:t>Одежда, надеваемая непосредственно на тело человека и предназначенная для создания благоприятных гигиенических условий.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4632" y="1412805"/>
            <a:ext cx="3201333" cy="4887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6222" y="3617052"/>
            <a:ext cx="3058732" cy="3058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46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8964" y="1825767"/>
            <a:ext cx="3997036" cy="4810559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Они </a:t>
            </a:r>
            <a:r>
              <a:rPr lang="ru-RU" sz="3600" dirty="0"/>
              <a:t>могут быть с воротником и без него, с различной формой ворота, без рукавов или с рукавами разной длины, длинные и короткие (</a:t>
            </a:r>
            <a:r>
              <a:rPr lang="ru-RU" sz="3600" dirty="0" smtClean="0"/>
              <a:t>рис.)</a:t>
            </a:r>
            <a:endParaRPr lang="ru-RU" sz="3600" dirty="0"/>
          </a:p>
          <a:p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1275" y="1465549"/>
            <a:ext cx="4962525" cy="40100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48400" y="5475574"/>
            <a:ext cx="57984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B1767C"/>
                </a:solidFill>
              </a:rPr>
              <a:t>Ночные сорочки должны быть свободные по форме.</a:t>
            </a:r>
            <a:endParaRPr lang="ru-RU" sz="2800" b="1" dirty="0">
              <a:solidFill>
                <a:srgbClr val="B1767C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Ночные сорочки очень разнообразны по покрою и отделке. 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7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19783"/>
            <a:ext cx="10515600" cy="1089602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Конструирование ночной сорочки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3236" y="1233055"/>
            <a:ext cx="3768183" cy="55141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336" y="969819"/>
            <a:ext cx="7400925" cy="2095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20834" y="3072348"/>
            <a:ext cx="800792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5A5A5A"/>
                </a:solidFill>
                <a:latin typeface="Tahoma" panose="020B0604030504040204" pitchFamily="34" charset="0"/>
              </a:rPr>
              <a:t>Расход ткани шириной 75-80 см планируем исходя из расчета: две длины  </a:t>
            </a:r>
            <a:r>
              <a:rPr lang="ru-RU" sz="2400" dirty="0" smtClean="0">
                <a:solidFill>
                  <a:srgbClr val="5A5A5A"/>
                </a:solidFill>
                <a:latin typeface="Tahoma" panose="020B0604030504040204" pitchFamily="34" charset="0"/>
              </a:rPr>
              <a:t>сорочки. </a:t>
            </a:r>
            <a:endParaRPr lang="ru-RU" sz="2400" dirty="0">
              <a:solidFill>
                <a:srgbClr val="5A5A5A"/>
              </a:solidFill>
              <a:latin typeface="Tahoma" panose="020B0604030504040204" pitchFamily="34" charset="0"/>
            </a:endParaRPr>
          </a:p>
          <a:p>
            <a:pPr algn="just"/>
            <a:r>
              <a:rPr lang="ru-RU" sz="2400" dirty="0">
                <a:solidFill>
                  <a:srgbClr val="5A5A5A"/>
                </a:solidFill>
                <a:latin typeface="Tahoma" panose="020B0604030504040204" pitchFamily="34" charset="0"/>
              </a:rPr>
              <a:t>На сложенную вдоль лицевой стороной внутрь ткань кладем  детали серединами к ее сгибу.  </a:t>
            </a:r>
            <a:endParaRPr lang="ru-RU" sz="2400" dirty="0" smtClean="0">
              <a:solidFill>
                <a:srgbClr val="5A5A5A"/>
              </a:solidFill>
              <a:latin typeface="Tahoma" panose="020B0604030504040204" pitchFamily="34" charset="0"/>
            </a:endParaRPr>
          </a:p>
          <a:p>
            <a:pPr algn="just"/>
            <a:r>
              <a:rPr lang="ru-RU" sz="2400" dirty="0" smtClean="0">
                <a:solidFill>
                  <a:srgbClr val="5A5A5A"/>
                </a:solidFill>
                <a:latin typeface="Tahoma" panose="020B0604030504040204" pitchFamily="34" charset="0"/>
              </a:rPr>
              <a:t>Выкройку </a:t>
            </a:r>
            <a:r>
              <a:rPr lang="ru-RU" sz="2400" dirty="0">
                <a:solidFill>
                  <a:srgbClr val="5A5A5A"/>
                </a:solidFill>
                <a:latin typeface="Tahoma" panose="020B0604030504040204" pitchFamily="34" charset="0"/>
              </a:rPr>
              <a:t>спинки раздвигаем по линии разреза на 5-7 см, выкройку переда – на 6-8 см; контрольные точки должны находиться строго на одной горизонтали. </a:t>
            </a:r>
            <a:endParaRPr lang="ru-RU" sz="2400" dirty="0" smtClean="0">
              <a:solidFill>
                <a:srgbClr val="5A5A5A"/>
              </a:solidFill>
              <a:latin typeface="Tahoma" panose="020B0604030504040204" pitchFamily="34" charset="0"/>
            </a:endParaRPr>
          </a:p>
          <a:p>
            <a:pPr algn="just"/>
            <a:r>
              <a:rPr lang="ru-RU" sz="2400" dirty="0" smtClean="0">
                <a:solidFill>
                  <a:srgbClr val="5A5A5A"/>
                </a:solidFill>
                <a:latin typeface="Tahoma" panose="020B0604030504040204" pitchFamily="34" charset="0"/>
              </a:rPr>
              <a:t>Даем </a:t>
            </a:r>
            <a:r>
              <a:rPr lang="ru-RU" sz="2400" dirty="0">
                <a:solidFill>
                  <a:srgbClr val="5A5A5A"/>
                </a:solidFill>
                <a:latin typeface="Tahoma" panose="020B0604030504040204" pitchFamily="34" charset="0"/>
              </a:rPr>
              <a:t>припуски на швы и на подгиб низа. </a:t>
            </a:r>
          </a:p>
          <a:p>
            <a:pPr algn="just"/>
            <a:r>
              <a:rPr lang="ru-RU" sz="2400" dirty="0" smtClean="0">
                <a:solidFill>
                  <a:srgbClr val="5A5A5A"/>
                </a:solidFill>
                <a:latin typeface="Tahoma" panose="020B0604030504040204" pitchFamily="34" charset="0"/>
              </a:rPr>
              <a:t>Для</a:t>
            </a:r>
            <a:r>
              <a:rPr lang="ru-RU" sz="2400" dirty="0">
                <a:solidFill>
                  <a:srgbClr val="5A5A5A"/>
                </a:solidFill>
                <a:latin typeface="Tahoma" panose="020B0604030504040204" pitchFamily="34" charset="0"/>
              </a:rPr>
              <a:t>  обработки пройм вырезаем косые или </a:t>
            </a:r>
            <a:r>
              <a:rPr lang="ru-RU" sz="2400" dirty="0" err="1">
                <a:solidFill>
                  <a:srgbClr val="5A5A5A"/>
                </a:solidFill>
                <a:latin typeface="Tahoma" panose="020B0604030504040204" pitchFamily="34" charset="0"/>
              </a:rPr>
              <a:t>подкройные</a:t>
            </a:r>
            <a:r>
              <a:rPr lang="ru-RU" sz="2400" dirty="0">
                <a:solidFill>
                  <a:srgbClr val="5A5A5A"/>
                </a:solidFill>
                <a:latin typeface="Tahoma" panose="020B0604030504040204" pitchFamily="34" charset="0"/>
              </a:rPr>
              <a:t> обтачки шириной 2,5-3 см.</a:t>
            </a:r>
            <a:endParaRPr lang="ru-RU" sz="2400" b="0" i="0" dirty="0">
              <a:solidFill>
                <a:srgbClr val="5A5A5A"/>
              </a:solidFill>
              <a:effectLst/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47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2008" y="157307"/>
            <a:ext cx="9125755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583236"/>
                </a:solidFill>
              </a:rPr>
              <a:t>Детали кроя ночной сорочки</a:t>
            </a:r>
            <a:endParaRPr lang="ru-RU" b="1" dirty="0">
              <a:solidFill>
                <a:srgbClr val="58323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2365" y="1371599"/>
            <a:ext cx="3262745" cy="5023431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ru-RU" dirty="0"/>
              <a:t>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Детали кроя: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dirty="0"/>
              <a:t>Спинка 1 дет.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dirty="0"/>
              <a:t>Полочка 1 дет.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dirty="0" smtClean="0"/>
              <a:t>Верхняя часть кокетки спинки и полочки 2 дет.</a:t>
            </a:r>
          </a:p>
          <a:p>
            <a:pPr marL="457200" lvl="0" indent="-457200">
              <a:buFont typeface="+mj-lt"/>
              <a:buAutoNum type="arabicPeriod"/>
              <a:defRPr/>
            </a:pPr>
            <a:r>
              <a:rPr lang="ru-RU" dirty="0" smtClean="0">
                <a:solidFill>
                  <a:prstClr val="black"/>
                </a:solidFill>
              </a:rPr>
              <a:t>Нижняя </a:t>
            </a:r>
            <a:r>
              <a:rPr lang="ru-RU" dirty="0">
                <a:solidFill>
                  <a:prstClr val="black"/>
                </a:solidFill>
              </a:rPr>
              <a:t>часть кокетки спинки и полочки 2 дет.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dirty="0" smtClean="0"/>
              <a:t>Оборка 1 </a:t>
            </a:r>
            <a:r>
              <a:rPr lang="ru-RU" dirty="0"/>
              <a:t>дет.</a:t>
            </a:r>
          </a:p>
          <a:p>
            <a:pPr marL="0" indent="0">
              <a:buNone/>
              <a:defRPr/>
            </a:pPr>
            <a:endParaRPr lang="ru-RU" b="1" dirty="0"/>
          </a:p>
          <a:p>
            <a:pPr marL="457200" indent="-457200">
              <a:buFont typeface="+mj-lt"/>
              <a:buAutoNum type="arabicPeriod"/>
              <a:defRPr/>
            </a:pPr>
            <a:endParaRPr lang="ru-RU" b="1" dirty="0"/>
          </a:p>
          <a:p>
            <a:pPr marL="457200" indent="-457200">
              <a:buFont typeface="+mj-lt"/>
              <a:buAutoNum type="arabicPeriod"/>
              <a:defRPr/>
            </a:pPr>
            <a:endParaRPr lang="ru-RU" b="1" dirty="0"/>
          </a:p>
          <a:p>
            <a:pPr marL="0" indent="0">
              <a:buNone/>
              <a:defRPr/>
            </a:pPr>
            <a:endParaRPr lang="ru-RU" b="1" dirty="0"/>
          </a:p>
          <a:p>
            <a:pPr marL="0" indent="0">
              <a:buNone/>
              <a:defRPr/>
            </a:pPr>
            <a:endParaRPr lang="ru-RU" b="1" dirty="0"/>
          </a:p>
          <a:p>
            <a:endParaRPr lang="ru-RU" dirty="0"/>
          </a:p>
        </p:txBody>
      </p:sp>
      <p:pic>
        <p:nvPicPr>
          <p:cNvPr id="4" name="Рисунок 3" descr="https://venera-mart.ru/images/watermarked/1/detailed/62/sorochka-nochnaja-venera-mart-ru-koketka-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35" y="1925781"/>
            <a:ext cx="2489430" cy="3546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6727" y="1371599"/>
            <a:ext cx="6004638" cy="497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57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381</Words>
  <Application>Microsoft Office PowerPoint</Application>
  <PresentationFormat>Широкоэкранный</PresentationFormat>
  <Paragraphs>51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Lucida Calligraphy</vt:lpstr>
      <vt:lpstr>Tahoma</vt:lpstr>
      <vt:lpstr>Times New Roman</vt:lpstr>
      <vt:lpstr>Office Theme</vt:lpstr>
      <vt:lpstr>Тема урока:  Изготовить женское нательное белье (ночная сорочка). Подготовить детали кроя ночной сорочки к работе. </vt:lpstr>
      <vt:lpstr>Повторение безопасных условий работы в швейной мастерской</vt:lpstr>
      <vt:lpstr>Повторение безопасных условий работы в швейной мастерской</vt:lpstr>
      <vt:lpstr>Повторение безопасных условий работы в швейной мастерской</vt:lpstr>
      <vt:lpstr>Презентация PowerPoint</vt:lpstr>
      <vt:lpstr>Назначение ночной сорочки</vt:lpstr>
      <vt:lpstr>Ночные сорочки очень разнообразны по покрою и отделке.  </vt:lpstr>
      <vt:lpstr>Конструирование ночной сорочки</vt:lpstr>
      <vt:lpstr>Детали кроя ночной сорочки</vt:lpstr>
      <vt:lpstr>Последовательность изготовления ночной сорочки </vt:lpstr>
      <vt:lpstr>Первый этап изготовления ночной сорочки: Подготовить детали кроя ночной сорочки к работе. Методы переноса линий кроя </vt:lpstr>
      <vt:lpstr>Перенос линий с использованием копировальной бумаги и резца- колесика. </vt:lpstr>
      <vt:lpstr>Перенос линий при помощи копировальных стежков. </vt:lpstr>
      <vt:lpstr>Перенос линий при помощи прямых стежков. </vt:lpstr>
      <vt:lpstr>Перенос линий с использованием булавок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WRS</cp:lastModifiedBy>
  <cp:revision>16</cp:revision>
  <dcterms:created xsi:type="dcterms:W3CDTF">2020-05-19T07:13:14Z</dcterms:created>
  <dcterms:modified xsi:type="dcterms:W3CDTF">2021-01-12T13:54:10Z</dcterms:modified>
</cp:coreProperties>
</file>