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88163" cy="100203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7478" autoAdjust="0"/>
  </p:normalViewPr>
  <p:slideViewPr>
    <p:cSldViewPr snapToGrid="0">
      <p:cViewPr varScale="1">
        <p:scale>
          <a:sx n="77" d="100"/>
          <a:sy n="77" d="100"/>
        </p:scale>
        <p:origin x="-198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9C365FE7-B7E4-4B5C-A50F-C98422841D62}" type="datetimeFigureOut">
              <a:rPr lang="ru-RU" smtClean="0"/>
              <a:t>19.03.2022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822269"/>
            <a:ext cx="5510530" cy="3945493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6B814E23-BCD6-409B-BCBC-83162AE236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706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4E23-BCD6-409B-BCBC-83162AE2369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825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4E23-BCD6-409B-BCBC-83162AE23693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640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3/19/2022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3/19/2022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3/19/2022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hyperlink" Target="https://ru.wikipedia.org/wiki/%D0%90%D0%BD%D0%B3%D0%BB%D0%B8%D0%B9%D1%81%D0%BA%D0%B8%D0%B9_%D1%8F%D0%B7%D1%8B%D0%BA" TargetMode="External"/><Relationship Id="rId7" Type="http://schemas.openxmlformats.org/officeDocument/2006/relationships/image" Target="../media/image12.jpeg"/><Relationship Id="rId2" Type="http://schemas.openxmlformats.org/officeDocument/2006/relationships/hyperlink" Target="https://ru.wikipedia.org/wiki/%D0%94%D1%80%D0%B5%D0%B2%D0%BD%D0%B5%D0%B3%D1%80%D0%B5%D1%87%D0%B5%D1%81%D0%BA%D0%B8%D0%B9_%D1%8F%D0%B7%D1%8B%D0%BA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hyperlink" Target="https://ru.wikipedia.org/wiki/%D0%AD%D0%BA%D0%BE%D0%BB%D0%BE%D0%B3%D0%B8%D1%8F" TargetMode="External"/><Relationship Id="rId4" Type="http://schemas.openxmlformats.org/officeDocument/2006/relationships/hyperlink" Target="https://ru.wikipedia.org/wiki/%D0%A0%D0%B0%D1%81%D1%82%D0%B5%D0%BD%D0%B8%D0%B5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6570" y="634999"/>
            <a:ext cx="9158515" cy="2552701"/>
          </a:xfrm>
        </p:spPr>
        <p:txBody>
          <a:bodyPr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МИИНИСТЕРСТВО ОБРАЗОВАНИЯ И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НАУКИ</a:t>
            </a:r>
            <a:b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ДОНЕЦКОЙ НАРОДНОЙ РЕСПУБЛИКИ</a:t>
            </a:r>
            <a:b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</a:t>
            </a:r>
            <a:b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ПРОФЕССИОНАЛЬНОЕ ОБРАЗОВАТЕЛЬНОЕ УЧРЕЖДЕНИЕ</a:t>
            </a:r>
            <a:b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«ЕНАКИЕВСКИЙ ТЕХНИКУМ СФЕРЫ УСЛУГ»</a:t>
            </a:r>
            <a:r>
              <a:rPr lang="ru-RU" sz="16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2"/>
                </a:solidFill>
              </a:rPr>
              <a:t/>
            </a:r>
            <a:br>
              <a:rPr lang="ru-RU" sz="1600" dirty="0">
                <a:solidFill>
                  <a:schemeClr val="accent2"/>
                </a:solidFill>
              </a:rPr>
            </a:br>
            <a:r>
              <a:rPr lang="ru-RU" sz="2000" dirty="0">
                <a:solidFill>
                  <a:schemeClr val="accent2"/>
                </a:solidFill>
              </a:rPr>
              <a:t/>
            </a:r>
            <a:br>
              <a:rPr lang="ru-RU" sz="2000" dirty="0">
                <a:solidFill>
                  <a:schemeClr val="accent2"/>
                </a:solidFill>
              </a:rPr>
            </a:br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Практико-ориентированный проект</a:t>
            </a:r>
            <a:r>
              <a:rPr lang="ru-RU" sz="1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Цветущий </a:t>
            </a:r>
            <a:r>
              <a:rPr lang="ru-RU" sz="40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техникум </a:t>
            </a:r>
            <a:r>
              <a:rPr lang="ru-RU" sz="4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студентам»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86599" y="3822699"/>
            <a:ext cx="4419601" cy="1325033"/>
          </a:xfrm>
        </p:spPr>
        <p:txBody>
          <a:bodyPr>
            <a:noAutofit/>
          </a:bodyPr>
          <a:lstStyle/>
          <a:p>
            <a:pPr algn="l">
              <a:spcBef>
                <a:spcPts val="0"/>
              </a:spcBef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Предмет: Экология, Биология, Химия.</a:t>
            </a:r>
          </a:p>
          <a:p>
            <a:pPr algn="l">
              <a:spcBef>
                <a:spcPts val="0"/>
              </a:spcBef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Автор проекта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:. :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Огородняя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М.Г</a:t>
            </a:r>
          </a:p>
          <a:p>
            <a:pPr algn="l">
              <a:spcBef>
                <a:spcPts val="0"/>
              </a:spcBef>
            </a:pP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spcBef>
                <a:spcPts val="0"/>
              </a:spcBef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«специалист высшей категории»,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«преподаватель-методист»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</a:endParaRPr>
          </a:p>
          <a:p>
            <a:pPr algn="l"/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734" y="3204632"/>
            <a:ext cx="5397501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36159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Основная часть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62101"/>
            <a:ext cx="10689166" cy="52070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/>
              <a:t>Содержание деятельности студентов при выполнении проекта</a:t>
            </a:r>
          </a:p>
          <a:p>
            <a:pPr algn="just"/>
            <a:r>
              <a:rPr lang="ru-RU" dirty="0"/>
              <a:t>Чтобы достигнуть цели необходимо выполнить ряд заданий.</a:t>
            </a:r>
          </a:p>
          <a:p>
            <a:pPr algn="just"/>
            <a:r>
              <a:rPr lang="ru-RU" u="sng" dirty="0">
                <a:solidFill>
                  <a:schemeClr val="accent1"/>
                </a:solidFill>
              </a:rPr>
              <a:t>Задание 1.</a:t>
            </a:r>
            <a:r>
              <a:rPr lang="ru-RU" dirty="0"/>
              <a:t> Ознакомление с пряно-ароматическими растениями, растущими на территории Донбасса по учебникам, конспектам, справочникам, интернет ресурсам, из опроса местных жителей.</a:t>
            </a:r>
          </a:p>
          <a:p>
            <a:pPr algn="just"/>
            <a:r>
              <a:rPr lang="ru-RU" u="sng" dirty="0">
                <a:solidFill>
                  <a:schemeClr val="accent1"/>
                </a:solidFill>
              </a:rPr>
              <a:t>Задание 2.</a:t>
            </a:r>
            <a:r>
              <a:rPr lang="ru-RU" dirty="0"/>
              <a:t> Анализ и сравнение их свойств, использование в кулинарии; Выбор для посадки: Рекомендации по уходу.</a:t>
            </a:r>
          </a:p>
          <a:p>
            <a:pPr algn="just"/>
            <a:r>
              <a:rPr lang="ru-RU" u="sng" dirty="0">
                <a:solidFill>
                  <a:schemeClr val="accent1"/>
                </a:solidFill>
              </a:rPr>
              <a:t>Задание 3.</a:t>
            </a:r>
            <a:r>
              <a:rPr lang="ru-RU" dirty="0"/>
              <a:t> Ознакомление с технологией выращивания растений в контейнерах.</a:t>
            </a:r>
          </a:p>
          <a:p>
            <a:pPr algn="just"/>
            <a:r>
              <a:rPr lang="ru-RU" u="sng" dirty="0">
                <a:solidFill>
                  <a:schemeClr val="accent1"/>
                </a:solidFill>
              </a:rPr>
              <a:t>Задание 4.</a:t>
            </a:r>
            <a:r>
              <a:rPr lang="ru-RU" dirty="0"/>
              <a:t> Распределение обязанностей между участниками проекта.</a:t>
            </a:r>
          </a:p>
          <a:p>
            <a:pPr algn="just"/>
            <a:r>
              <a:rPr lang="ru-RU" u="sng" dirty="0">
                <a:solidFill>
                  <a:schemeClr val="accent1"/>
                </a:solidFill>
              </a:rPr>
              <a:t>Задание 5.</a:t>
            </a:r>
            <a:r>
              <a:rPr lang="ru-RU" dirty="0"/>
              <a:t> Разработка визуальных эскизных проектов:</a:t>
            </a:r>
          </a:p>
          <a:p>
            <a:pPr lvl="0" algn="just">
              <a:buFont typeface="Wingdings" panose="05000000000000000000" pitchFamily="2" charset="2"/>
              <a:buChar char="v"/>
            </a:pPr>
            <a:r>
              <a:rPr lang="ru-RU" dirty="0"/>
              <a:t>«зеленый уголок» - фито дизайн</a:t>
            </a:r>
          </a:p>
          <a:p>
            <a:pPr lvl="0" algn="just">
              <a:buFont typeface="Wingdings" panose="05000000000000000000" pitchFamily="2" charset="2"/>
              <a:buChar char="v"/>
            </a:pPr>
            <a:r>
              <a:rPr lang="ru-RU" dirty="0"/>
              <a:t>Декор из пряных трав для праздничных столов – фито декор</a:t>
            </a:r>
          </a:p>
          <a:p>
            <a:pPr lvl="0" algn="just">
              <a:buFont typeface="Wingdings" panose="05000000000000000000" pitchFamily="2" charset="2"/>
              <a:buChar char="v"/>
            </a:pPr>
            <a:r>
              <a:rPr lang="ru-RU" dirty="0"/>
              <a:t>Коллекции новых видов растений (гербарий) – фито экспозиция.</a:t>
            </a:r>
          </a:p>
          <a:p>
            <a:pPr algn="just"/>
            <a:r>
              <a:rPr lang="ru-RU" u="sng" dirty="0">
                <a:solidFill>
                  <a:schemeClr val="accent1"/>
                </a:solidFill>
              </a:rPr>
              <a:t>Задание 6</a:t>
            </a:r>
            <a:r>
              <a:rPr lang="ru-RU" dirty="0">
                <a:solidFill>
                  <a:schemeClr val="accent1"/>
                </a:solidFill>
              </a:rPr>
              <a:t>.</a:t>
            </a:r>
            <a:r>
              <a:rPr lang="ru-RU" dirty="0"/>
              <a:t> Создание группы растений, которые будут выбраны для фито уголка.</a:t>
            </a:r>
          </a:p>
          <a:p>
            <a:pPr algn="just"/>
            <a:r>
              <a:rPr lang="ru-RU" u="sng" dirty="0">
                <a:solidFill>
                  <a:schemeClr val="accent1"/>
                </a:solidFill>
              </a:rPr>
              <a:t>Задание 7</a:t>
            </a:r>
            <a:r>
              <a:rPr lang="ru-RU" dirty="0">
                <a:solidFill>
                  <a:schemeClr val="accent1"/>
                </a:solidFill>
              </a:rPr>
              <a:t>.</a:t>
            </a:r>
            <a:r>
              <a:rPr lang="ru-RU" dirty="0"/>
              <a:t> Составление сметы проекта.</a:t>
            </a:r>
          </a:p>
          <a:p>
            <a:pPr algn="just"/>
            <a:r>
              <a:rPr lang="ru-RU" u="sng" dirty="0">
                <a:solidFill>
                  <a:schemeClr val="accent1"/>
                </a:solidFill>
              </a:rPr>
              <a:t>Задание8.</a:t>
            </a:r>
            <a:r>
              <a:rPr lang="ru-RU" dirty="0"/>
              <a:t> Подготовка презентации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9363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953000" y="116414"/>
            <a:ext cx="64516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  <a:tabLst>
                <a:tab pos="4968875" algn="ctr"/>
                <a:tab pos="8324850" algn="l"/>
              </a:tabLs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Фито дизайн -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(от 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tooltip="Древнегреческий язык"/>
              </a:rPr>
              <a:t>др.-греч.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φυτόν  — растение и 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 tooltip="Английский язык"/>
              </a:rPr>
              <a:t>англ.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design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— проектировать, конструировать) — целенаправленное научно-обоснованное введение 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 tooltip="Растение"/>
              </a:rPr>
              <a:t>растений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в оформление помещений с учётом их биологической совместимости, 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 tooltip="Экология"/>
              </a:rPr>
              <a:t>экологических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особенностей, способности к улучшению качества воздуха в помещении.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3200" y="2988186"/>
            <a:ext cx="6096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  <a:tabLst>
                <a:tab pos="4968875" algn="ctr"/>
                <a:tab pos="8324850" algn="l"/>
              </a:tabLs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Фито декор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(от 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tooltip="Древнегреческий язык"/>
              </a:rPr>
              <a:t>др.-греч.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φυτόν и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лат. decoro - украшаю)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Совокупность украшений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какого-либо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сооружения, его части или отдельного изделия растениями.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83100" y="4688175"/>
            <a:ext cx="6096000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  <a:tabLst>
                <a:tab pos="4968875" algn="ctr"/>
                <a:tab pos="8324850" algn="l"/>
              </a:tabLs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Фито экспозиция</a:t>
            </a:r>
            <a:r>
              <a:rPr lang="ru-RU" sz="11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 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tooltip="Древнегреческий язык"/>
              </a:rPr>
              <a:t>др.-греч.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φυτόν — растение и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лат. expositio — выставление напоказ, изложение) размещение в музейных и выставочных залах или на открытом воздухе по определённой системе различных художественных произведений с использованием растений,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http://mamipapi.ru/sites/default/files/image/interactive/2014032510054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" y="4586575"/>
            <a:ext cx="3708400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http://img0.liveinternet.ru/images/attach/c/5/86/143/86143328_aromaticspiceherbsdecoration11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300" y="2617299"/>
            <a:ext cx="3629025" cy="2155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00" y="241299"/>
            <a:ext cx="3733800" cy="2335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532557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87800" y="1146895"/>
            <a:ext cx="7179872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>
                <a:solidFill>
                  <a:srgbClr val="92D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Базилик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пряное, лекарственное, однолетнее, сильно ветвистое растение с четырехгранными стеблями высотой от 30 до 60 см. В диком виде достигает 70 см. Листочки его продолговато-яйцевидные, редко зубчатые, зеленые или фиолетовые длиной до 5,5 см. На концах стеблей базилик выбрасывает соцветия в виде кисточек, состоящих из нескольких цветков. Окраска их может быть различной: розовой, белой, бело-фиолетовой</a:t>
            </a:r>
            <a:r>
              <a:rPr lang="ru-RU" sz="105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1449338"/>
            <a:ext cx="3298222" cy="239593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41600" y="3753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92D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10 видов пряно-ароматических растений, которые легко вырастить на подоконнике</a:t>
            </a:r>
            <a:endParaRPr lang="ru-RU" dirty="0"/>
          </a:p>
        </p:txBody>
      </p:sp>
      <p:pic>
        <p:nvPicPr>
          <p:cNvPr id="6" name="Рисунок 5" descr="http://www.xn----gtb3adfja.xn--p1ai/netcat_files/382/593/petrushka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3984625"/>
            <a:ext cx="2904522" cy="24193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4026108" y="4317137"/>
            <a:ext cx="71415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  <a:tabLst>
                <a:tab pos="4968875" algn="ctr"/>
                <a:tab pos="8324850" algn="l"/>
              </a:tabLst>
            </a:pPr>
            <a:r>
              <a:rPr lang="ru-RU" b="1" dirty="0">
                <a:solidFill>
                  <a:srgbClr val="92D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Петрушка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очень необходимый продукт. Ее лечебные и полезные свойства неограниченные. Петрушка часто применяется в народной и традиционной медицине, и помогает избавиться от многих недугов. Петрушка чрезвычайно богата полезными веществами и минералами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2042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aromatherapy-courses.com/wp-content/uploads/2011/08/Marjoram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85" y="558800"/>
            <a:ext cx="3019425" cy="27162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178300" y="558800"/>
            <a:ext cx="70358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  <a:tabLst>
                <a:tab pos="4968875" algn="ctr"/>
                <a:tab pos="8324850" algn="l"/>
              </a:tabLst>
            </a:pPr>
            <a:r>
              <a:rPr lang="ru-RU" b="1" dirty="0">
                <a:solidFill>
                  <a:srgbClr val="92D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Майоран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приправа, которая используется в кулинарном искусстве практически повсеместно; ее можно добавлять в абсолютно любые блюда - от супов до десертов. Запах у него слегка сладковатый, пряный, но в тоже время цветочный, немного напоминает камфару. Что касается вкуса, то он скорее жгучий и остропряный, с одной стороны, и мягкий и сладкий - с другой.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s://www.theeasymarket.com/image/cache/data/0000000004907-500x50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85" y="4037111"/>
            <a:ext cx="2962275" cy="25050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178300" y="3670003"/>
            <a:ext cx="6096000" cy="29563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  <a:tabLst>
                <a:tab pos="4968875" algn="ctr"/>
                <a:tab pos="8324850" algn="l"/>
              </a:tabLst>
            </a:pPr>
            <a:r>
              <a:rPr lang="ru-RU" b="1" dirty="0">
                <a:solidFill>
                  <a:srgbClr val="92D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Тимьян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ползучий – многолетний полукустарник из семейства губоцветных (Lamiaceae). В высоту он достигает 20–40 см и заканчивается лежачими побегами. Стебли с цветками – прямостоячие или приподнимающиеся, покрыты волосками. Листья продолговато-эллиптической формы с короткими черешками усеяны железками с эфирным маслом.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91840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елисса фот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" y="982875"/>
            <a:ext cx="2857500" cy="2571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095750" y="882640"/>
            <a:ext cx="677545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  <a:tabLst>
                <a:tab pos="4968875" algn="ctr"/>
                <a:tab pos="8324850" algn="l"/>
              </a:tabLst>
            </a:pPr>
            <a:r>
              <a:rPr lang="ru-RU" b="1" dirty="0">
                <a:solidFill>
                  <a:srgbClr val="92D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Мелисса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это многолетнее травянистое растение семейства Яснотковые (Губоцветные). При благоприятных условиях может оставаться на одном месте до 8—10 лет, но при старении кустов уменьшается устойчивость их к морозу. Стебли прямостоячие, ветвистые, опущенные, четырехгранные от 30 до 80 см высоты. Является хорошим медоносом (название культуры в переводе с греческого означает — медоносная).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standartvkusa.ru/assets/images/podzakaz/myata-1kg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108450"/>
            <a:ext cx="2819400" cy="2095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4095750" y="4108450"/>
            <a:ext cx="66671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92D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Мята -</a:t>
            </a:r>
            <a:r>
              <a:rPr lang="ru-RU" dirty="0">
                <a:solidFill>
                  <a:srgbClr val="92D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Сегодня человеку известно примерно триста видов мяты, однако широкое распространение получили только около 20–25 видов этого растения. Называть все виды мяты нет особой необходимости, учитывая то, что в народной медицине используют в основном мяту перечную. Главным отличием мяты от других видов растений является, конечно же, её аромат. Однако аромат мяты перечной намного сильнее, чем у её сородичей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1537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zdravnyca.ru/uploads/posts/image-2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07" y="393700"/>
            <a:ext cx="3262763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987800" y="183837"/>
            <a:ext cx="6096000" cy="41973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>
                <a:solidFill>
                  <a:srgbClr val="92D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Душица</a:t>
            </a:r>
            <a:r>
              <a:rPr lang="ru-RU" dirty="0">
                <a:solidFill>
                  <a:srgbClr val="51575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(точнее – «душица обыкновенная») чрезвычайно широко распространена в природе. Она неприхотлива, растет при самых разных климатических условиях, поэтому занимает большую часть Евразии, включая Россию. У душицы много названий; в частности, любителям кулинарии она хорошо известна под названием «</a:t>
            </a:r>
            <a:r>
              <a:rPr lang="ru-RU" dirty="0" err="1">
                <a:solidFill>
                  <a:srgbClr val="51575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оригано</a:t>
            </a:r>
            <a:r>
              <a:rPr lang="ru-RU" dirty="0">
                <a:solidFill>
                  <a:srgbClr val="515756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». Это пряное растение придает блюдам изысканный, пикантный вкус. Однако гораздо больше известны полезные свойства душицы, благодаря которым ее широко применяют в медицине.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491" y="3608550"/>
            <a:ext cx="3523793" cy="32494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87800" y="4193166"/>
            <a:ext cx="6096000" cy="25355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tabLst>
                <a:tab pos="4968875" algn="ctr"/>
                <a:tab pos="8324850" algn="l"/>
              </a:tabLst>
            </a:pPr>
            <a:r>
              <a:rPr lang="ru-RU" b="1" dirty="0">
                <a:solidFill>
                  <a:srgbClr val="92D050"/>
                </a:solidFill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Горчица салатная, или Горчица листовая</a:t>
            </a:r>
            <a:r>
              <a:rPr lang="ru-RU" dirty="0">
                <a:solidFill>
                  <a:srgbClr val="92D050"/>
                </a:solidFill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3B3B36"/>
                </a:solidFill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ru-RU" dirty="0">
                <a:solidFill>
                  <a:srgbClr val="3B3B3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разновидность Горчицы (</a:t>
            </a:r>
            <a:r>
              <a:rPr lang="ru-RU" i="1" dirty="0">
                <a:solidFill>
                  <a:srgbClr val="3B3B3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Brassica juncea</a:t>
            </a:r>
            <a:r>
              <a:rPr lang="ru-RU" dirty="0">
                <a:solidFill>
                  <a:srgbClr val="3B3B3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— однолетнее холодостойкое скороспелое растение. В течение месяца она развивает большую розетку крупных листьев, оригинальных по расцветке. Цветки мелкие, желтые, собраны в колосовидное соцветие, плод – стручок.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7282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04.a.alicdn.com/kf/HTB1IzdLHXXXXXa4XVXXq6xXFXXXR/221641966/HTB1IzdLHXXXXXa4XVXXq6xXFXXXR.jpg?size=73744&amp;height=516&amp;width=798&amp;hash=a306356b69366e16ed852c1f221799d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0" y="960437"/>
            <a:ext cx="3568700" cy="27527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724400" y="807309"/>
            <a:ext cx="6096000" cy="3058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  <a:tabLst>
                <a:tab pos="4968875" algn="ctr"/>
                <a:tab pos="8324850" algn="l"/>
              </a:tabLst>
            </a:pPr>
            <a:r>
              <a:rPr lang="ru-RU" b="1" dirty="0">
                <a:solidFill>
                  <a:srgbClr val="92D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Иссоп, синий зверобой</a:t>
            </a:r>
            <a:r>
              <a:rPr lang="ru-RU" dirty="0">
                <a:solidFill>
                  <a:srgbClr val="92D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3B3B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dirty="0">
                <a:solidFill>
                  <a:srgbClr val="3B3B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Hyssopus</a:t>
            </a:r>
            <a:r>
              <a:rPr lang="ru-RU" dirty="0">
                <a:solidFill>
                  <a:srgbClr val="3B3B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— род растений семейства Яснотковые (Lamiaceae). Многолетние сильно пахучие пряные травы или полукустарники с линейными или продолговатыми листьями.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  <a:tabLst>
                <a:tab pos="4968875" algn="ctr"/>
                <a:tab pos="8324850" algn="l"/>
              </a:tabLst>
            </a:pPr>
            <a:r>
              <a:rPr lang="ru-RU" dirty="0">
                <a:solidFill>
                  <a:srgbClr val="3B3B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Засухоустойчивый и зимостойкий полукустарник. Образует куст 50-60 см высотой и до 60-70 см в диаметре, с прямостоячими ветвистыми побегами.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www.gastronomija.hr/wp-content/uploads/2012/11/ljupcac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0" y="4164013"/>
            <a:ext cx="3543300" cy="24669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699000" y="4045665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base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92D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Любисток</a:t>
            </a:r>
            <a:r>
              <a:rPr lang="ru-RU" dirty="0">
                <a:solidFill>
                  <a:srgbClr val="3B3B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i="1" dirty="0">
                <a:solidFill>
                  <a:srgbClr val="3B3B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Levisticum officinale</a:t>
            </a:r>
            <a:r>
              <a:rPr lang="ru-RU" dirty="0">
                <a:solidFill>
                  <a:srgbClr val="3B3B36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— многолетнее травянистое растение; монотипный род семейства Зонтичные . Стебель высокий 100—200 см, голый, с сизой поверхностью, вверху ветвистый. Листья блестящие, перистые, с большими обратнояйцевидными или ромбическими, несколько надрезанными долями.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3083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100" y="2032000"/>
            <a:ext cx="11607800" cy="3817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14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Прежде чем насыпать плодородную землю (равные доли земли, песка, перегноя) на дно посуды в качестве дренажа насыпьте небольшой слой грубого песка или горшечных черепков. Перед посевом семена опустите в 1%-ный раствор марганцовокислого калия, а затем промойте чистой водой.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  <a:tabLst>
                <a:tab pos="4968875" algn="ctr"/>
                <a:tab pos="8324850" algn="l"/>
              </a:tabLst>
            </a:pPr>
            <a:r>
              <a:rPr lang="ru-RU" sz="14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Горшки или ящики разместите на подоконнике с внутренней или наружной стороны окна, защитив предварительно от ветра. следите за тем, чтобы растения получали достаточно света и хоть немного солнечного тепла. Весьма эффективно дополнительное освещение люминесцентными лампами (8-10 часов в сутки). При излишней сухости в помещении, особенно зимой, вблизи растений распыляйте чистую холодную воду или пользуйтесь электрическим увлажнителем. Посадки регулярно поливайте. Воду для полива берите отстоянную, комнатной температуры. Почва должны быть лишь влажной. Первые 8-10 недель после посева растения раз в неделю подкармливайте (2 г жидких удобрений на литр воды, для петрушки 3 г). Поливать надо не только почву, но и зеленые части растений.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  <a:tabLst>
                <a:tab pos="4968875" algn="ctr"/>
                <a:tab pos="8324850" algn="l"/>
              </a:tabLst>
            </a:pPr>
            <a:r>
              <a:rPr lang="ru-RU" sz="14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Лучше выращивать каждый вид отдельно в маленьких горшочках. Можно посадить и несколько трав в одной емкости. Для того чтобы это выглядело красиво, разместите там же цветы, например, герань. В посуде с петрушкой хорошо посадить луковицы Сциллы. Маленькие цветочки появляются и на самих травах, но их следует обрезать, чтобы ускорить рост листьев.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4000" y="513004"/>
            <a:ext cx="8204200" cy="991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92D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Рекомендации по уходу и посадке пряно-ароматических растений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1289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71145"/>
            <a:ext cx="6502079" cy="6735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  <a:tabLst>
                <a:tab pos="4968875" algn="ctr"/>
                <a:tab pos="8324850" algn="l"/>
              </a:tabLst>
            </a:pPr>
            <a:r>
              <a:rPr lang="ru-RU" sz="3600" b="1" dirty="0">
                <a:solidFill>
                  <a:srgbClr val="92D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Рекомендации по применению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  <a:tabLst>
                <a:tab pos="4968875" algn="ctr"/>
                <a:tab pos="8324850" algn="l"/>
              </a:tabLs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"/>
              <a:tabLst>
                <a:tab pos="4968875" algn="ctr"/>
                <a:tab pos="8324850" algn="l"/>
              </a:tabLs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Создавая уголок пряно-ароматических растений следует, в первую очередь, учитывать их географическое происхождение (местные) и особенности микроклимата.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50000"/>
              </a:lnSpc>
              <a:spcAft>
                <a:spcPts val="0"/>
              </a:spcAft>
              <a:tabLst>
                <a:tab pos="4968875" algn="ctr"/>
                <a:tab pos="8324850" algn="l"/>
              </a:tabLs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"/>
              <a:tabLst>
                <a:tab pos="4968875" algn="ctr"/>
                <a:tab pos="8324850" algn="l"/>
              </a:tabLs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Следует помнить, что в одном помещении могут быть участки с различным микроклиматом.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  <a:tabLst>
                <a:tab pos="4968875" algn="ctr"/>
                <a:tab pos="8324850" algn="l"/>
              </a:tabLs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"/>
              <a:tabLst>
                <a:tab pos="4968875" algn="ctr"/>
                <a:tab pos="8324850" algn="l"/>
              </a:tabLs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Учитывая экологические составляющие помещения в общий список для зеленого уголка пряно-ароматических растений может включать виды, использованные в данной работе.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 descr="http://simpleremedies.net/wp-content/uploads/2013/11/EssentialOil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662" y="0"/>
            <a:ext cx="5697452" cy="69813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86407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72115" y="724424"/>
            <a:ext cx="8519885" cy="56545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  <a:tabLst>
                <a:tab pos="4968875" algn="ctr"/>
                <a:tab pos="8324850" algn="l"/>
              </a:tabLst>
            </a:pPr>
            <a:r>
              <a:rPr lang="ru-RU" sz="3600" b="1" dirty="0">
                <a:solidFill>
                  <a:schemeClr val="accent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Результаты проекта</a:t>
            </a:r>
            <a:endParaRPr lang="ru-RU" sz="3600" b="1" dirty="0">
              <a:solidFill>
                <a:schemeClr val="accent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800"/>
              </a:spcAft>
              <a:tabLst>
                <a:tab pos="4968875" algn="ctr"/>
                <a:tab pos="8324850" algn="l"/>
              </a:tabLs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968875" algn="ctr"/>
                <a:tab pos="8324850" algn="l"/>
              </a:tabLs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Составлен список пряно-ароматических растений для учебных кабинетов техникума.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968875" algn="ctr"/>
                <a:tab pos="8324850" algn="l"/>
              </a:tabLs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Разработаны эскизы проектов озеленения разных учебных кабинетов техникума.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968875" algn="ctr"/>
                <a:tab pos="8324850" algn="l"/>
              </a:tabLs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Выполнены работы по декорированию праздничных столов пряно-ароматическими растениями (группа официант-бармен)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968875" algn="ctr"/>
                <a:tab pos="8324850" algn="l"/>
              </a:tabLs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Оформление фито экспозиции (гербария) их сухих пряно-ароматических растений для кабинета биологии.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968875" algn="ctr"/>
                <a:tab pos="8324850" algn="l"/>
              </a:tabLs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Открытие студии декоративного растениеводства.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+mj-lt"/>
              <a:buAutoNum type="arabicPeriod"/>
              <a:tabLst>
                <a:tab pos="4968875" algn="ctr"/>
                <a:tab pos="8324850" algn="l"/>
              </a:tabLs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 каталог от А до Я – кулинарного назначения пряно-ароматических растений «кого-куда!»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zakagioboi.ru/assets/images/products/Kitchen/KITCHEN-374783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203200"/>
            <a:ext cx="3570515" cy="6654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1552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363" y="223173"/>
            <a:ext cx="8596668" cy="1320800"/>
          </a:xfrm>
        </p:spPr>
        <p:txBody>
          <a:bodyPr/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>Содержание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462" y="1930400"/>
            <a:ext cx="8596668" cy="3880773"/>
          </a:xfrm>
        </p:spPr>
        <p:txBody>
          <a:bodyPr/>
          <a:lstStyle/>
          <a:p>
            <a:pPr lvl="0"/>
            <a:r>
              <a:rPr lang="ru-RU" dirty="0"/>
              <a:t>Введение……………………………………………………………………. 3 стр.</a:t>
            </a:r>
          </a:p>
          <a:p>
            <a:pPr lvl="0"/>
            <a:r>
              <a:rPr lang="ru-RU" dirty="0"/>
              <a:t>Основная часть……………………………………………………….… 10 стр.</a:t>
            </a:r>
          </a:p>
          <a:p>
            <a:pPr lvl="0"/>
            <a:r>
              <a:rPr lang="ru-RU" dirty="0"/>
              <a:t>Заключение………………………………………………………………. 20 стр.</a:t>
            </a:r>
          </a:p>
          <a:p>
            <a:pPr lvl="0"/>
            <a:r>
              <a:rPr lang="ru-RU" dirty="0"/>
              <a:t>Используемая литература………………………………………… 22 стр.</a:t>
            </a:r>
          </a:p>
          <a:p>
            <a:pPr lvl="0"/>
            <a:r>
              <a:rPr lang="ru-RU" dirty="0"/>
              <a:t>Приложения………………………………………………………………. 23 стр.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http://www.sadmed.com.pl/wp-content/gallery/main/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113" y="3870786"/>
            <a:ext cx="7460342" cy="31713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67418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Заключение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037562" y="123042"/>
            <a:ext cx="4184035" cy="270724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 Если бы каждый человек</a:t>
            </a:r>
          </a:p>
          <a:p>
            <a:pPr marL="0" indent="0">
              <a:buNone/>
            </a:pPr>
            <a:r>
              <a:rPr lang="ru-RU" dirty="0"/>
              <a:t>                                                                                                                                                                 На клочке земли своей</a:t>
            </a:r>
          </a:p>
          <a:p>
            <a:pPr marL="0" indent="0">
              <a:buNone/>
            </a:pPr>
            <a:r>
              <a:rPr lang="ru-RU" dirty="0"/>
              <a:t>                                                                                                                                                                    Сделал все, что он может</a:t>
            </a:r>
          </a:p>
          <a:p>
            <a:pPr marL="0" indent="0">
              <a:buNone/>
            </a:pPr>
            <a:r>
              <a:rPr lang="ru-RU" dirty="0"/>
              <a:t>                                                                                                                                                                  Как прекрасна была бы</a:t>
            </a:r>
          </a:p>
          <a:p>
            <a:pPr marL="0" indent="0">
              <a:buNone/>
            </a:pPr>
            <a:r>
              <a:rPr lang="ru-RU" dirty="0"/>
              <a:t>                                                                                                                                              Земля наша.</a:t>
            </a:r>
          </a:p>
          <a:p>
            <a:pPr marL="0" indent="0">
              <a:buNone/>
            </a:pPr>
            <a:r>
              <a:rPr lang="ru-RU" dirty="0"/>
              <a:t>                                                                                                                                                                                      (Чехов А.П.)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0" y="1640115"/>
            <a:ext cx="8853714" cy="5217885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пряно-ароматических растений, позволяет углубить знания по предметам биология, химия, экология, а также по технологии приготовления пищи, товароведения пищевых продуктов.</a:t>
            </a:r>
          </a:p>
          <a:p>
            <a:pPr lvl="0"/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Изучена дополнительная литература, справочники, журналы, Интернет-ресурсы.</a:t>
            </a:r>
          </a:p>
          <a:p>
            <a:pPr lvl="0"/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Лучшими пряно-ароматическими растениями для внутреннего выращивания оказались: мята, мелисса, тимьян, петрушка, эстрагон, фенхель, базилик…..</a:t>
            </a:r>
          </a:p>
          <a:p>
            <a:pPr lvl="0"/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интересной и эффективной конфигурацией является контейнерное озеленение с использованием стаканчиков, ящиков, 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полиэтиленовых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гончарных горшках, кашпо.</a:t>
            </a:r>
          </a:p>
          <a:p>
            <a:pPr lvl="0"/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Фито композиции из пряно-ароматических растений в учебных кабинетах позволяют снизить заболеваемость и нормализовать функциональное состояние организма студентов.</a:t>
            </a:r>
          </a:p>
          <a:p>
            <a:pPr lvl="0"/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Подобный комплекс растений позволит витаминизировать и разнообразить вкус блюд во время проведения лабораторных и практических работ.</a:t>
            </a:r>
          </a:p>
          <a:p>
            <a:pPr lvl="0"/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праздничных столов растениями сделает его более нарядным олицетворяющим красоту природы.</a:t>
            </a:r>
          </a:p>
          <a:p>
            <a:pPr lvl="0"/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работе над проектом позволило студентам приобрести не только знания, но и умения, которые пригодятся в жизни. </a:t>
            </a: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00104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304800"/>
            <a:ext cx="8596668" cy="1770743"/>
          </a:xfrm>
        </p:spPr>
        <p:txBody>
          <a:bodyPr/>
          <a:lstStyle/>
          <a:p>
            <a:r>
              <a:rPr lang="ru-RU" dirty="0"/>
              <a:t>4. Используемая литература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4" y="2075543"/>
            <a:ext cx="9656837" cy="442685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Губанов И.А. и др. Дикорастущие полезные растения СССР. – М.: Мысль, 1976. – 360 с.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Гусанов И.А. и др. Дикорастущие полезные растения. – М.: Изд-во МГУ, 1987. – 160 с.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Грисюк Н.М., Клин Е.К. Дикорастущие пищевые технические и медоносные растения Украины: Справочник. – К.: Урожай, 1993. – 208 с.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Крецу Л.Г. и др. Мир пищевых растений. – Кишенев: Тимпул, 1989. – 328 с.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Погорлецкий Б.К., Балаян В.М. Рассказы о масличных растениях. – М.: Агропромиздат, 1986. – 176 с.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Похлебкиен В.В. Все о пряностях. Виды, свойства, применение. – М.: Пищ. пром-сть, 1973. – 208 с.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Юрченко Л.А., Василькевич С.И. Пряности и специи. – М.: Полымия, 1989. – 222 с. 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10311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56" y="1088180"/>
            <a:ext cx="9826171" cy="53903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325257" y="341477"/>
            <a:ext cx="5080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92D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5. Приложения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214754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548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                                      1. Введение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2200" y="1371600"/>
            <a:ext cx="8153400" cy="4889499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/>
              <a:t>          С глубокой древности человек стремился украсить свое жилище внутри и снаружи растениями. В настоящее время научный подход к озеленению помещений и открытых пространств подразумевает не только сочетание эстетического восприятия красоты формы, окраски цветов и листьев растений, но и полезную, лечебно- профилактическую функцию растений, о которой было давно известно: живые растения улучшают состав воздуха и своими эфирными маслами способствуют профилактике многих болезней.</a:t>
            </a:r>
          </a:p>
          <a:p>
            <a:pPr marL="0" indent="0" algn="just">
              <a:buNone/>
            </a:pPr>
            <a:r>
              <a:rPr lang="ru-RU" dirty="0"/>
              <a:t>         Воздушная среда учебных помещений далека от идеальной. Значительного улучшения воздушной среды закрытых и открытых помещений можно добиться, использую для озеленения определенные растения. Известно, что летучие вещества растений, которые они выделяют в процессе своей жизнедеятельности, уже в концентрации 5 мг/м3 изменяют воздух и могут улучшать самочувствие людей.</a:t>
            </a:r>
          </a:p>
          <a:p>
            <a:pPr marL="0" indent="0" algn="just">
              <a:buNone/>
            </a:pPr>
            <a:r>
              <a:rPr lang="ru-RU" dirty="0"/>
              <a:t>         Растения также служат фильтром вредных веществ, действуя как «зеленая печень». Способность летучих биологически активных веществ растений убивать и подавлять рост и развитие микроорганизмов воздуха обусловлена химическим составом этих веществ. От него зависит во многом специфичность действия определенных видов растений на различные микроорганизмы и заболевания.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" y="367530"/>
            <a:ext cx="3343102" cy="3303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00" y="3671069"/>
            <a:ext cx="3376881" cy="3186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49292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734" y="327025"/>
            <a:ext cx="8596668" cy="1320800"/>
          </a:xfrm>
        </p:spPr>
        <p:txBody>
          <a:bodyPr/>
          <a:lstStyle/>
          <a:p>
            <a:pPr algn="ctr"/>
            <a:r>
              <a:rPr lang="ru-RU" dirty="0"/>
              <a:t>Актуальность темы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05139"/>
            <a:ext cx="7810500" cy="5245100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 Одна из экологических функций пряно ароматических растений – это оздоровление человека и окружающей его среды. Пряно-ароматические растения очень полезны и необходимы каждому, они отличаются вкусом, декоративными особенностями, способны освежить воздух, имеют лечебно-профилактическое значение.</a:t>
            </a:r>
          </a:p>
          <a:p>
            <a:pPr algn="just"/>
            <a:r>
              <a:rPr lang="ru-RU" dirty="0"/>
              <a:t>          Пряные травы выделяют эфирные масла поэтому ошеломляющий аромат - одно из преимуществ такого огорода. Эфирные масла усиливают вкус растения, пробуждают аппетит, ароматизируют и озонируют воздух помещений. Кроме того, они выделяют бактерицидные вещества; которые губительно действуют на вирусы и другие вредные микробы воздуха.</a:t>
            </a:r>
          </a:p>
          <a:p>
            <a:r>
              <a:rPr lang="ru-RU" dirty="0" smtClean="0"/>
              <a:t>Техникум- </a:t>
            </a:r>
            <a:r>
              <a:rPr lang="ru-RU" dirty="0"/>
              <a:t>наш общий дом, который мы любим, и он должен быть красив и чист не только снаружи, но и внутри т.к. большую часть года студенты проводят в помещениях </a:t>
            </a:r>
            <a:r>
              <a:rPr lang="ru-RU" dirty="0" smtClean="0"/>
              <a:t>техникума, </a:t>
            </a:r>
            <a:r>
              <a:rPr lang="ru-RU" dirty="0"/>
              <a:t>поэтому необходимо украсить его растениями, которые играют не только эстетическую и экологическую роль, но и общеобразовательную (на уроках биологии, географии, товароведения, технологии приготовления пищи)</a:t>
            </a:r>
          </a:p>
          <a:p>
            <a:r>
              <a:rPr lang="ru-RU" dirty="0"/>
              <a:t>          Еще одна полезная функция пряно-ароматических растений – это использование свежевыращенной зелени, для витаминизирования пищи, и разнообразия вкуса пищи при отработке практических занятий на уроках учебной практики по профессии «Повар».</a:t>
            </a:r>
          </a:p>
          <a:p>
            <a:r>
              <a:rPr lang="ru-RU" dirty="0"/>
              <a:t>          Данный проект позволяет почувствовать студентам сопричастность к общему делу, испытать радость от совместного труда на благо </a:t>
            </a:r>
            <a:r>
              <a:rPr lang="ru-RU" dirty="0" smtClean="0"/>
              <a:t>техникума.</a:t>
            </a:r>
            <a:endParaRPr lang="ru-RU" dirty="0"/>
          </a:p>
          <a:p>
            <a:r>
              <a:rPr lang="ru-RU" b="1" dirty="0"/>
              <a:t>          Реализация проекта</a:t>
            </a:r>
            <a:r>
              <a:rPr lang="ru-RU" dirty="0"/>
              <a:t> – очищение воздуха через озеленение кабинетов пряно-ароматическими растениями. Проект позволяет вовлечь большое количество студентов в полезную и важную деятельность, помогает им проявить себя, увидеть результат своей работы. 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0" y="361950"/>
            <a:ext cx="4242362" cy="314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://infokava.com/uploads/posts/2015-05/1431781831_2323_content_im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0" y="3511550"/>
            <a:ext cx="4242362" cy="3149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0904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7234" y="125575"/>
            <a:ext cx="8596668" cy="1320800"/>
          </a:xfrm>
        </p:spPr>
        <p:txBody>
          <a:bodyPr/>
          <a:lstStyle/>
          <a:p>
            <a:pPr algn="ctr"/>
            <a:r>
              <a:rPr lang="ru-RU" dirty="0"/>
              <a:t>Цели проекта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33" y="1395574"/>
            <a:ext cx="3335867" cy="395856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Учебные цели:</a:t>
            </a:r>
          </a:p>
          <a:p>
            <a:pPr lvl="0"/>
            <a:r>
              <a:rPr lang="ru-RU" dirty="0"/>
              <a:t>повторение и закрепление материала по биологии и экологии об особенностях выращивания и отношения к окружающей среде пряно-ароматических растений характерных для Донбасса.</a:t>
            </a:r>
          </a:p>
          <a:p>
            <a:pPr lvl="0"/>
            <a:r>
              <a:rPr lang="ru-RU" dirty="0"/>
              <a:t>Мотивировать необходимость деятельности по благоустройству учебных помещений.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543455" y="1356748"/>
            <a:ext cx="3546030" cy="453532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Практические цели:</a:t>
            </a:r>
          </a:p>
          <a:p>
            <a:pPr lvl="0"/>
            <a:r>
              <a:rPr lang="ru-RU" dirty="0"/>
              <a:t>Приобрести практические навыки посадки, выращивания, ухода декоративного растениеводства. </a:t>
            </a:r>
          </a:p>
          <a:p>
            <a:pPr lvl="0"/>
            <a:r>
              <a:rPr lang="ru-RU" dirty="0"/>
              <a:t>Оздоровление атмосферы и создание эстетически оформленного зеленого уголка живых пряно-ароматических растений.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1665" y="1141982"/>
            <a:ext cx="4321790" cy="5322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92462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                  Проблема проекта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4620" y="1930400"/>
            <a:ext cx="4184035" cy="38807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Проблемы, которые решаются с помощью проекта:</a:t>
            </a:r>
          </a:p>
          <a:p>
            <a:pPr lvl="0"/>
            <a:r>
              <a:rPr lang="ru-RU" dirty="0"/>
              <a:t>Повышение качества атмосферы (по </a:t>
            </a:r>
            <a:r>
              <a:rPr lang="ru-RU" dirty="0" err="1"/>
              <a:t>Снипам</a:t>
            </a:r>
            <a:r>
              <a:rPr lang="ru-RU" dirty="0"/>
              <a:t>) учебных кабинетов.</a:t>
            </a:r>
          </a:p>
          <a:p>
            <a:pPr lvl="0"/>
            <a:r>
              <a:rPr lang="ru-RU" dirty="0"/>
              <a:t>Витаминизация пищи студентов.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24588" y="1930400"/>
            <a:ext cx="4184034" cy="4318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Новизна проекта:</a:t>
            </a:r>
            <a:endParaRPr lang="ru-RU" dirty="0"/>
          </a:p>
          <a:p>
            <a:r>
              <a:rPr lang="ru-RU" dirty="0"/>
              <a:t> В настоящее время в техникуме нет кабинета, в котором взаимосвязаны красота, функциональность, целесообразность, физиологическое, экологическое и практическое удобство пользования объектом, его четкая социальная ориентация. Данные проект является продолжением исследовательской работы в кабинете биологии после его представления во </a:t>
            </a:r>
            <a:r>
              <a:rPr lang="ru-RU" dirty="0" err="1"/>
              <a:t>внутритехникумовском</a:t>
            </a:r>
            <a:r>
              <a:rPr lang="ru-RU" dirty="0"/>
              <a:t> конкурсе «Богатство земли Донбасса»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5888" y="3773715"/>
            <a:ext cx="4665734" cy="2718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52951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Задачи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651001"/>
            <a:ext cx="6764866" cy="4390362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/>
              <a:t>Создание благоприятной жизненной среды для студентов (</a:t>
            </a:r>
            <a:r>
              <a:rPr lang="ru-RU" b="1" dirty="0" err="1"/>
              <a:t>Фитодизайн</a:t>
            </a:r>
            <a:r>
              <a:rPr lang="ru-RU" b="1" dirty="0"/>
              <a:t> </a:t>
            </a:r>
            <a:r>
              <a:rPr lang="ru-RU" dirty="0"/>
              <a:t>– «зеленый уголок»).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lvl="0"/>
            <a:r>
              <a:rPr lang="ru-RU" dirty="0"/>
              <a:t>Улучшение внешнего облика учебных кабинетов, лабораторий, мастерских их экологического и эстетического состояния (</a:t>
            </a:r>
            <a:r>
              <a:rPr lang="ru-RU" b="1" dirty="0" err="1"/>
              <a:t>Фитодекор</a:t>
            </a:r>
            <a:r>
              <a:rPr lang="ru-RU" dirty="0"/>
              <a:t> – композиции из растений для декорирования празднеств).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lvl="0"/>
            <a:r>
              <a:rPr lang="ru-RU" dirty="0"/>
              <a:t>Открыть студию декоративного растениеводства в </a:t>
            </a:r>
            <a:r>
              <a:rPr lang="ru-RU" dirty="0" smtClean="0"/>
              <a:t>техникуме </a:t>
            </a:r>
            <a:r>
              <a:rPr lang="ru-RU" dirty="0"/>
              <a:t>(</a:t>
            </a:r>
            <a:r>
              <a:rPr lang="ru-RU" b="1" dirty="0" err="1"/>
              <a:t>Фитоэкспозиция</a:t>
            </a:r>
            <a:r>
              <a:rPr lang="ru-RU" dirty="0"/>
              <a:t> – коллекция новых видов пряно-ароматических растений).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lvl="0"/>
            <a:r>
              <a:rPr lang="ru-RU" dirty="0"/>
              <a:t>Создание каталога от А до Я: «Что-куда!»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2200" y="726744"/>
            <a:ext cx="4286250" cy="5629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55483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Результаты социологического опроса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074334" y="1704978"/>
            <a:ext cx="4184035" cy="157321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  Приняли участие в опросе:</a:t>
            </a:r>
          </a:p>
          <a:p>
            <a:pPr lvl="0"/>
            <a:r>
              <a:rPr lang="ru-RU" dirty="0"/>
              <a:t>Педагогов -11</a:t>
            </a:r>
          </a:p>
          <a:p>
            <a:pPr lvl="0"/>
            <a:r>
              <a:rPr lang="ru-RU" dirty="0"/>
              <a:t>Студентов 25</a:t>
            </a:r>
          </a:p>
          <a:p>
            <a:pPr lvl="0"/>
            <a:r>
              <a:rPr lang="ru-RU" dirty="0"/>
              <a:t>Родителей-30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181985" y="2770189"/>
            <a:ext cx="4184034" cy="3880773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/>
              <a:t>Хотите ли вы в кабинете иметь чистый воздух – 96%</a:t>
            </a:r>
          </a:p>
          <a:p>
            <a:pPr lvl="0"/>
            <a:r>
              <a:rPr lang="ru-RU" dirty="0"/>
              <a:t>Готовы ли вы помочь в создании «зеленого уголка» в вашем кабинете – 90%</a:t>
            </a:r>
          </a:p>
          <a:p>
            <a:pPr lvl="0"/>
            <a:r>
              <a:rPr lang="ru-RU" dirty="0"/>
              <a:t>Готовы ли вы остановить студента, рвущего зелень с горшочка – 87%</a:t>
            </a:r>
          </a:p>
          <a:p>
            <a:pPr lvl="0"/>
            <a:r>
              <a:rPr lang="ru-RU" dirty="0"/>
              <a:t>Считаете ли вы, что «зеленый уголок» из пряно-ароматических растений – это бесполезное дело – 15%</a:t>
            </a:r>
          </a:p>
          <a:p>
            <a:pPr lvl="0"/>
            <a:r>
              <a:rPr lang="ru-RU" dirty="0"/>
              <a:t>Считаете ли вы, что их нужно выращивать для разнообразия и витаминизации пищи – 60%</a:t>
            </a:r>
          </a:p>
          <a:p>
            <a:endParaRPr lang="ru-RU" dirty="0"/>
          </a:p>
        </p:txBody>
      </p:sp>
      <p:pic>
        <p:nvPicPr>
          <p:cNvPr id="3074" name="Picture 2" descr="http://www.clever-storage.com/uploads/pics/Kraeuter_getrocknet_02_86ca6cac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34" y="3278189"/>
            <a:ext cx="6142566" cy="2984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01764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Полотно 25"/>
          <p:cNvGrpSpPr/>
          <p:nvPr/>
        </p:nvGrpSpPr>
        <p:grpSpPr>
          <a:xfrm>
            <a:off x="-407773" y="1447800"/>
            <a:ext cx="12039600" cy="6858000"/>
            <a:chOff x="0" y="0"/>
            <a:chExt cx="9258300" cy="10925175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0" y="0"/>
              <a:ext cx="9258300" cy="10925175"/>
            </a:xfrm>
            <a:prstGeom prst="rect">
              <a:avLst/>
            </a:prstGeom>
          </p:spPr>
        </p:sp>
        <p:sp>
          <p:nvSpPr>
            <p:cNvPr id="4" name="Скругленный прямоугольник 3"/>
            <p:cNvSpPr/>
            <p:nvPr/>
          </p:nvSpPr>
          <p:spPr>
            <a:xfrm>
              <a:off x="1571625" y="0"/>
              <a:ext cx="6438900" cy="1085849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3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Объект исследования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1695450" y="1743074"/>
              <a:ext cx="6191250" cy="947755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Пряно-ароматические растения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514350" y="2943225"/>
              <a:ext cx="3495675" cy="89535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3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Местные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5676900" y="2943225"/>
              <a:ext cx="3581400" cy="89535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2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Классические и экзотические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457325" y="4467226"/>
              <a:ext cx="1943100" cy="28364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07000"/>
                </a:lnSpc>
                <a:spcAft>
                  <a:spcPts val="800"/>
                </a:spcAft>
              </a:pPr>
              <a:r>
                <a:rPr lang="ru-RU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Пряные овощи: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lvl="0" indent="-342900" algn="just">
                <a:lnSpc>
                  <a:spcPct val="107000"/>
                </a:lnSpc>
                <a:spcAft>
                  <a:spcPts val="0"/>
                </a:spcAft>
                <a:buFont typeface="Wingdings" panose="05000000000000000000" pitchFamily="2" charset="2"/>
                <a:buChar char=""/>
              </a:pPr>
              <a:r>
                <a:rPr lang="ru-RU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Пастернак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lvl="0" indent="-342900" algn="just">
                <a:lnSpc>
                  <a:spcPct val="107000"/>
                </a:lnSpc>
                <a:spcAft>
                  <a:spcPts val="0"/>
                </a:spcAft>
                <a:buFont typeface="Wingdings" panose="05000000000000000000" pitchFamily="2" charset="2"/>
                <a:buChar char=""/>
              </a:pPr>
              <a:r>
                <a:rPr lang="ru-RU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Петрушка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lvl="0" indent="-342900" algn="just">
                <a:lnSpc>
                  <a:spcPct val="107000"/>
                </a:lnSpc>
                <a:spcAft>
                  <a:spcPts val="800"/>
                </a:spcAft>
                <a:buFont typeface="Wingdings" panose="05000000000000000000" pitchFamily="2" charset="2"/>
                <a:buChar char=""/>
              </a:pPr>
              <a:r>
                <a:rPr lang="ru-RU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сельдерей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933825" y="4467226"/>
              <a:ext cx="1895475" cy="28364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07000"/>
                </a:lnSpc>
                <a:spcAft>
                  <a:spcPts val="800"/>
                </a:spcAft>
              </a:pPr>
              <a:r>
                <a:rPr lang="ru-RU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Дикорастущие: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lvl="0" indent="-342900" algn="just">
                <a:lnSpc>
                  <a:spcPct val="107000"/>
                </a:lnSpc>
                <a:spcAft>
                  <a:spcPts val="0"/>
                </a:spcAft>
                <a:buFont typeface="Wingdings" panose="05000000000000000000" pitchFamily="2" charset="2"/>
                <a:buChar char=""/>
              </a:pPr>
              <a:r>
                <a:rPr lang="ru-RU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Душица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lvl="0" indent="-342900" algn="just">
                <a:lnSpc>
                  <a:spcPct val="107000"/>
                </a:lnSpc>
                <a:spcAft>
                  <a:spcPts val="0"/>
                </a:spcAft>
                <a:buFont typeface="Wingdings" panose="05000000000000000000" pitchFamily="2" charset="2"/>
                <a:buChar char=""/>
              </a:pPr>
              <a:r>
                <a:rPr lang="ru-RU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Мята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lvl="0" indent="-342900" algn="just">
                <a:lnSpc>
                  <a:spcPct val="107000"/>
                </a:lnSpc>
                <a:spcAft>
                  <a:spcPts val="800"/>
                </a:spcAft>
                <a:buFont typeface="Wingdings" panose="05000000000000000000" pitchFamily="2" charset="2"/>
                <a:buChar char=""/>
              </a:pPr>
              <a:r>
                <a:rPr lang="ru-RU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Укроп 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6305550" y="4467226"/>
              <a:ext cx="1866900" cy="283645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07000"/>
                </a:lnSpc>
                <a:spcAft>
                  <a:spcPts val="800"/>
                </a:spcAft>
              </a:pPr>
              <a:r>
                <a:rPr lang="ru-RU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Пряные травы: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457200" indent="-228600" algn="just">
                <a:lnSpc>
                  <a:spcPct val="107000"/>
                </a:lnSpc>
                <a:spcAft>
                  <a:spcPts val="0"/>
                </a:spcAft>
              </a:pPr>
              <a:r>
                <a:rPr lang="ru-RU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Майоран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457200" indent="-228600" algn="just">
                <a:lnSpc>
                  <a:spcPct val="107000"/>
                </a:lnSpc>
                <a:spcAft>
                  <a:spcPts val="0"/>
                </a:spcAft>
              </a:pPr>
              <a:r>
                <a:rPr lang="ru-RU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Эстрагон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457200" indent="-228600" algn="just">
                <a:lnSpc>
                  <a:spcPct val="107000"/>
                </a:lnSpc>
                <a:spcAft>
                  <a:spcPts val="800"/>
                </a:spcAft>
              </a:pPr>
              <a:r>
                <a:rPr lang="ru-RU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Тимьян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  <p:cxnSp>
          <p:nvCxnSpPr>
            <p:cNvPr id="11" name="Прямая со стрелкой 10"/>
            <p:cNvCxnSpPr/>
            <p:nvPr/>
          </p:nvCxnSpPr>
          <p:spPr>
            <a:xfrm flipH="1">
              <a:off x="1314450" y="2447925"/>
              <a:ext cx="381000" cy="447675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12" name="Стрелка вниз 11"/>
            <p:cNvSpPr/>
            <p:nvPr/>
          </p:nvSpPr>
          <p:spPr>
            <a:xfrm>
              <a:off x="4533900" y="1247775"/>
              <a:ext cx="990600" cy="419100"/>
            </a:xfrm>
            <a:prstGeom prst="downArrow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cxnSp>
          <p:nvCxnSpPr>
            <p:cNvPr id="13" name="Прямая со стрелкой 12"/>
            <p:cNvCxnSpPr/>
            <p:nvPr/>
          </p:nvCxnSpPr>
          <p:spPr>
            <a:xfrm>
              <a:off x="7886700" y="2533650"/>
              <a:ext cx="361950" cy="36195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31184921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3590</TotalTime>
  <Words>2044</Words>
  <Application>Microsoft Office PowerPoint</Application>
  <PresentationFormat>Произвольный</PresentationFormat>
  <Paragraphs>145</Paragraphs>
  <Slides>23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Грань</vt:lpstr>
      <vt:lpstr>МИИНИСТЕРСТВО ОБРАЗОВАНИЯ И НАУКИ ДОНЕЦКОЙ НАРОДНОЙ РЕСПУБЛИКИ  ГОСУДАРСТВЕННОЕ БЮДЖЕТНОЕ  ПРОФЕССИОНАЛЬНОЕ ОБРАЗОВАТЕЛЬНОЕ УЧРЕЖДЕНИЕ «ЕНАКИЕВСКИЙ ТЕХНИКУМ СФЕРЫ УСЛУГ»   Практико-ориентированный проект «Цветущий техникум студентам»</vt:lpstr>
      <vt:lpstr> Содержание проекта</vt:lpstr>
      <vt:lpstr>                                      1. Введение</vt:lpstr>
      <vt:lpstr>Актуальность темы</vt:lpstr>
      <vt:lpstr>Цели проекта </vt:lpstr>
      <vt:lpstr>                  Проблема проекта  </vt:lpstr>
      <vt:lpstr>Задачи проекта</vt:lpstr>
      <vt:lpstr>Результаты социологического опроса </vt:lpstr>
      <vt:lpstr>Презентация PowerPoint</vt:lpstr>
      <vt:lpstr>Основная часть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Заключение </vt:lpstr>
      <vt:lpstr>4. Используемая литература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МИИНИСТЕРСТВО ОБРАЗОВАНИЯ И НАУКИ ДНР Государственное профессиональное образовательное учреждение Енакиевский профессиональный торгово-кулинарный лицей</dc:title>
  <dc:creator>user</dc:creator>
  <cp:lastModifiedBy>admin</cp:lastModifiedBy>
  <cp:revision>32</cp:revision>
  <cp:lastPrinted>2022-03-09T12:23:50Z</cp:lastPrinted>
  <dcterms:created xsi:type="dcterms:W3CDTF">2016-03-18T11:37:48Z</dcterms:created>
  <dcterms:modified xsi:type="dcterms:W3CDTF">2022-03-19T17:23:16Z</dcterms:modified>
</cp:coreProperties>
</file>