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2" r:id="rId6"/>
    <p:sldId id="261" r:id="rId7"/>
    <p:sldId id="270" r:id="rId8"/>
    <p:sldId id="271" r:id="rId9"/>
    <p:sldId id="272" r:id="rId10"/>
    <p:sldId id="260" r:id="rId11"/>
    <p:sldId id="265" r:id="rId12"/>
    <p:sldId id="266" r:id="rId13"/>
    <p:sldId id="267" r:id="rId14"/>
    <p:sldId id="268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477"/>
    <a:srgbClr val="FE9C94"/>
    <a:srgbClr val="FEBEF2"/>
    <a:srgbClr val="FD8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69DD4C-6D5A-428D-8AC0-BEA9D58C2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5F6829-47DD-48E5-B8EF-3DDDA696F4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8D87EA-72AF-4B07-B811-A3DB80703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881C4F-7817-4E06-B93D-4EDB1613D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A0C7ED-C54E-49AF-9A2E-09C221747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37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C79B9D-86BA-467A-827E-CF1D3F75D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B5E3501-6D3D-4FAF-BFD3-EE94F914BF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CA1DCE-FA50-4A73-B5D8-9B113AC27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85E24E-2802-49B7-AAC7-25ADBCEF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653561-05D4-4B8F-AED7-FF8198CFE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433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3BCF8A-CE14-44C9-8BC7-8BB26A0725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62A25B2-07D6-483E-9E1D-FB529EA43F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E411B4-839E-4A25-AAF9-5D5FF9E9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B069F1-0284-479D-84D8-96D64444C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DCFB6D-B025-4C6A-9AD9-5F1027798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57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B0F725-C491-40A2-90BA-4796089E0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1CF1D2-07EB-4C2C-ABB6-8511D03374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22A585-E0DF-403A-B7D6-B25062A8E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016332-49B7-4D40-9775-6241952C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2F225F-44FC-4D9F-AAEF-B0510412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75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B8325-518E-4B2D-BF3F-BC2A42042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8DC4C5-B93E-4BD3-9B98-9D35480E9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235472-91F4-494F-8EA8-CF5C7126C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FF7E25-5D25-4A27-9995-9A3D7A38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D7CF09-C458-4DE6-9F4C-53F111757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08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77821E-5198-4CB6-8EF6-62896DC6C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71A0CC-608A-4E76-BDD5-2CD4090714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9BBB7D-89D6-43E0-86BD-FF3F0F843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5687B5-405E-4DAA-9484-9A196C516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DE52CE-CBA8-4F61-9EAD-F76B823C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88225B-9694-4DB9-8A15-C92DAE296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231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15E79-646A-4D37-A909-E55310A57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9A2A35-DCD3-47A5-AA43-5327A41EC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FE9C60-D19B-4B25-A8FF-D401FE9A7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C5034E6-DF11-487A-AC29-D03FB3EFFD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9431F00-5567-4A1A-80E6-4426E48115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256DDFE-D726-4D75-AB06-E89253507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6737BB-3BAA-40F6-A4F2-E4C71DB60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B6C753E-972E-43C2-8432-269A7634B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39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B8B3E-2A79-428A-973A-B12B18ECC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05E00A-73F8-4241-8303-11D833E07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4518675-564F-48CB-9A0C-29F47862A4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68651B-8EA8-490C-8379-C5FF6349A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1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0F7B3D-2441-447D-95A7-6D52DB521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DE2EE1C-5D3C-4C81-B207-8DE2A109B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B1FA58-6488-462F-B4B4-38E94456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25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FD8197-93D4-41F0-B9B6-303978F1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468F77-A966-4592-AA59-1CF900313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8287B2-C48C-447E-898B-4560BB5EB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21423D-F1C2-4F23-A69E-82EFC08A5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E5BED9-585D-4C89-9EC5-FDDCC9B78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62D5665-E6D4-454B-A3C5-4A08A6366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96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56357A-6E4D-4C27-A7B8-12258136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9ED1787-5575-418B-AAA5-BFA6BCC44F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706C7C-3099-4918-92A6-45C918960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F52B01-91BE-496E-8C89-05E0B1E8C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498D50-CCFE-427C-9422-25E70B60C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FACE47-8D1B-49BD-9914-BC866A663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289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9C4EB-EF08-498E-AE31-7B4CBB124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6DA828-8514-44F0-BA6D-11A70C85F3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D9818B-187D-4D99-9338-09AB5682C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FFBBA-6E39-4654-8AD1-1BAE43AAFD13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465225-7563-4C58-BAE3-5377582A3E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D3E56D-8364-477B-B995-00CE802D85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FF70D-E34E-450F-9EA9-64C9FFF1A0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33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3.jpe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5.jpeg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F9EE33-A11A-4411-BC14-EF5FEC8037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A543B0D-5A88-4EB5-8EA2-4CA8A522448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655" y="2890110"/>
            <a:ext cx="5430130" cy="3967890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97566A02-EC1D-43C0-9EA8-22E9712E33A7}"/>
              </a:ext>
            </a:extLst>
          </p:cNvPr>
          <p:cNvSpPr/>
          <p:nvPr/>
        </p:nvSpPr>
        <p:spPr>
          <a:xfrm>
            <a:off x="1434905" y="379828"/>
            <a:ext cx="8651630" cy="2510282"/>
          </a:xfrm>
          <a:prstGeom prst="snip2Diag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00206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olstyak" panose="04040A07060002020202" pitchFamily="82" charset="0"/>
              </a:rPr>
              <a:t>«Страна Математики!»</a:t>
            </a:r>
            <a:endParaRPr lang="ru-RU" sz="4000" dirty="0">
              <a:solidFill>
                <a:srgbClr val="FF0000"/>
              </a:solidFill>
              <a:latin typeface="Tolstyak" panose="04040A07060002020202" pitchFamily="8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75785" y="4572000"/>
            <a:ext cx="34668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Воспитатель ГБДОУ детский сад № 36 Московского района </a:t>
            </a:r>
          </a:p>
          <a:p>
            <a:r>
              <a:rPr lang="ru-RU" dirty="0" smtClean="0"/>
              <a:t>г. Санкт-Петербурга</a:t>
            </a:r>
          </a:p>
          <a:p>
            <a:r>
              <a:rPr lang="ru-RU" dirty="0" smtClean="0"/>
              <a:t>Косякина Александра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83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EB8546-D49E-4481-9A92-D8F47D5B16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небо, внутренний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FE8643F-6688-4F0B-8497-D81402069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078480"/>
            <a:ext cx="12191999" cy="3779520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D73E19BC-C08D-40A5-A488-FD5E720F2B04}"/>
              </a:ext>
            </a:extLst>
          </p:cNvPr>
          <p:cNvSpPr/>
          <p:nvPr/>
        </p:nvSpPr>
        <p:spPr>
          <a:xfrm>
            <a:off x="1086678" y="490330"/>
            <a:ext cx="9872870" cy="2120348"/>
          </a:xfrm>
          <a:prstGeom prst="snip2DiagRect">
            <a:avLst/>
          </a:prstGeom>
          <a:solidFill>
            <a:srgbClr val="FEBEF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accent6">
                    <a:lumMod val="50000"/>
                  </a:schemeClr>
                </a:solidFill>
                <a:latin typeface="Tolstyak" panose="04040A07060002020202" pitchFamily="82" charset="0"/>
              </a:rPr>
              <a:t>Сколько ушей у пяти мышей?</a:t>
            </a:r>
          </a:p>
        </p:txBody>
      </p:sp>
    </p:spTree>
    <p:extLst>
      <p:ext uri="{BB962C8B-B14F-4D97-AF65-F5344CB8AC3E}">
        <p14:creationId xmlns:p14="http://schemas.microsoft.com/office/powerpoint/2010/main" val="33883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небо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A845A0FB-6CF4-4433-85B4-D02C3B9E3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666A0D-FACE-4658-93D3-7C51C1A225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2450592"/>
            <a:ext cx="8942831" cy="4407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92AF91B1-B514-46A5-8711-5500365F1BE4}"/>
              </a:ext>
            </a:extLst>
          </p:cNvPr>
          <p:cNvSpPr/>
          <p:nvPr/>
        </p:nvSpPr>
        <p:spPr>
          <a:xfrm>
            <a:off x="1954696" y="344557"/>
            <a:ext cx="8282609" cy="1391478"/>
          </a:xfrm>
          <a:prstGeom prst="snip2Diag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rgbClr val="00B0F0"/>
                </a:solidFill>
                <a:latin typeface="Tolstyak" panose="04040A07060002020202" pitchFamily="82" charset="0"/>
              </a:rPr>
              <a:t>Сколько лап у двух медвежат?</a:t>
            </a:r>
          </a:p>
        </p:txBody>
      </p:sp>
    </p:spTree>
    <p:extLst>
      <p:ext uri="{BB962C8B-B14F-4D97-AF65-F5344CB8AC3E}">
        <p14:creationId xmlns:p14="http://schemas.microsoft.com/office/powerpoint/2010/main" val="36579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72439ED5-DDC5-4CCE-99A2-A2BEBC0DF4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91521"/>
          </a:xfrm>
          <a:prstGeom prst="rect">
            <a:avLst/>
          </a:prstGeom>
        </p:spPr>
      </p:pic>
      <p:pic>
        <p:nvPicPr>
          <p:cNvPr id="5" name="Рисунок 4" descr="Изображение выглядит как растение, лис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1C0397CA-B873-47EA-865F-03CA52944D5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517" y="33521"/>
            <a:ext cx="6620269" cy="6790958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утрен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40DC0987-1E98-42FF-8BD3-E63CB4938DC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48" y="4443984"/>
            <a:ext cx="4168869" cy="2447537"/>
          </a:xfrm>
          <a:prstGeom prst="rect">
            <a:avLst/>
          </a:prstGeom>
        </p:spPr>
      </p:pic>
      <p:sp>
        <p:nvSpPr>
          <p:cNvPr id="8" name="Прямоугольник: усеченные противолежащие углы 7">
            <a:extLst>
              <a:ext uri="{FF2B5EF4-FFF2-40B4-BE49-F238E27FC236}">
                <a16:creationId xmlns:a16="http://schemas.microsoft.com/office/drawing/2014/main" id="{75862378-34E3-41F2-BEB0-9B74527DBB7D}"/>
              </a:ext>
            </a:extLst>
          </p:cNvPr>
          <p:cNvSpPr/>
          <p:nvPr/>
        </p:nvSpPr>
        <p:spPr>
          <a:xfrm>
            <a:off x="334214" y="159026"/>
            <a:ext cx="5205195" cy="4055165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olstyak" panose="04040A07060002020202" pitchFamily="82" charset="0"/>
                <a:cs typeface="Times New Roman" panose="02020603050405020304" pitchFamily="18" charset="0"/>
              </a:rPr>
              <a:t>Росли две берёзы,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olstyak" panose="04040A07060002020202" pitchFamily="82" charset="0"/>
                <a:cs typeface="Times New Roman" panose="02020603050405020304" pitchFamily="18" charset="0"/>
              </a:rPr>
              <a:t> на каждой берёзе по две ветки,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olstyak" panose="04040A07060002020202" pitchFamily="82" charset="0"/>
                <a:cs typeface="Times New Roman" panose="02020603050405020304" pitchFamily="18" charset="0"/>
              </a:rPr>
              <a:t>на каждой ветке по две груши. </a:t>
            </a:r>
          </a:p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olstyak" panose="04040A07060002020202" pitchFamily="82" charset="0"/>
                <a:cs typeface="Times New Roman" panose="02020603050405020304" pitchFamily="18" charset="0"/>
              </a:rPr>
              <a:t>Сколько всего груш? </a:t>
            </a:r>
          </a:p>
        </p:txBody>
      </p:sp>
    </p:spTree>
    <p:extLst>
      <p:ext uri="{BB962C8B-B14F-4D97-AF65-F5344CB8AC3E}">
        <p14:creationId xmlns:p14="http://schemas.microsoft.com/office/powerpoint/2010/main" val="31942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005EC3-AAB1-4BCD-979D-A7AEABBBCF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усеченные противолежащие углы 3">
            <a:extLst>
              <a:ext uri="{FF2B5EF4-FFF2-40B4-BE49-F238E27FC236}">
                <a16:creationId xmlns:a16="http://schemas.microsoft.com/office/drawing/2014/main" id="{FA826E48-B387-406B-A952-7211CC61EDDB}"/>
              </a:ext>
            </a:extLst>
          </p:cNvPr>
          <p:cNvSpPr/>
          <p:nvPr/>
        </p:nvSpPr>
        <p:spPr>
          <a:xfrm>
            <a:off x="2531165" y="357809"/>
            <a:ext cx="7129670" cy="1007165"/>
          </a:xfrm>
          <a:prstGeom prst="snip2DiagRect">
            <a:avLst/>
          </a:prstGeom>
          <a:solidFill>
            <a:srgbClr val="FE9C94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olstyak" panose="04040A07060002020202" pitchFamily="82" charset="0"/>
              </a:rPr>
              <a:t>Какой фигуры не хватает?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85F8EA-716B-4124-95E3-D7429DD02E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43" y="1679714"/>
            <a:ext cx="1472028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08FFA597-033E-4AD8-ABF6-B5A4481D685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4" y="1722783"/>
            <a:ext cx="1604547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AF4AB6AD-2874-49B1-B515-8B17B46864F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04" y="1722783"/>
            <a:ext cx="1604548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85957521-7F82-4EC4-8B41-A9BB9BFF17F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201" y="1679714"/>
            <a:ext cx="1604547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74F33B-1FD4-4756-9C6E-FB8B4102DF7A}"/>
              </a:ext>
            </a:extLst>
          </p:cNvPr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6043" y="3425689"/>
            <a:ext cx="1603387" cy="14448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24AE787-E5FD-42E9-A104-EB304B4CBFAD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425274" y="3448489"/>
            <a:ext cx="1603387" cy="144487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4AA3904-5E28-4376-B13C-1D63B91775E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04" y="3425689"/>
            <a:ext cx="1472028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5EBEA72-4290-46B3-BFF6-B44E91365EB0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0112570" y="3448489"/>
            <a:ext cx="1603387" cy="144487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8666A07-5EF2-4E7F-97F3-AABAC24679E8}"/>
              </a:ext>
            </a:extLst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89296" y="5181602"/>
            <a:ext cx="1603387" cy="144487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F68530B-0903-4C61-A9DB-C5461471E74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4" y="5191541"/>
            <a:ext cx="1472028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202CAFA-B3DF-4034-9678-B6D6CE9D7CD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702" y="5191541"/>
            <a:ext cx="1472029" cy="130865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7CF4C26-33DD-4485-AF68-1972B610BB27}"/>
              </a:ext>
            </a:extLst>
          </p:cNvPr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0099318" y="5114950"/>
            <a:ext cx="1469263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5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небо, трава, окно, здани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C19F473-9EE5-46AD-8ED4-065C94E8B0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9" name="Рисунок 8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EA16610-CE01-4D9B-A7DE-76D2085C3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306" y="1645920"/>
            <a:ext cx="4953762" cy="5371338"/>
          </a:xfrm>
          <a:prstGeom prst="rect">
            <a:avLst/>
          </a:prstGeom>
        </p:spPr>
      </p:pic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D1F38B31-259E-4B3B-8E75-D8D68FE2F771}"/>
              </a:ext>
            </a:extLst>
          </p:cNvPr>
          <p:cNvSpPr/>
          <p:nvPr/>
        </p:nvSpPr>
        <p:spPr>
          <a:xfrm>
            <a:off x="901149" y="106017"/>
            <a:ext cx="6255026" cy="2319131"/>
          </a:xfrm>
          <a:prstGeom prst="cloudCallout">
            <a:avLst>
              <a:gd name="adj1" fmla="val -20833"/>
              <a:gd name="adj2" fmla="val 84578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Молодцы, ребята!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Вы справились со всеми заданиями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и получаете приз</a:t>
            </a:r>
          </a:p>
        </p:txBody>
      </p:sp>
    </p:spTree>
    <p:extLst>
      <p:ext uri="{BB962C8B-B14F-4D97-AF65-F5344CB8AC3E}">
        <p14:creationId xmlns:p14="http://schemas.microsoft.com/office/powerpoint/2010/main" val="23321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небо, трава, окно, здани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BC19F473-9EE5-46AD-8ED4-065C94E8B0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9" name="Рисунок 8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EA16610-CE01-4D9B-A7DE-76D2085C3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306" y="1645920"/>
            <a:ext cx="4953762" cy="5371338"/>
          </a:xfrm>
          <a:prstGeom prst="rect">
            <a:avLst/>
          </a:prstGeom>
        </p:spPr>
      </p:pic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D1F38B31-259E-4B3B-8E75-D8D68FE2F771}"/>
              </a:ext>
            </a:extLst>
          </p:cNvPr>
          <p:cNvSpPr/>
          <p:nvPr/>
        </p:nvSpPr>
        <p:spPr>
          <a:xfrm>
            <a:off x="1055529" y="0"/>
            <a:ext cx="6255026" cy="2319131"/>
          </a:xfrm>
          <a:prstGeom prst="cloudCallout">
            <a:avLst>
              <a:gd name="adj1" fmla="val -20833"/>
              <a:gd name="adj2" fmla="val 84578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Tolstyak" panose="04040A07060002020202" pitchFamily="82" charset="0"/>
              </a:rPr>
              <a:t>Спасибо, что побывали у меня в гостях!!!</a:t>
            </a:r>
            <a:endParaRPr lang="ru-RU" sz="2400" dirty="0">
              <a:solidFill>
                <a:srgbClr val="C00000"/>
              </a:solidFill>
              <a:latin typeface="Tolstyak" panose="04040A070600020202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7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36B2C13-5845-46B5-AD7D-8E53E81024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E351D64C-4EB9-418D-978C-093D72FDF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297" y="1297858"/>
            <a:ext cx="5761703" cy="5493774"/>
          </a:xfrm>
          <a:prstGeom prst="rect">
            <a:avLst/>
          </a:prstGeom>
        </p:spPr>
      </p:pic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F34743D4-B1D9-4D68-88A1-569B31DA82B7}"/>
              </a:ext>
            </a:extLst>
          </p:cNvPr>
          <p:cNvSpPr/>
          <p:nvPr/>
        </p:nvSpPr>
        <p:spPr>
          <a:xfrm flipH="1">
            <a:off x="106877" y="178130"/>
            <a:ext cx="7588333" cy="5486400"/>
          </a:xfrm>
          <a:prstGeom prst="wedgeEllipseCallout">
            <a:avLst>
              <a:gd name="adj1" fmla="val -58013"/>
              <a:gd name="adj2" fmla="val 19002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Tolstyak" panose="04040A07060002020202" pitchFamily="82" charset="0"/>
                <a:cs typeface="Times New Roman" panose="02020603050405020304" pitchFamily="18" charset="0"/>
              </a:rPr>
              <a:t>«Здравствуйте, дорогие ребята!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Приветствует Вас Царица Математика!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Я знаю, что вы очень любите математику, хорошо считаете и решаете задачки! Поэтому я Вас приглашаю к себе в гости. У меня для Вас есть подарок, но, чтобы его получить, 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вам нужно выполнить все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мои задания</a:t>
            </a:r>
            <a:r>
              <a:rPr lang="ru-RU" sz="2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olstyak" panose="04040A07060002020202" pitchFamily="82" charset="0"/>
                <a:cs typeface="Times New Roman" panose="02020603050405020304" pitchFamily="18" charset="0"/>
              </a:rPr>
              <a:t>Желаю Вам удачи!».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olstyak" panose="04040A07060002020202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9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7CE3A5B-3EF7-4F85-AEAA-CE0D53ABB2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74DAC2DA-E9D7-4989-B40F-DB8752451C50}"/>
              </a:ext>
            </a:extLst>
          </p:cNvPr>
          <p:cNvSpPr/>
          <p:nvPr/>
        </p:nvSpPr>
        <p:spPr>
          <a:xfrm>
            <a:off x="3226191" y="422030"/>
            <a:ext cx="5739618" cy="1153551"/>
          </a:xfrm>
          <a:prstGeom prst="snip2DiagRect">
            <a:avLst/>
          </a:prstGeom>
          <a:solidFill>
            <a:srgbClr val="FEBEF2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Tolstyak" panose="04040A07060002020202" pitchFamily="82" charset="0"/>
              </a:rPr>
              <a:t>Какая цифра пропущена?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9BDEC3D-7667-4D2E-9483-D419FBFF9D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8" y="1758462"/>
            <a:ext cx="2082018" cy="2489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1F331985-519C-4983-96A1-8A2DD53DF0C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94" y="1758462"/>
            <a:ext cx="2082018" cy="248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076A53F-12C3-4088-8D3C-276AEE27EE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58461"/>
            <a:ext cx="2082018" cy="2489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6BF4C2D-955D-4862-B236-0E2C1F2156F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806" y="1758460"/>
            <a:ext cx="2082019" cy="248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485237-E090-4A2F-98E7-FB59775FF27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76" y="4431323"/>
            <a:ext cx="2082018" cy="242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EC9B611-DC57-4BD9-9190-F64BBB76D0D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789" y="4431322"/>
            <a:ext cx="2082018" cy="242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69B69107-BCF1-432C-92CE-FFE420ADFA3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2" y="4543865"/>
            <a:ext cx="1975630" cy="2314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12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2.91667E-6 -0.18936 C 2.91667E-6 -0.27431 0.09258 -0.37848 0.16771 -0.37848 L 0.3358 -0.3784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84" y="-1893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6CBF80-CFAD-4EA8-A620-D9D41E36DA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усеченные противолежащие углы 3">
            <a:extLst>
              <a:ext uri="{FF2B5EF4-FFF2-40B4-BE49-F238E27FC236}">
                <a16:creationId xmlns:a16="http://schemas.microsoft.com/office/drawing/2014/main" id="{0C5A5D6E-AF45-4058-8042-4B6F065DF0ED}"/>
              </a:ext>
            </a:extLst>
          </p:cNvPr>
          <p:cNvSpPr/>
          <p:nvPr/>
        </p:nvSpPr>
        <p:spPr>
          <a:xfrm>
            <a:off x="3191022" y="478302"/>
            <a:ext cx="5809957" cy="801858"/>
          </a:xfrm>
          <a:prstGeom prst="snip2DiagRect">
            <a:avLst/>
          </a:prstGeom>
          <a:solidFill>
            <a:srgbClr val="FD83E6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olstyak" panose="04040A07060002020202" pitchFamily="82" charset="0"/>
              </a:rPr>
              <a:t>Какая цифра пропущена?</a:t>
            </a:r>
          </a:p>
        </p:txBody>
      </p:sp>
      <p:pic>
        <p:nvPicPr>
          <p:cNvPr id="6" name="Рисунок 5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A71DC51-A0BC-40EA-B2A3-4918648B8D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889" y="1758462"/>
            <a:ext cx="1967133" cy="2504050"/>
          </a:xfrm>
          <a:prstGeom prst="rect">
            <a:avLst/>
          </a:prstGeom>
        </p:spPr>
      </p:pic>
      <p:pic>
        <p:nvPicPr>
          <p:cNvPr id="8" name="Рисунок 7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2A55891A-A3F9-4ECD-97BB-6F2B9420830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147" y="1758462"/>
            <a:ext cx="1967133" cy="250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8EA533-AC12-482D-861D-BDC2DC5D4F3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405" y="1758462"/>
            <a:ext cx="1967133" cy="2504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CD320DF-0F82-453E-9E1E-7CF0B11D829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63" y="1758462"/>
            <a:ext cx="1967133" cy="240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B12C1FD-ACB9-48CB-B3BF-170A38D5BEB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580" y="4399671"/>
            <a:ext cx="1967133" cy="2458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D1B2232-4517-4F38-B670-8CBEB6F6D6E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838" y="4399670"/>
            <a:ext cx="1967133" cy="2458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5108B5F-75C9-4BC7-AEBA-0F158F3C270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096" y="4406705"/>
            <a:ext cx="1967133" cy="2405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7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85185E-6 C -0.01888 -0.00092 -0.03776 -0.00046 -0.05664 -0.00231 C -0.05833 -0.00254 -0.0595 -0.00555 -0.0612 -0.00671 C -0.06341 -0.00787 -0.06588 -0.0081 -0.0681 -0.00879 C -0.06966 -0.01018 -0.07122 -0.01157 -0.07279 -0.01319 C -0.075 -0.01481 -0.07851 -0.0162 -0.08086 -0.01713 C -0.08203 -0.01875 -0.08307 -0.02037 -0.08424 -0.02153 C -0.08594 -0.02291 -0.09088 -0.02523 -0.09232 -0.02592 C -0.09388 -0.02801 -0.09518 -0.03079 -0.097 -0.03217 C -0.0987 -0.03356 -0.10078 -0.03356 -0.10273 -0.03426 C -0.10391 -0.03495 -0.10508 -0.03541 -0.10625 -0.03657 C -0.10781 -0.03773 -0.10924 -0.03958 -0.11081 -0.04074 C -0.11224 -0.04166 -0.11393 -0.0419 -0.11536 -0.04305 C -0.11654 -0.04352 -0.11771 -0.04444 -0.11888 -0.04514 C -0.12044 -0.04583 -0.122 -0.04629 -0.12357 -0.04699 C -0.13516 -0.05347 -0.12565 -0.04977 -0.1362 -0.05347 C -0.13776 -0.05579 -0.13932 -0.05764 -0.14075 -0.06018 C -0.14245 -0.06273 -0.14544 -0.06852 -0.14544 -0.06829 C -0.14739 -0.07986 -0.14518 -0.0706 -0.15 -0.08125 C -0.15547 -0.09329 -0.14896 -0.08148 -0.15469 -0.09629 C -0.1556 -0.09861 -0.1569 -0.10046 -0.15807 -0.10278 C -0.16133 -0.12083 -0.15677 -0.09861 -0.16159 -0.11319 C -0.16601 -0.12731 -0.15924 -0.11296 -0.16497 -0.12384 C -0.16536 -0.12616 -0.16562 -0.12847 -0.16614 -0.13032 C -0.1668 -0.13264 -0.16797 -0.13426 -0.16849 -0.13657 C -0.16953 -0.14213 -0.16979 -0.14815 -0.17083 -0.1537 L -0.172 -0.16018 C -0.17161 -0.17731 -0.17148 -0.19444 -0.17083 -0.21157 C -0.1707 -0.21435 -0.17031 -0.21736 -0.16966 -0.21991 C -0.16836 -0.22454 -0.16732 -0.22986 -0.16497 -0.23264 L -0.16159 -0.23704 C -0.1612 -0.23912 -0.16107 -0.24143 -0.16042 -0.24329 C -0.15638 -0.25602 -0.15833 -0.23403 -0.15351 -0.26041 C -0.15195 -0.26921 -0.15338 -0.26574 -0.14883 -0.27129 C -0.14779 -0.27407 -0.14609 -0.27963 -0.14427 -0.28194 C -0.14323 -0.2831 -0.14193 -0.28333 -0.14075 -0.28403 C -0.13529 -0.29907 -0.1431 -0.28032 -0.13164 -0.29467 C -0.12161 -0.30694 -0.13424 -0.29213 -0.12461 -0.30116 C -0.12344 -0.30208 -0.12252 -0.30416 -0.12122 -0.30509 C -0.11979 -0.30648 -0.1181 -0.30671 -0.11654 -0.30741 C -0.10859 -0.31157 -0.11875 -0.30787 -0.10625 -0.31157 C -0.0931 -0.31088 -0.08008 -0.31065 -0.06693 -0.30949 C -0.06575 -0.30949 -0.06471 -0.30787 -0.06354 -0.30741 C -0.06081 -0.30648 -0.05807 -0.30602 -0.05547 -0.30509 L -0.04505 -0.29884 L -0.04154 -0.29676 C -0.04088 -0.29537 -0.03984 -0.29421 -0.03932 -0.29236 C -0.03372 -0.27708 -0.03997 -0.28958 -0.03463 -0.27963 C -0.03034 -0.25555 -0.03177 -0.26713 -0.03008 -0.24537 C -0.03021 -0.23634 -0.02721 -0.20116 -0.03346 -0.18565 C -0.03476 -0.18264 -0.03607 -0.17847 -0.03815 -0.17731 L -0.04154 -0.17523 C -0.047 -0.16504 -0.04375 -0.17037 -0.05195 -0.16018 C -0.05312 -0.15879 -0.05417 -0.15694 -0.05547 -0.15579 C -0.0638 -0.15092 -0.05338 -0.15717 -0.06354 -0.15162 C -0.07513 -0.1456 -0.05716 -0.15393 -0.07161 -0.14745 L -0.15807 -0.15162 C -0.15937 -0.15185 -0.16042 -0.15324 -0.16159 -0.1537 C -0.1638 -0.15463 -0.16614 -0.15509 -0.16849 -0.15579 C -0.17005 -0.15741 -0.17148 -0.15903 -0.17305 -0.16018 C -0.18047 -0.16551 -0.1819 -0.16574 -0.18815 -0.16875 C -0.19127 -0.17268 -0.19141 -0.17338 -0.19505 -0.17523 C -0.19883 -0.17685 -0.20651 -0.1794 -0.20651 -0.17916 C -0.20846 -0.18148 -0.21029 -0.18403 -0.21237 -0.18565 C -0.2138 -0.18704 -0.21536 -0.18727 -0.21693 -0.18796 C -0.2181 -0.18866 -0.21927 -0.18935 -0.22044 -0.19004 C -0.22187 -0.19074 -0.22344 -0.1912 -0.225 -0.19236 C -0.22786 -0.19375 -0.23047 -0.1956 -0.23307 -0.19861 C -0.23476 -0.20046 -0.23607 -0.20324 -0.23776 -0.20509 C -0.2388 -0.20625 -0.2401 -0.20625 -0.24114 -0.20717 C -0.24323 -0.20856 -0.24739 -0.21273 -0.24922 -0.21551 C -0.25859 -0.23102 -0.25247 -0.22616 -0.25963 -0.23055 C -0.26992 -0.24954 -0.25456 -0.22222 -0.26888 -0.24329 C -0.27838 -0.25741 -0.27083 -0.25162 -0.27812 -0.25625 C -0.2793 -0.25833 -0.28021 -0.26088 -0.28151 -0.2625 C -0.28294 -0.26458 -0.28489 -0.26481 -0.2862 -0.2669 C -0.28698 -0.26829 -0.28659 -0.27153 -0.28737 -0.27315 C -0.28984 -0.28009 -0.29062 -0.27963 -0.29427 -0.28194 C -0.29505 -0.28403 -0.2957 -0.28611 -0.29648 -0.28819 C -0.29766 -0.29051 -0.29909 -0.29213 -0.3 -0.29467 C -0.30065 -0.29653 -0.30052 -0.29907 -0.30117 -0.30116 C -0.30221 -0.3044 -0.30534 -0.30764 -0.3069 -0.30949 L -0.30924 -0.32222 L -0.31042 -0.3287 C -0.31081 -0.33866 -0.31094 -0.34884 -0.31159 -0.35856 C -0.31224 -0.36967 -0.31302 -0.36041 -0.31497 -0.37129 C -0.31536 -0.37338 -0.31497 -0.37569 -0.31497 -0.37754 " pathEditMode="relative" rAng="0" ptsTypes="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8" y="-18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радуга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A6B76A95-CF99-4223-B738-2583445232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: усеченные противолежащие углы 4">
            <a:extLst>
              <a:ext uri="{FF2B5EF4-FFF2-40B4-BE49-F238E27FC236}">
                <a16:creationId xmlns:a16="http://schemas.microsoft.com/office/drawing/2014/main" id="{F3041CDB-5415-48C1-B3DC-236F33C4F9FD}"/>
              </a:ext>
            </a:extLst>
          </p:cNvPr>
          <p:cNvSpPr/>
          <p:nvPr/>
        </p:nvSpPr>
        <p:spPr>
          <a:xfrm>
            <a:off x="3505200" y="280417"/>
            <a:ext cx="5181600" cy="877824"/>
          </a:xfrm>
          <a:prstGeom prst="snip2DiagRect">
            <a:avLst/>
          </a:prstGeom>
          <a:solidFill>
            <a:srgbClr val="FD83E6"/>
          </a:solidFill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olstyak" panose="04040A07060002020202" pitchFamily="82" charset="0"/>
              </a:rPr>
              <a:t>Какая цифра пропущена?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2FB64A3-AFBF-42D2-8248-F5BA3D3C67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" y="1450848"/>
            <a:ext cx="1755648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72607B83-0CA5-44BD-9F67-D4C46DE981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450848"/>
            <a:ext cx="1633728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19B31A7-EC71-4E57-ACB2-82104A66951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1450848"/>
            <a:ext cx="1633728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Изображение выглядит как объек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3A03578-6AFA-4E3C-B626-D95C0812E43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080" y="1450848"/>
            <a:ext cx="1755648" cy="2145792"/>
          </a:xfrm>
          <a:prstGeom prst="rect">
            <a:avLst/>
          </a:prstGeom>
        </p:spPr>
      </p:pic>
      <p:pic>
        <p:nvPicPr>
          <p:cNvPr id="15" name="Рисунок 14" descr="Изображение выглядит как коллекция картинок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A13079B-AE3A-492C-8CCA-F9D589A885B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408" y="4187953"/>
            <a:ext cx="1633728" cy="223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E6D50E1-9C1D-4CD2-8709-03CC9888AEC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295" y="4187953"/>
            <a:ext cx="1755649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A5D1D6F-5D22-4561-8802-D6965426F0F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337" y="4233673"/>
            <a:ext cx="1804416" cy="2054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133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4 3.7037E-7 L 0.04623 3.7037E-7 C 0.0707 3.7037E-7 0.10104 -0.11111 0.10104 -0.20139 L 0.10104 -0.40185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-200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0544FB6-4EC6-43C5-AAA0-FE98A8A411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744" y="-268986"/>
            <a:ext cx="3273552" cy="3697986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87EF1F0E-930A-467A-804D-6D4D9E8225A5}"/>
              </a:ext>
            </a:extLst>
          </p:cNvPr>
          <p:cNvSpPr/>
          <p:nvPr/>
        </p:nvSpPr>
        <p:spPr>
          <a:xfrm>
            <a:off x="2849217" y="106017"/>
            <a:ext cx="7315200" cy="2252870"/>
          </a:xfrm>
          <a:prstGeom prst="wedgeEllipseCallout">
            <a:avLst>
              <a:gd name="adj1" fmla="val -63406"/>
              <a:gd name="adj2" fmla="val 945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Какие цифры нужно вставить в пустые клеточки?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841751"/>
              </p:ext>
            </p:extLst>
          </p:nvPr>
        </p:nvGraphicFramePr>
        <p:xfrm>
          <a:off x="914400" y="3697996"/>
          <a:ext cx="10165280" cy="2655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528">
                  <a:extLst>
                    <a:ext uri="{9D8B030D-6E8A-4147-A177-3AD203B41FA5}">
                      <a16:colId xmlns:a16="http://schemas.microsoft.com/office/drawing/2014/main" val="3357545101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3422211730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339246800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885482264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190977183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876110485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3022439169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135169655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819122498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18388083"/>
                    </a:ext>
                  </a:extLst>
                </a:gridCol>
              </a:tblGrid>
              <a:tr h="1364177"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36510"/>
                  </a:ext>
                </a:extLst>
              </a:tr>
              <a:tr h="1291125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4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6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0544FB6-4EC6-43C5-AAA0-FE98A8A411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744" y="-268986"/>
            <a:ext cx="3273552" cy="3697986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87EF1F0E-930A-467A-804D-6D4D9E8225A5}"/>
              </a:ext>
            </a:extLst>
          </p:cNvPr>
          <p:cNvSpPr/>
          <p:nvPr/>
        </p:nvSpPr>
        <p:spPr>
          <a:xfrm>
            <a:off x="2849217" y="106017"/>
            <a:ext cx="7315200" cy="2252870"/>
          </a:xfrm>
          <a:prstGeom prst="wedgeEllipseCallout">
            <a:avLst>
              <a:gd name="adj1" fmla="val -63406"/>
              <a:gd name="adj2" fmla="val 945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Какие цифры нужно вставить в пустые клеточки?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918611"/>
              </p:ext>
            </p:extLst>
          </p:nvPr>
        </p:nvGraphicFramePr>
        <p:xfrm>
          <a:off x="237502" y="3697996"/>
          <a:ext cx="11590320" cy="2652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9032">
                  <a:extLst>
                    <a:ext uri="{9D8B030D-6E8A-4147-A177-3AD203B41FA5}">
                      <a16:colId xmlns:a16="http://schemas.microsoft.com/office/drawing/2014/main" val="3357545101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3422211730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1339246800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1885482264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2190977183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1876110485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3022439169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2135169655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2819122498"/>
                    </a:ext>
                  </a:extLst>
                </a:gridCol>
                <a:gridCol w="1159032">
                  <a:extLst>
                    <a:ext uri="{9D8B030D-6E8A-4147-A177-3AD203B41FA5}">
                      <a16:colId xmlns:a16="http://schemas.microsoft.com/office/drawing/2014/main" val="118388083"/>
                    </a:ext>
                  </a:extLst>
                </a:gridCol>
              </a:tblGrid>
              <a:tr h="1360892"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36510"/>
                  </a:ext>
                </a:extLst>
              </a:tr>
              <a:tr h="1291125"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4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0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0544FB6-4EC6-43C5-AAA0-FE98A8A411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744" y="-268986"/>
            <a:ext cx="3273552" cy="3697986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87EF1F0E-930A-467A-804D-6D4D9E8225A5}"/>
              </a:ext>
            </a:extLst>
          </p:cNvPr>
          <p:cNvSpPr/>
          <p:nvPr/>
        </p:nvSpPr>
        <p:spPr>
          <a:xfrm>
            <a:off x="2849217" y="106017"/>
            <a:ext cx="7315200" cy="2252870"/>
          </a:xfrm>
          <a:prstGeom prst="wedgeEllipseCallout">
            <a:avLst>
              <a:gd name="adj1" fmla="val -63406"/>
              <a:gd name="adj2" fmla="val 945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Какие цифры нужно вставить в пустые клеточки?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460297"/>
              </p:ext>
            </p:extLst>
          </p:nvPr>
        </p:nvGraphicFramePr>
        <p:xfrm>
          <a:off x="914400" y="3697996"/>
          <a:ext cx="10165280" cy="2655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528">
                  <a:extLst>
                    <a:ext uri="{9D8B030D-6E8A-4147-A177-3AD203B41FA5}">
                      <a16:colId xmlns:a16="http://schemas.microsoft.com/office/drawing/2014/main" val="3357545101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3422211730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339246800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885482264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190977183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876110485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3022439169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135169655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2819122498"/>
                    </a:ext>
                  </a:extLst>
                </a:gridCol>
                <a:gridCol w="1016528">
                  <a:extLst>
                    <a:ext uri="{9D8B030D-6E8A-4147-A177-3AD203B41FA5}">
                      <a16:colId xmlns:a16="http://schemas.microsoft.com/office/drawing/2014/main" val="118388083"/>
                    </a:ext>
                  </a:extLst>
                </a:gridCol>
              </a:tblGrid>
              <a:tr h="1364177"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36510"/>
                  </a:ext>
                </a:extLst>
              </a:tr>
              <a:tr h="1291125"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4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902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рирод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9B29580-476E-4B2B-8254-40435D189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Рисунок 4" descr="Изображение выглядит как красный, человек, зонт, держит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60544FB6-4EC6-43C5-AAA0-FE98A8A4112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744" y="-268986"/>
            <a:ext cx="3273552" cy="3697986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:a16="http://schemas.microsoft.com/office/drawing/2014/main" id="{87EF1F0E-930A-467A-804D-6D4D9E8225A5}"/>
              </a:ext>
            </a:extLst>
          </p:cNvPr>
          <p:cNvSpPr/>
          <p:nvPr/>
        </p:nvSpPr>
        <p:spPr>
          <a:xfrm>
            <a:off x="2849217" y="106017"/>
            <a:ext cx="7315200" cy="2252870"/>
          </a:xfrm>
          <a:prstGeom prst="wedgeEllipseCallout">
            <a:avLst>
              <a:gd name="adj1" fmla="val -63406"/>
              <a:gd name="adj2" fmla="val 945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olstyak" panose="04040A07060002020202" pitchFamily="82" charset="0"/>
              </a:rPr>
              <a:t>Какие цифры нужно вставить в пустые клеточки?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93628"/>
              </p:ext>
            </p:extLst>
          </p:nvPr>
        </p:nvGraphicFramePr>
        <p:xfrm>
          <a:off x="285006" y="3697996"/>
          <a:ext cx="11507190" cy="2655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719">
                  <a:extLst>
                    <a:ext uri="{9D8B030D-6E8A-4147-A177-3AD203B41FA5}">
                      <a16:colId xmlns:a16="http://schemas.microsoft.com/office/drawing/2014/main" val="3357545101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3422211730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1339246800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1885482264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2190977183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1876110485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3022439169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2135169655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2819122498"/>
                    </a:ext>
                  </a:extLst>
                </a:gridCol>
                <a:gridCol w="1150719">
                  <a:extLst>
                    <a:ext uri="{9D8B030D-6E8A-4147-A177-3AD203B41FA5}">
                      <a16:colId xmlns:a16="http://schemas.microsoft.com/office/drawing/2014/main" val="118388083"/>
                    </a:ext>
                  </a:extLst>
                </a:gridCol>
              </a:tblGrid>
              <a:tr h="1364177"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36510"/>
                  </a:ext>
                </a:extLst>
              </a:tr>
              <a:tr h="1291125"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7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4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2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244</Words>
  <Application>Microsoft Office PowerPoint</Application>
  <PresentationFormat>Широкоэкранный</PresentationFormat>
  <Paragraphs>86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Tolstyak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elenavyazovskaya@mail.ru</dc:creator>
  <cp:lastModifiedBy>Aleksandra</cp:lastModifiedBy>
  <cp:revision>34</cp:revision>
  <dcterms:created xsi:type="dcterms:W3CDTF">2018-02-24T06:49:29Z</dcterms:created>
  <dcterms:modified xsi:type="dcterms:W3CDTF">2021-11-27T14:40:54Z</dcterms:modified>
</cp:coreProperties>
</file>