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FC3C0-0132-43C4-BFA5-60C08C70B578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4178B-11DC-4CD4-8849-E94BC9D16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26752-D267-4C9C-844E-B16ADAA25D28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CE9ED-D7ED-4AC9-A9C3-5D1D02702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6E39-3169-4401-BC4A-8C634D6F5F88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6CE27-9953-41BB-8E71-ACD0F0D770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F1451-9F3C-48C1-AD00-DBEE0FED7401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8FC3-0A1C-4A27-853A-89BBB0B5FD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E189F-933B-480C-8419-102B55C3159C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D7A5F-55D0-45F2-847C-0B0CC276B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1C5FB-6DCD-4FB8-A6F3-5DC2D70ABA3C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236EC-C355-4482-8058-65D67ADCA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08A40-8921-41C5-85FF-4739C5CB5512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A5E30-E5F1-4624-939C-AAEE41176F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24637-0CE6-4539-A914-F52814542280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5F033-3974-4ED0-83FE-B096A3A27F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29B8A-6E6C-4FDC-B820-F91253645B1E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72233-3EE4-4FBA-B89D-0D8E2C5FB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64D5E-84C5-4950-BD4B-F23FCFBE0B51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5E692-9516-48F2-9DC5-41D8DBA11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81C40-9430-4ED7-8CD5-C93D17BEB46A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726C-CB9B-4EFF-8F0D-456FA3A84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9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4A5ECA-A3CF-4674-9559-D0BF4C9DEAAC}" type="datetimeFigureOut">
              <a:rPr lang="ru-RU"/>
              <a:pPr>
                <a:defRPr/>
              </a:pPr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FBC5EA-09A6-4D31-AD64-3B0367AB6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Кроссворд «Армия»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22584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22531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2532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2533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2534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2535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2536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2537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2538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2539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2540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2541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2542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2543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2544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22545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2546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22547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2548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2549" name="TextBox 106"/>
          <p:cNvSpPr txBox="1">
            <a:spLocks noChangeArrowheads="1"/>
          </p:cNvSpPr>
          <p:nvPr/>
        </p:nvSpPr>
        <p:spPr bwMode="auto">
          <a:xfrm>
            <a:off x="611188" y="5589588"/>
            <a:ext cx="80089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Человек, который отличился храбростью на войне.</a:t>
            </a:r>
          </a:p>
        </p:txBody>
      </p:sp>
      <p:sp>
        <p:nvSpPr>
          <p:cNvPr id="22550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2551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2552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2553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2554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2555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2556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2557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2558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2559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2560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2561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22562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2563" name="TextBox 134"/>
          <p:cNvSpPr txBox="1">
            <a:spLocks noChangeArrowheads="1"/>
          </p:cNvSpPr>
          <p:nvPr/>
        </p:nvSpPr>
        <p:spPr bwMode="auto">
          <a:xfrm>
            <a:off x="3563938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2564" name="TextBox 135"/>
          <p:cNvSpPr txBox="1">
            <a:spLocks noChangeArrowheads="1"/>
          </p:cNvSpPr>
          <p:nvPr/>
        </p:nvSpPr>
        <p:spPr bwMode="auto">
          <a:xfrm>
            <a:off x="3924300" y="2349500"/>
            <a:ext cx="376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2565" name="TextBox 136"/>
          <p:cNvSpPr txBox="1">
            <a:spLocks noChangeArrowheads="1"/>
          </p:cNvSpPr>
          <p:nvPr/>
        </p:nvSpPr>
        <p:spPr bwMode="auto">
          <a:xfrm>
            <a:off x="48593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2566" name="TextBox 137"/>
          <p:cNvSpPr txBox="1">
            <a:spLocks noChangeArrowheads="1"/>
          </p:cNvSpPr>
          <p:nvPr/>
        </p:nvSpPr>
        <p:spPr bwMode="auto">
          <a:xfrm>
            <a:off x="5292725" y="2349500"/>
            <a:ext cx="379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2567" name="TextBox 138"/>
          <p:cNvSpPr txBox="1">
            <a:spLocks noChangeArrowheads="1"/>
          </p:cNvSpPr>
          <p:nvPr/>
        </p:nvSpPr>
        <p:spPr bwMode="auto">
          <a:xfrm>
            <a:off x="5651500" y="2349500"/>
            <a:ext cx="393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2568" name="TextBox 139"/>
          <p:cNvSpPr txBox="1">
            <a:spLocks noChangeArrowheads="1"/>
          </p:cNvSpPr>
          <p:nvPr/>
        </p:nvSpPr>
        <p:spPr bwMode="auto">
          <a:xfrm>
            <a:off x="6084888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2569" name="TextBox 140"/>
          <p:cNvSpPr txBox="1">
            <a:spLocks noChangeArrowheads="1"/>
          </p:cNvSpPr>
          <p:nvPr/>
        </p:nvSpPr>
        <p:spPr bwMode="auto">
          <a:xfrm>
            <a:off x="65881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2570" name="TextBox 143"/>
          <p:cNvSpPr txBox="1">
            <a:spLocks noChangeArrowheads="1"/>
          </p:cNvSpPr>
          <p:nvPr/>
        </p:nvSpPr>
        <p:spPr bwMode="auto">
          <a:xfrm>
            <a:off x="5292725" y="1628775"/>
            <a:ext cx="311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г</a:t>
            </a:r>
          </a:p>
        </p:txBody>
      </p:sp>
      <p:sp>
        <p:nvSpPr>
          <p:cNvPr id="22571" name="TextBox 144"/>
          <p:cNvSpPr txBox="1">
            <a:spLocks noChangeArrowheads="1"/>
          </p:cNvSpPr>
          <p:nvPr/>
        </p:nvSpPr>
        <p:spPr bwMode="auto">
          <a:xfrm>
            <a:off x="5292725" y="1989138"/>
            <a:ext cx="36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2572" name="TextBox 145"/>
          <p:cNvSpPr txBox="1">
            <a:spLocks noChangeArrowheads="1"/>
          </p:cNvSpPr>
          <p:nvPr/>
        </p:nvSpPr>
        <p:spPr bwMode="auto">
          <a:xfrm>
            <a:off x="5292725" y="27082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2573" name="TextBox 146"/>
          <p:cNvSpPr txBox="1">
            <a:spLocks noChangeArrowheads="1"/>
          </p:cNvSpPr>
          <p:nvPr/>
        </p:nvSpPr>
        <p:spPr bwMode="auto">
          <a:xfrm>
            <a:off x="5292725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2574" name="TextBox 147"/>
          <p:cNvSpPr txBox="1">
            <a:spLocks noChangeArrowheads="1"/>
          </p:cNvSpPr>
          <p:nvPr/>
        </p:nvSpPr>
        <p:spPr bwMode="auto">
          <a:xfrm>
            <a:off x="5292725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2575" name="TextBox 148"/>
          <p:cNvSpPr txBox="1">
            <a:spLocks noChangeArrowheads="1"/>
          </p:cNvSpPr>
          <p:nvPr/>
        </p:nvSpPr>
        <p:spPr bwMode="auto">
          <a:xfrm>
            <a:off x="5292725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4859338" y="1700213"/>
            <a:ext cx="341312" cy="4619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9</a:t>
            </a:r>
            <a:endParaRPr lang="ru-RU" sz="2400" b="1" dirty="0"/>
          </a:p>
        </p:txBody>
      </p:sp>
      <p:sp>
        <p:nvSpPr>
          <p:cNvPr id="151" name="Выгнутая вверх стрелка 150"/>
          <p:cNvSpPr/>
          <p:nvPr/>
        </p:nvSpPr>
        <p:spPr>
          <a:xfrm>
            <a:off x="5003800" y="1412875"/>
            <a:ext cx="431800" cy="21590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2" name="TextBox 151"/>
          <p:cNvSpPr txBox="1">
            <a:spLocks noChangeArrowheads="1"/>
          </p:cNvSpPr>
          <p:nvPr/>
        </p:nvSpPr>
        <p:spPr bwMode="auto">
          <a:xfrm>
            <a:off x="5724525" y="16287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153" name="TextBox 152"/>
          <p:cNvSpPr txBox="1">
            <a:spLocks noChangeArrowheads="1"/>
          </p:cNvSpPr>
          <p:nvPr/>
        </p:nvSpPr>
        <p:spPr bwMode="auto">
          <a:xfrm>
            <a:off x="608488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54" name="TextBox 153"/>
          <p:cNvSpPr txBox="1">
            <a:spLocks noChangeArrowheads="1"/>
          </p:cNvSpPr>
          <p:nvPr/>
        </p:nvSpPr>
        <p:spPr bwMode="auto">
          <a:xfrm>
            <a:off x="6588125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55" name="TextBox 154"/>
          <p:cNvSpPr txBox="1">
            <a:spLocks noChangeArrowheads="1"/>
          </p:cNvSpPr>
          <p:nvPr/>
        </p:nvSpPr>
        <p:spPr bwMode="auto">
          <a:xfrm>
            <a:off x="7019925" y="162877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156" name="Стрелка вправо 155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  <p:bldLst>
      <p:bldP spid="152" grpId="0"/>
      <p:bldP spid="153" grpId="0"/>
      <p:bldP spid="154" grpId="0"/>
      <p:bldP spid="1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23614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23555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3556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3557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3558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3559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3560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3561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3562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3563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3564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3565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3566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3567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3568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23569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3570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23571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3572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3573" name="TextBox 106"/>
          <p:cNvSpPr txBox="1">
            <a:spLocks noChangeArrowheads="1"/>
          </p:cNvSpPr>
          <p:nvPr/>
        </p:nvSpPr>
        <p:spPr bwMode="auto">
          <a:xfrm>
            <a:off x="2627313" y="5516563"/>
            <a:ext cx="3978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Большое морское судно.</a:t>
            </a:r>
          </a:p>
        </p:txBody>
      </p:sp>
      <p:sp>
        <p:nvSpPr>
          <p:cNvPr id="23574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3575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3576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3577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3578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3579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3580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3581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3582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3583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3584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3585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23586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3587" name="TextBox 134"/>
          <p:cNvSpPr txBox="1">
            <a:spLocks noChangeArrowheads="1"/>
          </p:cNvSpPr>
          <p:nvPr/>
        </p:nvSpPr>
        <p:spPr bwMode="auto">
          <a:xfrm>
            <a:off x="3563938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3588" name="TextBox 135"/>
          <p:cNvSpPr txBox="1">
            <a:spLocks noChangeArrowheads="1"/>
          </p:cNvSpPr>
          <p:nvPr/>
        </p:nvSpPr>
        <p:spPr bwMode="auto">
          <a:xfrm>
            <a:off x="3924300" y="2349500"/>
            <a:ext cx="376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3589" name="TextBox 136"/>
          <p:cNvSpPr txBox="1">
            <a:spLocks noChangeArrowheads="1"/>
          </p:cNvSpPr>
          <p:nvPr/>
        </p:nvSpPr>
        <p:spPr bwMode="auto">
          <a:xfrm>
            <a:off x="48593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3590" name="TextBox 137"/>
          <p:cNvSpPr txBox="1">
            <a:spLocks noChangeArrowheads="1"/>
          </p:cNvSpPr>
          <p:nvPr/>
        </p:nvSpPr>
        <p:spPr bwMode="auto">
          <a:xfrm>
            <a:off x="5292725" y="2349500"/>
            <a:ext cx="379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3591" name="TextBox 138"/>
          <p:cNvSpPr txBox="1">
            <a:spLocks noChangeArrowheads="1"/>
          </p:cNvSpPr>
          <p:nvPr/>
        </p:nvSpPr>
        <p:spPr bwMode="auto">
          <a:xfrm>
            <a:off x="5651500" y="2349500"/>
            <a:ext cx="393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3592" name="TextBox 139"/>
          <p:cNvSpPr txBox="1">
            <a:spLocks noChangeArrowheads="1"/>
          </p:cNvSpPr>
          <p:nvPr/>
        </p:nvSpPr>
        <p:spPr bwMode="auto">
          <a:xfrm>
            <a:off x="6084888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3593" name="TextBox 140"/>
          <p:cNvSpPr txBox="1">
            <a:spLocks noChangeArrowheads="1"/>
          </p:cNvSpPr>
          <p:nvPr/>
        </p:nvSpPr>
        <p:spPr bwMode="auto">
          <a:xfrm>
            <a:off x="65881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3594" name="TextBox 143"/>
          <p:cNvSpPr txBox="1">
            <a:spLocks noChangeArrowheads="1"/>
          </p:cNvSpPr>
          <p:nvPr/>
        </p:nvSpPr>
        <p:spPr bwMode="auto">
          <a:xfrm>
            <a:off x="5292725" y="1628775"/>
            <a:ext cx="311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г</a:t>
            </a:r>
          </a:p>
        </p:txBody>
      </p:sp>
      <p:sp>
        <p:nvSpPr>
          <p:cNvPr id="23595" name="TextBox 144"/>
          <p:cNvSpPr txBox="1">
            <a:spLocks noChangeArrowheads="1"/>
          </p:cNvSpPr>
          <p:nvPr/>
        </p:nvSpPr>
        <p:spPr bwMode="auto">
          <a:xfrm>
            <a:off x="5292725" y="1989138"/>
            <a:ext cx="36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3596" name="TextBox 145"/>
          <p:cNvSpPr txBox="1">
            <a:spLocks noChangeArrowheads="1"/>
          </p:cNvSpPr>
          <p:nvPr/>
        </p:nvSpPr>
        <p:spPr bwMode="auto">
          <a:xfrm>
            <a:off x="5292725" y="27082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3597" name="TextBox 146"/>
          <p:cNvSpPr txBox="1">
            <a:spLocks noChangeArrowheads="1"/>
          </p:cNvSpPr>
          <p:nvPr/>
        </p:nvSpPr>
        <p:spPr bwMode="auto">
          <a:xfrm>
            <a:off x="5292725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3598" name="TextBox 147"/>
          <p:cNvSpPr txBox="1">
            <a:spLocks noChangeArrowheads="1"/>
          </p:cNvSpPr>
          <p:nvPr/>
        </p:nvSpPr>
        <p:spPr bwMode="auto">
          <a:xfrm>
            <a:off x="5292725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3599" name="TextBox 148"/>
          <p:cNvSpPr txBox="1">
            <a:spLocks noChangeArrowheads="1"/>
          </p:cNvSpPr>
          <p:nvPr/>
        </p:nvSpPr>
        <p:spPr bwMode="auto">
          <a:xfrm>
            <a:off x="5292725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3600" name="TextBox 151"/>
          <p:cNvSpPr txBox="1">
            <a:spLocks noChangeArrowheads="1"/>
          </p:cNvSpPr>
          <p:nvPr/>
        </p:nvSpPr>
        <p:spPr bwMode="auto">
          <a:xfrm>
            <a:off x="5724525" y="16287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3601" name="TextBox 152"/>
          <p:cNvSpPr txBox="1">
            <a:spLocks noChangeArrowheads="1"/>
          </p:cNvSpPr>
          <p:nvPr/>
        </p:nvSpPr>
        <p:spPr bwMode="auto">
          <a:xfrm>
            <a:off x="608488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3602" name="TextBox 153"/>
          <p:cNvSpPr txBox="1">
            <a:spLocks noChangeArrowheads="1"/>
          </p:cNvSpPr>
          <p:nvPr/>
        </p:nvSpPr>
        <p:spPr bwMode="auto">
          <a:xfrm>
            <a:off x="6588125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3603" name="TextBox 154"/>
          <p:cNvSpPr txBox="1">
            <a:spLocks noChangeArrowheads="1"/>
          </p:cNvSpPr>
          <p:nvPr/>
        </p:nvSpPr>
        <p:spPr bwMode="auto">
          <a:xfrm>
            <a:off x="7019925" y="162877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2916238" y="2349500"/>
            <a:ext cx="495300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10</a:t>
            </a:r>
            <a:endParaRPr lang="ru-RU" sz="2400" b="1" dirty="0"/>
          </a:p>
        </p:txBody>
      </p:sp>
      <p:sp>
        <p:nvSpPr>
          <p:cNvPr id="157" name="Выгнутая вверх стрелка 156"/>
          <p:cNvSpPr/>
          <p:nvPr/>
        </p:nvSpPr>
        <p:spPr>
          <a:xfrm>
            <a:off x="3348038" y="2133600"/>
            <a:ext cx="431800" cy="21590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8" name="TextBox 157"/>
          <p:cNvSpPr txBox="1">
            <a:spLocks noChangeArrowheads="1"/>
          </p:cNvSpPr>
          <p:nvPr/>
        </p:nvSpPr>
        <p:spPr bwMode="auto">
          <a:xfrm>
            <a:off x="3563938" y="27082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59" name="TextBox 158"/>
          <p:cNvSpPr txBox="1">
            <a:spLocks noChangeArrowheads="1"/>
          </p:cNvSpPr>
          <p:nvPr/>
        </p:nvSpPr>
        <p:spPr bwMode="auto">
          <a:xfrm>
            <a:off x="3563938" y="3068638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60" name="TextBox 159"/>
          <p:cNvSpPr txBox="1">
            <a:spLocks noChangeArrowheads="1"/>
          </p:cNvSpPr>
          <p:nvPr/>
        </p:nvSpPr>
        <p:spPr bwMode="auto">
          <a:xfrm>
            <a:off x="3563938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61" name="TextBox 160"/>
          <p:cNvSpPr txBox="1">
            <a:spLocks noChangeArrowheads="1"/>
          </p:cNvSpPr>
          <p:nvPr/>
        </p:nvSpPr>
        <p:spPr bwMode="auto">
          <a:xfrm>
            <a:off x="3563938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162" name="TextBox 161"/>
          <p:cNvSpPr txBox="1">
            <a:spLocks noChangeArrowheads="1"/>
          </p:cNvSpPr>
          <p:nvPr/>
        </p:nvSpPr>
        <p:spPr bwMode="auto">
          <a:xfrm>
            <a:off x="3563938" y="4149725"/>
            <a:ext cx="373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163" name="TextBox 162"/>
          <p:cNvSpPr txBox="1">
            <a:spLocks noChangeArrowheads="1"/>
          </p:cNvSpPr>
          <p:nvPr/>
        </p:nvSpPr>
        <p:spPr bwMode="auto">
          <a:xfrm>
            <a:off x="3563938" y="45085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ь</a:t>
            </a:r>
          </a:p>
        </p:txBody>
      </p:sp>
      <p:sp>
        <p:nvSpPr>
          <p:cNvPr id="164" name="Стрелка вправо 163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  <p:bldP spid="162" grpId="0"/>
      <p:bldP spid="1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24640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24579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4580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4581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4582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4583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4584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4585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4586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4587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4588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4589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4590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4591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4592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24593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4594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24595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4596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4597" name="TextBox 106"/>
          <p:cNvSpPr txBox="1">
            <a:spLocks noChangeArrowheads="1"/>
          </p:cNvSpPr>
          <p:nvPr/>
        </p:nvSpPr>
        <p:spPr bwMode="auto">
          <a:xfrm>
            <a:off x="1258888" y="5516563"/>
            <a:ext cx="6670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Стремительное нападение на неприятеля.</a:t>
            </a:r>
          </a:p>
        </p:txBody>
      </p:sp>
      <p:sp>
        <p:nvSpPr>
          <p:cNvPr id="24598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4599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4600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4601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4602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4603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4604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4605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4606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4607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4608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4609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24610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4611" name="TextBox 134"/>
          <p:cNvSpPr txBox="1">
            <a:spLocks noChangeArrowheads="1"/>
          </p:cNvSpPr>
          <p:nvPr/>
        </p:nvSpPr>
        <p:spPr bwMode="auto">
          <a:xfrm>
            <a:off x="3563938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4612" name="TextBox 135"/>
          <p:cNvSpPr txBox="1">
            <a:spLocks noChangeArrowheads="1"/>
          </p:cNvSpPr>
          <p:nvPr/>
        </p:nvSpPr>
        <p:spPr bwMode="auto">
          <a:xfrm>
            <a:off x="3924300" y="2349500"/>
            <a:ext cx="376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4613" name="TextBox 136"/>
          <p:cNvSpPr txBox="1">
            <a:spLocks noChangeArrowheads="1"/>
          </p:cNvSpPr>
          <p:nvPr/>
        </p:nvSpPr>
        <p:spPr bwMode="auto">
          <a:xfrm>
            <a:off x="48593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4614" name="TextBox 137"/>
          <p:cNvSpPr txBox="1">
            <a:spLocks noChangeArrowheads="1"/>
          </p:cNvSpPr>
          <p:nvPr/>
        </p:nvSpPr>
        <p:spPr bwMode="auto">
          <a:xfrm>
            <a:off x="5292725" y="2349500"/>
            <a:ext cx="379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4615" name="TextBox 138"/>
          <p:cNvSpPr txBox="1">
            <a:spLocks noChangeArrowheads="1"/>
          </p:cNvSpPr>
          <p:nvPr/>
        </p:nvSpPr>
        <p:spPr bwMode="auto">
          <a:xfrm>
            <a:off x="5651500" y="2349500"/>
            <a:ext cx="393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4616" name="TextBox 139"/>
          <p:cNvSpPr txBox="1">
            <a:spLocks noChangeArrowheads="1"/>
          </p:cNvSpPr>
          <p:nvPr/>
        </p:nvSpPr>
        <p:spPr bwMode="auto">
          <a:xfrm>
            <a:off x="6084888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4617" name="TextBox 140"/>
          <p:cNvSpPr txBox="1">
            <a:spLocks noChangeArrowheads="1"/>
          </p:cNvSpPr>
          <p:nvPr/>
        </p:nvSpPr>
        <p:spPr bwMode="auto">
          <a:xfrm>
            <a:off x="65881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4618" name="TextBox 143"/>
          <p:cNvSpPr txBox="1">
            <a:spLocks noChangeArrowheads="1"/>
          </p:cNvSpPr>
          <p:nvPr/>
        </p:nvSpPr>
        <p:spPr bwMode="auto">
          <a:xfrm>
            <a:off x="5292725" y="1628775"/>
            <a:ext cx="311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г</a:t>
            </a:r>
          </a:p>
        </p:txBody>
      </p:sp>
      <p:sp>
        <p:nvSpPr>
          <p:cNvPr id="24619" name="TextBox 144"/>
          <p:cNvSpPr txBox="1">
            <a:spLocks noChangeArrowheads="1"/>
          </p:cNvSpPr>
          <p:nvPr/>
        </p:nvSpPr>
        <p:spPr bwMode="auto">
          <a:xfrm>
            <a:off x="5292725" y="1989138"/>
            <a:ext cx="36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4620" name="TextBox 145"/>
          <p:cNvSpPr txBox="1">
            <a:spLocks noChangeArrowheads="1"/>
          </p:cNvSpPr>
          <p:nvPr/>
        </p:nvSpPr>
        <p:spPr bwMode="auto">
          <a:xfrm>
            <a:off x="5292725" y="27082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4621" name="TextBox 146"/>
          <p:cNvSpPr txBox="1">
            <a:spLocks noChangeArrowheads="1"/>
          </p:cNvSpPr>
          <p:nvPr/>
        </p:nvSpPr>
        <p:spPr bwMode="auto">
          <a:xfrm>
            <a:off x="5292725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4622" name="TextBox 147"/>
          <p:cNvSpPr txBox="1">
            <a:spLocks noChangeArrowheads="1"/>
          </p:cNvSpPr>
          <p:nvPr/>
        </p:nvSpPr>
        <p:spPr bwMode="auto">
          <a:xfrm>
            <a:off x="5292725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4623" name="TextBox 148"/>
          <p:cNvSpPr txBox="1">
            <a:spLocks noChangeArrowheads="1"/>
          </p:cNvSpPr>
          <p:nvPr/>
        </p:nvSpPr>
        <p:spPr bwMode="auto">
          <a:xfrm>
            <a:off x="5292725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4624" name="TextBox 151"/>
          <p:cNvSpPr txBox="1">
            <a:spLocks noChangeArrowheads="1"/>
          </p:cNvSpPr>
          <p:nvPr/>
        </p:nvSpPr>
        <p:spPr bwMode="auto">
          <a:xfrm>
            <a:off x="5724525" y="16287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4625" name="TextBox 152"/>
          <p:cNvSpPr txBox="1">
            <a:spLocks noChangeArrowheads="1"/>
          </p:cNvSpPr>
          <p:nvPr/>
        </p:nvSpPr>
        <p:spPr bwMode="auto">
          <a:xfrm>
            <a:off x="608488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4626" name="TextBox 153"/>
          <p:cNvSpPr txBox="1">
            <a:spLocks noChangeArrowheads="1"/>
          </p:cNvSpPr>
          <p:nvPr/>
        </p:nvSpPr>
        <p:spPr bwMode="auto">
          <a:xfrm>
            <a:off x="6588125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4627" name="TextBox 154"/>
          <p:cNvSpPr txBox="1">
            <a:spLocks noChangeArrowheads="1"/>
          </p:cNvSpPr>
          <p:nvPr/>
        </p:nvSpPr>
        <p:spPr bwMode="auto">
          <a:xfrm>
            <a:off x="7019925" y="162877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24628" name="TextBox 157"/>
          <p:cNvSpPr txBox="1">
            <a:spLocks noChangeArrowheads="1"/>
          </p:cNvSpPr>
          <p:nvPr/>
        </p:nvSpPr>
        <p:spPr bwMode="auto">
          <a:xfrm>
            <a:off x="3563938" y="27082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4629" name="TextBox 158"/>
          <p:cNvSpPr txBox="1">
            <a:spLocks noChangeArrowheads="1"/>
          </p:cNvSpPr>
          <p:nvPr/>
        </p:nvSpPr>
        <p:spPr bwMode="auto">
          <a:xfrm>
            <a:off x="3563938" y="3068638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4630" name="TextBox 159"/>
          <p:cNvSpPr txBox="1">
            <a:spLocks noChangeArrowheads="1"/>
          </p:cNvSpPr>
          <p:nvPr/>
        </p:nvSpPr>
        <p:spPr bwMode="auto">
          <a:xfrm>
            <a:off x="3563938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4631" name="TextBox 160"/>
          <p:cNvSpPr txBox="1">
            <a:spLocks noChangeArrowheads="1"/>
          </p:cNvSpPr>
          <p:nvPr/>
        </p:nvSpPr>
        <p:spPr bwMode="auto">
          <a:xfrm>
            <a:off x="3563938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4632" name="TextBox 161"/>
          <p:cNvSpPr txBox="1">
            <a:spLocks noChangeArrowheads="1"/>
          </p:cNvSpPr>
          <p:nvPr/>
        </p:nvSpPr>
        <p:spPr bwMode="auto">
          <a:xfrm>
            <a:off x="3563938" y="4149725"/>
            <a:ext cx="373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4633" name="TextBox 162"/>
          <p:cNvSpPr txBox="1">
            <a:spLocks noChangeArrowheads="1"/>
          </p:cNvSpPr>
          <p:nvPr/>
        </p:nvSpPr>
        <p:spPr bwMode="auto">
          <a:xfrm>
            <a:off x="3563938" y="45085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ь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2916238" y="4076700"/>
            <a:ext cx="495300" cy="4619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11</a:t>
            </a:r>
            <a:endParaRPr lang="ru-RU" sz="2400" b="1" dirty="0"/>
          </a:p>
        </p:txBody>
      </p:sp>
      <p:sp>
        <p:nvSpPr>
          <p:cNvPr id="143" name="Выгнутая вверх стрелка 142"/>
          <p:cNvSpPr/>
          <p:nvPr/>
        </p:nvSpPr>
        <p:spPr>
          <a:xfrm rot="17554328">
            <a:off x="3021806" y="3720307"/>
            <a:ext cx="474663" cy="23495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0" name="TextBox 149"/>
          <p:cNvSpPr txBox="1">
            <a:spLocks noChangeArrowheads="1"/>
          </p:cNvSpPr>
          <p:nvPr/>
        </p:nvSpPr>
        <p:spPr bwMode="auto">
          <a:xfrm>
            <a:off x="3995738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151" name="TextBox 150"/>
          <p:cNvSpPr txBox="1">
            <a:spLocks noChangeArrowheads="1"/>
          </p:cNvSpPr>
          <p:nvPr/>
        </p:nvSpPr>
        <p:spPr bwMode="auto">
          <a:xfrm>
            <a:off x="4859338" y="3429000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164" name="Стрелка вправо 163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</p:childTnLst>
        </p:cTn>
      </p:par>
    </p:tnLst>
    <p:bldLst>
      <p:bldP spid="150" grpId="0"/>
      <p:bldP spid="1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25670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25603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5604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5605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5606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5607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5608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5609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5610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5611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5612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5613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5614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5615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5616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25617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5618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25619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5620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5621" name="TextBox 106"/>
          <p:cNvSpPr txBox="1">
            <a:spLocks noChangeArrowheads="1"/>
          </p:cNvSpPr>
          <p:nvPr/>
        </p:nvSpPr>
        <p:spPr bwMode="auto">
          <a:xfrm>
            <a:off x="1763713" y="5516563"/>
            <a:ext cx="5672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Самое младшее солдатское звание.</a:t>
            </a:r>
          </a:p>
        </p:txBody>
      </p:sp>
      <p:sp>
        <p:nvSpPr>
          <p:cNvPr id="25622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5623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5624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5625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5626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5627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5628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5629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5630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5631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5632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5633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25634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5635" name="TextBox 134"/>
          <p:cNvSpPr txBox="1">
            <a:spLocks noChangeArrowheads="1"/>
          </p:cNvSpPr>
          <p:nvPr/>
        </p:nvSpPr>
        <p:spPr bwMode="auto">
          <a:xfrm>
            <a:off x="3563938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5636" name="TextBox 135"/>
          <p:cNvSpPr txBox="1">
            <a:spLocks noChangeArrowheads="1"/>
          </p:cNvSpPr>
          <p:nvPr/>
        </p:nvSpPr>
        <p:spPr bwMode="auto">
          <a:xfrm>
            <a:off x="3924300" y="2349500"/>
            <a:ext cx="376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5637" name="TextBox 136"/>
          <p:cNvSpPr txBox="1">
            <a:spLocks noChangeArrowheads="1"/>
          </p:cNvSpPr>
          <p:nvPr/>
        </p:nvSpPr>
        <p:spPr bwMode="auto">
          <a:xfrm>
            <a:off x="48593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5638" name="TextBox 137"/>
          <p:cNvSpPr txBox="1">
            <a:spLocks noChangeArrowheads="1"/>
          </p:cNvSpPr>
          <p:nvPr/>
        </p:nvSpPr>
        <p:spPr bwMode="auto">
          <a:xfrm>
            <a:off x="5292725" y="2349500"/>
            <a:ext cx="379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5639" name="TextBox 138"/>
          <p:cNvSpPr txBox="1">
            <a:spLocks noChangeArrowheads="1"/>
          </p:cNvSpPr>
          <p:nvPr/>
        </p:nvSpPr>
        <p:spPr bwMode="auto">
          <a:xfrm>
            <a:off x="5651500" y="2349500"/>
            <a:ext cx="393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5640" name="TextBox 139"/>
          <p:cNvSpPr txBox="1">
            <a:spLocks noChangeArrowheads="1"/>
          </p:cNvSpPr>
          <p:nvPr/>
        </p:nvSpPr>
        <p:spPr bwMode="auto">
          <a:xfrm>
            <a:off x="6084888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5641" name="TextBox 140"/>
          <p:cNvSpPr txBox="1">
            <a:spLocks noChangeArrowheads="1"/>
          </p:cNvSpPr>
          <p:nvPr/>
        </p:nvSpPr>
        <p:spPr bwMode="auto">
          <a:xfrm>
            <a:off x="65881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5642" name="TextBox 143"/>
          <p:cNvSpPr txBox="1">
            <a:spLocks noChangeArrowheads="1"/>
          </p:cNvSpPr>
          <p:nvPr/>
        </p:nvSpPr>
        <p:spPr bwMode="auto">
          <a:xfrm>
            <a:off x="5292725" y="1628775"/>
            <a:ext cx="311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г</a:t>
            </a:r>
          </a:p>
        </p:txBody>
      </p:sp>
      <p:sp>
        <p:nvSpPr>
          <p:cNvPr id="25643" name="TextBox 144"/>
          <p:cNvSpPr txBox="1">
            <a:spLocks noChangeArrowheads="1"/>
          </p:cNvSpPr>
          <p:nvPr/>
        </p:nvSpPr>
        <p:spPr bwMode="auto">
          <a:xfrm>
            <a:off x="5292725" y="1989138"/>
            <a:ext cx="36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5644" name="TextBox 145"/>
          <p:cNvSpPr txBox="1">
            <a:spLocks noChangeArrowheads="1"/>
          </p:cNvSpPr>
          <p:nvPr/>
        </p:nvSpPr>
        <p:spPr bwMode="auto">
          <a:xfrm>
            <a:off x="5292725" y="27082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5645" name="TextBox 146"/>
          <p:cNvSpPr txBox="1">
            <a:spLocks noChangeArrowheads="1"/>
          </p:cNvSpPr>
          <p:nvPr/>
        </p:nvSpPr>
        <p:spPr bwMode="auto">
          <a:xfrm>
            <a:off x="5292725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5646" name="TextBox 147"/>
          <p:cNvSpPr txBox="1">
            <a:spLocks noChangeArrowheads="1"/>
          </p:cNvSpPr>
          <p:nvPr/>
        </p:nvSpPr>
        <p:spPr bwMode="auto">
          <a:xfrm>
            <a:off x="5292725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5647" name="TextBox 148"/>
          <p:cNvSpPr txBox="1">
            <a:spLocks noChangeArrowheads="1"/>
          </p:cNvSpPr>
          <p:nvPr/>
        </p:nvSpPr>
        <p:spPr bwMode="auto">
          <a:xfrm>
            <a:off x="5292725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5648" name="TextBox 151"/>
          <p:cNvSpPr txBox="1">
            <a:spLocks noChangeArrowheads="1"/>
          </p:cNvSpPr>
          <p:nvPr/>
        </p:nvSpPr>
        <p:spPr bwMode="auto">
          <a:xfrm>
            <a:off x="5724525" y="16287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5649" name="TextBox 152"/>
          <p:cNvSpPr txBox="1">
            <a:spLocks noChangeArrowheads="1"/>
          </p:cNvSpPr>
          <p:nvPr/>
        </p:nvSpPr>
        <p:spPr bwMode="auto">
          <a:xfrm>
            <a:off x="608488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5650" name="TextBox 153"/>
          <p:cNvSpPr txBox="1">
            <a:spLocks noChangeArrowheads="1"/>
          </p:cNvSpPr>
          <p:nvPr/>
        </p:nvSpPr>
        <p:spPr bwMode="auto">
          <a:xfrm>
            <a:off x="6588125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5651" name="TextBox 154"/>
          <p:cNvSpPr txBox="1">
            <a:spLocks noChangeArrowheads="1"/>
          </p:cNvSpPr>
          <p:nvPr/>
        </p:nvSpPr>
        <p:spPr bwMode="auto">
          <a:xfrm>
            <a:off x="7019925" y="162877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25652" name="TextBox 157"/>
          <p:cNvSpPr txBox="1">
            <a:spLocks noChangeArrowheads="1"/>
          </p:cNvSpPr>
          <p:nvPr/>
        </p:nvSpPr>
        <p:spPr bwMode="auto">
          <a:xfrm>
            <a:off x="3563938" y="27082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5653" name="TextBox 158"/>
          <p:cNvSpPr txBox="1">
            <a:spLocks noChangeArrowheads="1"/>
          </p:cNvSpPr>
          <p:nvPr/>
        </p:nvSpPr>
        <p:spPr bwMode="auto">
          <a:xfrm>
            <a:off x="3563938" y="3068638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5654" name="TextBox 159"/>
          <p:cNvSpPr txBox="1">
            <a:spLocks noChangeArrowheads="1"/>
          </p:cNvSpPr>
          <p:nvPr/>
        </p:nvSpPr>
        <p:spPr bwMode="auto">
          <a:xfrm>
            <a:off x="3563938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5655" name="TextBox 160"/>
          <p:cNvSpPr txBox="1">
            <a:spLocks noChangeArrowheads="1"/>
          </p:cNvSpPr>
          <p:nvPr/>
        </p:nvSpPr>
        <p:spPr bwMode="auto">
          <a:xfrm>
            <a:off x="3563938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5656" name="TextBox 161"/>
          <p:cNvSpPr txBox="1">
            <a:spLocks noChangeArrowheads="1"/>
          </p:cNvSpPr>
          <p:nvPr/>
        </p:nvSpPr>
        <p:spPr bwMode="auto">
          <a:xfrm>
            <a:off x="3563938" y="4149725"/>
            <a:ext cx="373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5657" name="TextBox 162"/>
          <p:cNvSpPr txBox="1">
            <a:spLocks noChangeArrowheads="1"/>
          </p:cNvSpPr>
          <p:nvPr/>
        </p:nvSpPr>
        <p:spPr bwMode="auto">
          <a:xfrm>
            <a:off x="3563938" y="45085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ь</a:t>
            </a:r>
          </a:p>
        </p:txBody>
      </p:sp>
      <p:sp>
        <p:nvSpPr>
          <p:cNvPr id="25658" name="TextBox 149"/>
          <p:cNvSpPr txBox="1">
            <a:spLocks noChangeArrowheads="1"/>
          </p:cNvSpPr>
          <p:nvPr/>
        </p:nvSpPr>
        <p:spPr bwMode="auto">
          <a:xfrm>
            <a:off x="3995738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5659" name="TextBox 150"/>
          <p:cNvSpPr txBox="1">
            <a:spLocks noChangeArrowheads="1"/>
          </p:cNvSpPr>
          <p:nvPr/>
        </p:nvSpPr>
        <p:spPr bwMode="auto">
          <a:xfrm>
            <a:off x="4859338" y="3429000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6948488" y="2060575"/>
            <a:ext cx="444500" cy="4000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12</a:t>
            </a:r>
            <a:endParaRPr lang="ru-RU" sz="2000" b="1" dirty="0"/>
          </a:p>
        </p:txBody>
      </p:sp>
      <p:sp>
        <p:nvSpPr>
          <p:cNvPr id="157" name="Выгнутая вверх стрелка 156"/>
          <p:cNvSpPr/>
          <p:nvPr/>
        </p:nvSpPr>
        <p:spPr>
          <a:xfrm flipH="1">
            <a:off x="6659563" y="2133600"/>
            <a:ext cx="288925" cy="21590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5" name="TextBox 164"/>
          <p:cNvSpPr txBox="1">
            <a:spLocks noChangeArrowheads="1"/>
          </p:cNvSpPr>
          <p:nvPr/>
        </p:nvSpPr>
        <p:spPr bwMode="auto">
          <a:xfrm>
            <a:off x="6588125" y="2708275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166" name="TextBox 165"/>
          <p:cNvSpPr txBox="1">
            <a:spLocks noChangeArrowheads="1"/>
          </p:cNvSpPr>
          <p:nvPr/>
        </p:nvSpPr>
        <p:spPr bwMode="auto">
          <a:xfrm>
            <a:off x="6588125" y="3068638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167" name="TextBox 166"/>
          <p:cNvSpPr txBox="1">
            <a:spLocks noChangeArrowheads="1"/>
          </p:cNvSpPr>
          <p:nvPr/>
        </p:nvSpPr>
        <p:spPr bwMode="auto">
          <a:xfrm>
            <a:off x="6588125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68" name="TextBox 167"/>
          <p:cNvSpPr txBox="1">
            <a:spLocks noChangeArrowheads="1"/>
          </p:cNvSpPr>
          <p:nvPr/>
        </p:nvSpPr>
        <p:spPr bwMode="auto">
          <a:xfrm>
            <a:off x="6588125" y="3789363"/>
            <a:ext cx="3619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в</a:t>
            </a:r>
          </a:p>
        </p:txBody>
      </p:sp>
      <p:sp>
        <p:nvSpPr>
          <p:cNvPr id="169" name="TextBox 168"/>
          <p:cNvSpPr txBox="1">
            <a:spLocks noChangeArrowheads="1"/>
          </p:cNvSpPr>
          <p:nvPr/>
        </p:nvSpPr>
        <p:spPr bwMode="auto">
          <a:xfrm>
            <a:off x="6588125" y="4149725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70" name="TextBox 169"/>
          <p:cNvSpPr txBox="1">
            <a:spLocks noChangeArrowheads="1"/>
          </p:cNvSpPr>
          <p:nvPr/>
        </p:nvSpPr>
        <p:spPr bwMode="auto">
          <a:xfrm>
            <a:off x="6588125" y="4508500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171" name="Стрелка вправо 170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167" grpId="0"/>
      <p:bldP spid="168" grpId="0"/>
      <p:bldP spid="169" grpId="0"/>
      <p:bldP spid="1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26699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26627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6628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6629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6630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6631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6632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6633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6634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6635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6636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6637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6638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6639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6640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26641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6642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26643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6644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6645" name="TextBox 106"/>
          <p:cNvSpPr txBox="1">
            <a:spLocks noChangeArrowheads="1"/>
          </p:cNvSpPr>
          <p:nvPr/>
        </p:nvSpPr>
        <p:spPr bwMode="auto">
          <a:xfrm>
            <a:off x="2411413" y="5661025"/>
            <a:ext cx="4330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Рядовой военнослужащий.</a:t>
            </a:r>
          </a:p>
        </p:txBody>
      </p:sp>
      <p:sp>
        <p:nvSpPr>
          <p:cNvPr id="26646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6647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6648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6649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6650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6651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6652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6653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6654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6655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6656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6657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26658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6659" name="TextBox 134"/>
          <p:cNvSpPr txBox="1">
            <a:spLocks noChangeArrowheads="1"/>
          </p:cNvSpPr>
          <p:nvPr/>
        </p:nvSpPr>
        <p:spPr bwMode="auto">
          <a:xfrm>
            <a:off x="3563938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6660" name="TextBox 135"/>
          <p:cNvSpPr txBox="1">
            <a:spLocks noChangeArrowheads="1"/>
          </p:cNvSpPr>
          <p:nvPr/>
        </p:nvSpPr>
        <p:spPr bwMode="auto">
          <a:xfrm>
            <a:off x="3924300" y="2349500"/>
            <a:ext cx="376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6661" name="TextBox 136"/>
          <p:cNvSpPr txBox="1">
            <a:spLocks noChangeArrowheads="1"/>
          </p:cNvSpPr>
          <p:nvPr/>
        </p:nvSpPr>
        <p:spPr bwMode="auto">
          <a:xfrm>
            <a:off x="48593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6662" name="TextBox 137"/>
          <p:cNvSpPr txBox="1">
            <a:spLocks noChangeArrowheads="1"/>
          </p:cNvSpPr>
          <p:nvPr/>
        </p:nvSpPr>
        <p:spPr bwMode="auto">
          <a:xfrm>
            <a:off x="5292725" y="2349500"/>
            <a:ext cx="379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6663" name="TextBox 138"/>
          <p:cNvSpPr txBox="1">
            <a:spLocks noChangeArrowheads="1"/>
          </p:cNvSpPr>
          <p:nvPr/>
        </p:nvSpPr>
        <p:spPr bwMode="auto">
          <a:xfrm>
            <a:off x="5651500" y="2349500"/>
            <a:ext cx="393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6664" name="TextBox 139"/>
          <p:cNvSpPr txBox="1">
            <a:spLocks noChangeArrowheads="1"/>
          </p:cNvSpPr>
          <p:nvPr/>
        </p:nvSpPr>
        <p:spPr bwMode="auto">
          <a:xfrm>
            <a:off x="6084888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6665" name="TextBox 140"/>
          <p:cNvSpPr txBox="1">
            <a:spLocks noChangeArrowheads="1"/>
          </p:cNvSpPr>
          <p:nvPr/>
        </p:nvSpPr>
        <p:spPr bwMode="auto">
          <a:xfrm>
            <a:off x="65881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6666" name="TextBox 143"/>
          <p:cNvSpPr txBox="1">
            <a:spLocks noChangeArrowheads="1"/>
          </p:cNvSpPr>
          <p:nvPr/>
        </p:nvSpPr>
        <p:spPr bwMode="auto">
          <a:xfrm>
            <a:off x="5292725" y="1628775"/>
            <a:ext cx="311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г</a:t>
            </a:r>
          </a:p>
        </p:txBody>
      </p:sp>
      <p:sp>
        <p:nvSpPr>
          <p:cNvPr id="26667" name="TextBox 144"/>
          <p:cNvSpPr txBox="1">
            <a:spLocks noChangeArrowheads="1"/>
          </p:cNvSpPr>
          <p:nvPr/>
        </p:nvSpPr>
        <p:spPr bwMode="auto">
          <a:xfrm>
            <a:off x="5292725" y="1989138"/>
            <a:ext cx="36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6668" name="TextBox 145"/>
          <p:cNvSpPr txBox="1">
            <a:spLocks noChangeArrowheads="1"/>
          </p:cNvSpPr>
          <p:nvPr/>
        </p:nvSpPr>
        <p:spPr bwMode="auto">
          <a:xfrm>
            <a:off x="5292725" y="27082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6669" name="TextBox 146"/>
          <p:cNvSpPr txBox="1">
            <a:spLocks noChangeArrowheads="1"/>
          </p:cNvSpPr>
          <p:nvPr/>
        </p:nvSpPr>
        <p:spPr bwMode="auto">
          <a:xfrm>
            <a:off x="5292725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6670" name="TextBox 147"/>
          <p:cNvSpPr txBox="1">
            <a:spLocks noChangeArrowheads="1"/>
          </p:cNvSpPr>
          <p:nvPr/>
        </p:nvSpPr>
        <p:spPr bwMode="auto">
          <a:xfrm>
            <a:off x="5292725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6671" name="TextBox 148"/>
          <p:cNvSpPr txBox="1">
            <a:spLocks noChangeArrowheads="1"/>
          </p:cNvSpPr>
          <p:nvPr/>
        </p:nvSpPr>
        <p:spPr bwMode="auto">
          <a:xfrm>
            <a:off x="5292725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6672" name="TextBox 151"/>
          <p:cNvSpPr txBox="1">
            <a:spLocks noChangeArrowheads="1"/>
          </p:cNvSpPr>
          <p:nvPr/>
        </p:nvSpPr>
        <p:spPr bwMode="auto">
          <a:xfrm>
            <a:off x="5724525" y="16287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6673" name="TextBox 152"/>
          <p:cNvSpPr txBox="1">
            <a:spLocks noChangeArrowheads="1"/>
          </p:cNvSpPr>
          <p:nvPr/>
        </p:nvSpPr>
        <p:spPr bwMode="auto">
          <a:xfrm>
            <a:off x="608488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6674" name="TextBox 153"/>
          <p:cNvSpPr txBox="1">
            <a:spLocks noChangeArrowheads="1"/>
          </p:cNvSpPr>
          <p:nvPr/>
        </p:nvSpPr>
        <p:spPr bwMode="auto">
          <a:xfrm>
            <a:off x="6588125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6675" name="TextBox 154"/>
          <p:cNvSpPr txBox="1">
            <a:spLocks noChangeArrowheads="1"/>
          </p:cNvSpPr>
          <p:nvPr/>
        </p:nvSpPr>
        <p:spPr bwMode="auto">
          <a:xfrm>
            <a:off x="7019925" y="162877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26676" name="TextBox 157"/>
          <p:cNvSpPr txBox="1">
            <a:spLocks noChangeArrowheads="1"/>
          </p:cNvSpPr>
          <p:nvPr/>
        </p:nvSpPr>
        <p:spPr bwMode="auto">
          <a:xfrm>
            <a:off x="3563938" y="27082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6677" name="TextBox 158"/>
          <p:cNvSpPr txBox="1">
            <a:spLocks noChangeArrowheads="1"/>
          </p:cNvSpPr>
          <p:nvPr/>
        </p:nvSpPr>
        <p:spPr bwMode="auto">
          <a:xfrm>
            <a:off x="3563938" y="3068638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6678" name="TextBox 159"/>
          <p:cNvSpPr txBox="1">
            <a:spLocks noChangeArrowheads="1"/>
          </p:cNvSpPr>
          <p:nvPr/>
        </p:nvSpPr>
        <p:spPr bwMode="auto">
          <a:xfrm>
            <a:off x="3563938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6679" name="TextBox 160"/>
          <p:cNvSpPr txBox="1">
            <a:spLocks noChangeArrowheads="1"/>
          </p:cNvSpPr>
          <p:nvPr/>
        </p:nvSpPr>
        <p:spPr bwMode="auto">
          <a:xfrm>
            <a:off x="3563938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6680" name="TextBox 161"/>
          <p:cNvSpPr txBox="1">
            <a:spLocks noChangeArrowheads="1"/>
          </p:cNvSpPr>
          <p:nvPr/>
        </p:nvSpPr>
        <p:spPr bwMode="auto">
          <a:xfrm>
            <a:off x="3563938" y="4149725"/>
            <a:ext cx="373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6681" name="TextBox 162"/>
          <p:cNvSpPr txBox="1">
            <a:spLocks noChangeArrowheads="1"/>
          </p:cNvSpPr>
          <p:nvPr/>
        </p:nvSpPr>
        <p:spPr bwMode="auto">
          <a:xfrm>
            <a:off x="3563938" y="45085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ь</a:t>
            </a:r>
          </a:p>
        </p:txBody>
      </p:sp>
      <p:sp>
        <p:nvSpPr>
          <p:cNvPr id="26682" name="TextBox 149"/>
          <p:cNvSpPr txBox="1">
            <a:spLocks noChangeArrowheads="1"/>
          </p:cNvSpPr>
          <p:nvPr/>
        </p:nvSpPr>
        <p:spPr bwMode="auto">
          <a:xfrm>
            <a:off x="3995738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6683" name="TextBox 150"/>
          <p:cNvSpPr txBox="1">
            <a:spLocks noChangeArrowheads="1"/>
          </p:cNvSpPr>
          <p:nvPr/>
        </p:nvSpPr>
        <p:spPr bwMode="auto">
          <a:xfrm>
            <a:off x="4859338" y="3429000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6684" name="TextBox 164"/>
          <p:cNvSpPr txBox="1">
            <a:spLocks noChangeArrowheads="1"/>
          </p:cNvSpPr>
          <p:nvPr/>
        </p:nvSpPr>
        <p:spPr bwMode="auto">
          <a:xfrm>
            <a:off x="6588125" y="2708275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6685" name="TextBox 165"/>
          <p:cNvSpPr txBox="1">
            <a:spLocks noChangeArrowheads="1"/>
          </p:cNvSpPr>
          <p:nvPr/>
        </p:nvSpPr>
        <p:spPr bwMode="auto">
          <a:xfrm>
            <a:off x="6588125" y="3068638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6686" name="TextBox 166"/>
          <p:cNvSpPr txBox="1">
            <a:spLocks noChangeArrowheads="1"/>
          </p:cNvSpPr>
          <p:nvPr/>
        </p:nvSpPr>
        <p:spPr bwMode="auto">
          <a:xfrm>
            <a:off x="6588125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6687" name="TextBox 167"/>
          <p:cNvSpPr txBox="1">
            <a:spLocks noChangeArrowheads="1"/>
          </p:cNvSpPr>
          <p:nvPr/>
        </p:nvSpPr>
        <p:spPr bwMode="auto">
          <a:xfrm>
            <a:off x="6588125" y="3789363"/>
            <a:ext cx="3619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в</a:t>
            </a:r>
          </a:p>
        </p:txBody>
      </p:sp>
      <p:sp>
        <p:nvSpPr>
          <p:cNvPr id="26688" name="TextBox 168"/>
          <p:cNvSpPr txBox="1">
            <a:spLocks noChangeArrowheads="1"/>
          </p:cNvSpPr>
          <p:nvPr/>
        </p:nvSpPr>
        <p:spPr bwMode="auto">
          <a:xfrm>
            <a:off x="6588125" y="4149725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6689" name="TextBox 169"/>
          <p:cNvSpPr txBox="1">
            <a:spLocks noChangeArrowheads="1"/>
          </p:cNvSpPr>
          <p:nvPr/>
        </p:nvSpPr>
        <p:spPr bwMode="auto">
          <a:xfrm>
            <a:off x="6588125" y="4508500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5724525" y="4005263"/>
            <a:ext cx="444500" cy="4000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13</a:t>
            </a:r>
            <a:endParaRPr lang="ru-RU" sz="2000" b="1" dirty="0"/>
          </a:p>
        </p:txBody>
      </p:sp>
      <p:sp>
        <p:nvSpPr>
          <p:cNvPr id="171" name="Выгнутая вверх стрелка 170"/>
          <p:cNvSpPr/>
          <p:nvPr/>
        </p:nvSpPr>
        <p:spPr>
          <a:xfrm rot="17554328">
            <a:off x="5699125" y="3622675"/>
            <a:ext cx="409575" cy="219075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2" name="TextBox 171"/>
          <p:cNvSpPr txBox="1">
            <a:spLocks noChangeArrowheads="1"/>
          </p:cNvSpPr>
          <p:nvPr/>
        </p:nvSpPr>
        <p:spPr bwMode="auto">
          <a:xfrm>
            <a:off x="6156325" y="3429000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173" name="TextBox 172"/>
          <p:cNvSpPr txBox="1">
            <a:spLocks noChangeArrowheads="1"/>
          </p:cNvSpPr>
          <p:nvPr/>
        </p:nvSpPr>
        <p:spPr bwMode="auto">
          <a:xfrm>
            <a:off x="7019925" y="3429000"/>
            <a:ext cx="374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174" name="TextBox 173"/>
          <p:cNvSpPr txBox="1">
            <a:spLocks noChangeArrowheads="1"/>
          </p:cNvSpPr>
          <p:nvPr/>
        </p:nvSpPr>
        <p:spPr bwMode="auto">
          <a:xfrm>
            <a:off x="7451725" y="3429000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175" name="TextBox 174"/>
          <p:cNvSpPr txBox="1">
            <a:spLocks noChangeArrowheads="1"/>
          </p:cNvSpPr>
          <p:nvPr/>
        </p:nvSpPr>
        <p:spPr bwMode="auto">
          <a:xfrm>
            <a:off x="7885113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76" name="TextBox 175"/>
          <p:cNvSpPr txBox="1">
            <a:spLocks noChangeArrowheads="1"/>
          </p:cNvSpPr>
          <p:nvPr/>
        </p:nvSpPr>
        <p:spPr bwMode="auto">
          <a:xfrm>
            <a:off x="8316913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177" name="Стрелка вправо 176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</p:childTnLst>
        </p:cTn>
      </p:par>
    </p:tnLst>
    <p:bldLst>
      <p:bldP spid="172" grpId="0"/>
      <p:bldP spid="173" grpId="0"/>
      <p:bldP spid="174" grpId="0"/>
      <p:bldP spid="175" grpId="0"/>
      <p:bldP spid="1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27728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27651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7652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7653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7654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7655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7656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7657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7658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7659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7660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7661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7662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7663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7664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27665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7666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27667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7668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7669" name="TextBox 106"/>
          <p:cNvSpPr txBox="1">
            <a:spLocks noChangeArrowheads="1"/>
          </p:cNvSpPr>
          <p:nvPr/>
        </p:nvSpPr>
        <p:spPr bwMode="auto">
          <a:xfrm>
            <a:off x="1331913" y="5589588"/>
            <a:ext cx="65151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Боевой успех в сражении с противником.</a:t>
            </a:r>
          </a:p>
        </p:txBody>
      </p:sp>
      <p:sp>
        <p:nvSpPr>
          <p:cNvPr id="27670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7671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7672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7673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7674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7675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7676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7677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7678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7679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7680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7681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27682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7683" name="TextBox 134"/>
          <p:cNvSpPr txBox="1">
            <a:spLocks noChangeArrowheads="1"/>
          </p:cNvSpPr>
          <p:nvPr/>
        </p:nvSpPr>
        <p:spPr bwMode="auto">
          <a:xfrm>
            <a:off x="3563938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7684" name="TextBox 135"/>
          <p:cNvSpPr txBox="1">
            <a:spLocks noChangeArrowheads="1"/>
          </p:cNvSpPr>
          <p:nvPr/>
        </p:nvSpPr>
        <p:spPr bwMode="auto">
          <a:xfrm>
            <a:off x="3924300" y="2349500"/>
            <a:ext cx="376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7685" name="TextBox 136"/>
          <p:cNvSpPr txBox="1">
            <a:spLocks noChangeArrowheads="1"/>
          </p:cNvSpPr>
          <p:nvPr/>
        </p:nvSpPr>
        <p:spPr bwMode="auto">
          <a:xfrm>
            <a:off x="48593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7686" name="TextBox 137"/>
          <p:cNvSpPr txBox="1">
            <a:spLocks noChangeArrowheads="1"/>
          </p:cNvSpPr>
          <p:nvPr/>
        </p:nvSpPr>
        <p:spPr bwMode="auto">
          <a:xfrm>
            <a:off x="5292725" y="2349500"/>
            <a:ext cx="379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7687" name="TextBox 138"/>
          <p:cNvSpPr txBox="1">
            <a:spLocks noChangeArrowheads="1"/>
          </p:cNvSpPr>
          <p:nvPr/>
        </p:nvSpPr>
        <p:spPr bwMode="auto">
          <a:xfrm>
            <a:off x="5651500" y="2349500"/>
            <a:ext cx="393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7688" name="TextBox 139"/>
          <p:cNvSpPr txBox="1">
            <a:spLocks noChangeArrowheads="1"/>
          </p:cNvSpPr>
          <p:nvPr/>
        </p:nvSpPr>
        <p:spPr bwMode="auto">
          <a:xfrm>
            <a:off x="6084888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7689" name="TextBox 140"/>
          <p:cNvSpPr txBox="1">
            <a:spLocks noChangeArrowheads="1"/>
          </p:cNvSpPr>
          <p:nvPr/>
        </p:nvSpPr>
        <p:spPr bwMode="auto">
          <a:xfrm>
            <a:off x="65881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7690" name="TextBox 143"/>
          <p:cNvSpPr txBox="1">
            <a:spLocks noChangeArrowheads="1"/>
          </p:cNvSpPr>
          <p:nvPr/>
        </p:nvSpPr>
        <p:spPr bwMode="auto">
          <a:xfrm>
            <a:off x="5292725" y="1628775"/>
            <a:ext cx="311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г</a:t>
            </a:r>
          </a:p>
        </p:txBody>
      </p:sp>
      <p:sp>
        <p:nvSpPr>
          <p:cNvPr id="27691" name="TextBox 144"/>
          <p:cNvSpPr txBox="1">
            <a:spLocks noChangeArrowheads="1"/>
          </p:cNvSpPr>
          <p:nvPr/>
        </p:nvSpPr>
        <p:spPr bwMode="auto">
          <a:xfrm>
            <a:off x="5292725" y="1989138"/>
            <a:ext cx="36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7692" name="TextBox 145"/>
          <p:cNvSpPr txBox="1">
            <a:spLocks noChangeArrowheads="1"/>
          </p:cNvSpPr>
          <p:nvPr/>
        </p:nvSpPr>
        <p:spPr bwMode="auto">
          <a:xfrm>
            <a:off x="5292725" y="27082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7693" name="TextBox 146"/>
          <p:cNvSpPr txBox="1">
            <a:spLocks noChangeArrowheads="1"/>
          </p:cNvSpPr>
          <p:nvPr/>
        </p:nvSpPr>
        <p:spPr bwMode="auto">
          <a:xfrm>
            <a:off x="5292725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7694" name="TextBox 147"/>
          <p:cNvSpPr txBox="1">
            <a:spLocks noChangeArrowheads="1"/>
          </p:cNvSpPr>
          <p:nvPr/>
        </p:nvSpPr>
        <p:spPr bwMode="auto">
          <a:xfrm>
            <a:off x="5292725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7695" name="TextBox 148"/>
          <p:cNvSpPr txBox="1">
            <a:spLocks noChangeArrowheads="1"/>
          </p:cNvSpPr>
          <p:nvPr/>
        </p:nvSpPr>
        <p:spPr bwMode="auto">
          <a:xfrm>
            <a:off x="5292725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7696" name="TextBox 151"/>
          <p:cNvSpPr txBox="1">
            <a:spLocks noChangeArrowheads="1"/>
          </p:cNvSpPr>
          <p:nvPr/>
        </p:nvSpPr>
        <p:spPr bwMode="auto">
          <a:xfrm>
            <a:off x="5724525" y="16287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7697" name="TextBox 152"/>
          <p:cNvSpPr txBox="1">
            <a:spLocks noChangeArrowheads="1"/>
          </p:cNvSpPr>
          <p:nvPr/>
        </p:nvSpPr>
        <p:spPr bwMode="auto">
          <a:xfrm>
            <a:off x="608488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7698" name="TextBox 153"/>
          <p:cNvSpPr txBox="1">
            <a:spLocks noChangeArrowheads="1"/>
          </p:cNvSpPr>
          <p:nvPr/>
        </p:nvSpPr>
        <p:spPr bwMode="auto">
          <a:xfrm>
            <a:off x="6588125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7699" name="TextBox 154"/>
          <p:cNvSpPr txBox="1">
            <a:spLocks noChangeArrowheads="1"/>
          </p:cNvSpPr>
          <p:nvPr/>
        </p:nvSpPr>
        <p:spPr bwMode="auto">
          <a:xfrm>
            <a:off x="7019925" y="162877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27700" name="TextBox 157"/>
          <p:cNvSpPr txBox="1">
            <a:spLocks noChangeArrowheads="1"/>
          </p:cNvSpPr>
          <p:nvPr/>
        </p:nvSpPr>
        <p:spPr bwMode="auto">
          <a:xfrm>
            <a:off x="3563938" y="27082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7701" name="TextBox 158"/>
          <p:cNvSpPr txBox="1">
            <a:spLocks noChangeArrowheads="1"/>
          </p:cNvSpPr>
          <p:nvPr/>
        </p:nvSpPr>
        <p:spPr bwMode="auto">
          <a:xfrm>
            <a:off x="3563938" y="3068638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7702" name="TextBox 159"/>
          <p:cNvSpPr txBox="1">
            <a:spLocks noChangeArrowheads="1"/>
          </p:cNvSpPr>
          <p:nvPr/>
        </p:nvSpPr>
        <p:spPr bwMode="auto">
          <a:xfrm>
            <a:off x="3563938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7703" name="TextBox 160"/>
          <p:cNvSpPr txBox="1">
            <a:spLocks noChangeArrowheads="1"/>
          </p:cNvSpPr>
          <p:nvPr/>
        </p:nvSpPr>
        <p:spPr bwMode="auto">
          <a:xfrm>
            <a:off x="3563938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7704" name="TextBox 161"/>
          <p:cNvSpPr txBox="1">
            <a:spLocks noChangeArrowheads="1"/>
          </p:cNvSpPr>
          <p:nvPr/>
        </p:nvSpPr>
        <p:spPr bwMode="auto">
          <a:xfrm>
            <a:off x="3563938" y="4149725"/>
            <a:ext cx="373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7705" name="TextBox 162"/>
          <p:cNvSpPr txBox="1">
            <a:spLocks noChangeArrowheads="1"/>
          </p:cNvSpPr>
          <p:nvPr/>
        </p:nvSpPr>
        <p:spPr bwMode="auto">
          <a:xfrm>
            <a:off x="3563938" y="45085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ь</a:t>
            </a:r>
          </a:p>
        </p:txBody>
      </p:sp>
      <p:sp>
        <p:nvSpPr>
          <p:cNvPr id="27706" name="TextBox 149"/>
          <p:cNvSpPr txBox="1">
            <a:spLocks noChangeArrowheads="1"/>
          </p:cNvSpPr>
          <p:nvPr/>
        </p:nvSpPr>
        <p:spPr bwMode="auto">
          <a:xfrm>
            <a:off x="3995738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7707" name="TextBox 150"/>
          <p:cNvSpPr txBox="1">
            <a:spLocks noChangeArrowheads="1"/>
          </p:cNvSpPr>
          <p:nvPr/>
        </p:nvSpPr>
        <p:spPr bwMode="auto">
          <a:xfrm>
            <a:off x="4859338" y="3429000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7708" name="TextBox 164"/>
          <p:cNvSpPr txBox="1">
            <a:spLocks noChangeArrowheads="1"/>
          </p:cNvSpPr>
          <p:nvPr/>
        </p:nvSpPr>
        <p:spPr bwMode="auto">
          <a:xfrm>
            <a:off x="6588125" y="2708275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7709" name="TextBox 165"/>
          <p:cNvSpPr txBox="1">
            <a:spLocks noChangeArrowheads="1"/>
          </p:cNvSpPr>
          <p:nvPr/>
        </p:nvSpPr>
        <p:spPr bwMode="auto">
          <a:xfrm>
            <a:off x="6588125" y="3068638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7710" name="TextBox 166"/>
          <p:cNvSpPr txBox="1">
            <a:spLocks noChangeArrowheads="1"/>
          </p:cNvSpPr>
          <p:nvPr/>
        </p:nvSpPr>
        <p:spPr bwMode="auto">
          <a:xfrm>
            <a:off x="6588125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7711" name="TextBox 167"/>
          <p:cNvSpPr txBox="1">
            <a:spLocks noChangeArrowheads="1"/>
          </p:cNvSpPr>
          <p:nvPr/>
        </p:nvSpPr>
        <p:spPr bwMode="auto">
          <a:xfrm>
            <a:off x="6588125" y="3789363"/>
            <a:ext cx="3619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в</a:t>
            </a:r>
          </a:p>
        </p:txBody>
      </p:sp>
      <p:sp>
        <p:nvSpPr>
          <p:cNvPr id="27712" name="TextBox 168"/>
          <p:cNvSpPr txBox="1">
            <a:spLocks noChangeArrowheads="1"/>
          </p:cNvSpPr>
          <p:nvPr/>
        </p:nvSpPr>
        <p:spPr bwMode="auto">
          <a:xfrm>
            <a:off x="6588125" y="4149725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7713" name="TextBox 169"/>
          <p:cNvSpPr txBox="1">
            <a:spLocks noChangeArrowheads="1"/>
          </p:cNvSpPr>
          <p:nvPr/>
        </p:nvSpPr>
        <p:spPr bwMode="auto">
          <a:xfrm>
            <a:off x="6588125" y="4508500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27714" name="TextBox 171"/>
          <p:cNvSpPr txBox="1">
            <a:spLocks noChangeArrowheads="1"/>
          </p:cNvSpPr>
          <p:nvPr/>
        </p:nvSpPr>
        <p:spPr bwMode="auto">
          <a:xfrm>
            <a:off x="6156325" y="3429000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7715" name="TextBox 172"/>
          <p:cNvSpPr txBox="1">
            <a:spLocks noChangeArrowheads="1"/>
          </p:cNvSpPr>
          <p:nvPr/>
        </p:nvSpPr>
        <p:spPr bwMode="auto">
          <a:xfrm>
            <a:off x="7019925" y="3429000"/>
            <a:ext cx="374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7716" name="TextBox 173"/>
          <p:cNvSpPr txBox="1">
            <a:spLocks noChangeArrowheads="1"/>
          </p:cNvSpPr>
          <p:nvPr/>
        </p:nvSpPr>
        <p:spPr bwMode="auto">
          <a:xfrm>
            <a:off x="7451725" y="3429000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7717" name="TextBox 174"/>
          <p:cNvSpPr txBox="1">
            <a:spLocks noChangeArrowheads="1"/>
          </p:cNvSpPr>
          <p:nvPr/>
        </p:nvSpPr>
        <p:spPr bwMode="auto">
          <a:xfrm>
            <a:off x="7885113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7718" name="TextBox 175"/>
          <p:cNvSpPr txBox="1">
            <a:spLocks noChangeArrowheads="1"/>
          </p:cNvSpPr>
          <p:nvPr/>
        </p:nvSpPr>
        <p:spPr bwMode="auto">
          <a:xfrm>
            <a:off x="8316913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7308850" y="836613"/>
            <a:ext cx="549275" cy="523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14</a:t>
            </a:r>
            <a:endParaRPr lang="ru-RU" sz="2800" b="1" dirty="0"/>
          </a:p>
        </p:txBody>
      </p:sp>
      <p:sp>
        <p:nvSpPr>
          <p:cNvPr id="157" name="Стрелка вниз 156"/>
          <p:cNvSpPr/>
          <p:nvPr/>
        </p:nvSpPr>
        <p:spPr>
          <a:xfrm>
            <a:off x="7524750" y="1484313"/>
            <a:ext cx="215900" cy="403225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7" name="TextBox 176"/>
          <p:cNvSpPr txBox="1">
            <a:spLocks noChangeArrowheads="1"/>
          </p:cNvSpPr>
          <p:nvPr/>
        </p:nvSpPr>
        <p:spPr bwMode="auto">
          <a:xfrm>
            <a:off x="7451725" y="1989138"/>
            <a:ext cx="377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п</a:t>
            </a:r>
          </a:p>
        </p:txBody>
      </p:sp>
      <p:sp>
        <p:nvSpPr>
          <p:cNvPr id="178" name="TextBox 177"/>
          <p:cNvSpPr txBox="1">
            <a:spLocks noChangeArrowheads="1"/>
          </p:cNvSpPr>
          <p:nvPr/>
        </p:nvSpPr>
        <p:spPr bwMode="auto">
          <a:xfrm>
            <a:off x="74517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79" name="TextBox 178"/>
          <p:cNvSpPr txBox="1">
            <a:spLocks noChangeArrowheads="1"/>
          </p:cNvSpPr>
          <p:nvPr/>
        </p:nvSpPr>
        <p:spPr bwMode="auto">
          <a:xfrm>
            <a:off x="7451725" y="27082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180" name="TextBox 179"/>
          <p:cNvSpPr txBox="1">
            <a:spLocks noChangeArrowheads="1"/>
          </p:cNvSpPr>
          <p:nvPr/>
        </p:nvSpPr>
        <p:spPr bwMode="auto">
          <a:xfrm>
            <a:off x="7451725" y="3068638"/>
            <a:ext cx="366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181" name="TextBox 180"/>
          <p:cNvSpPr txBox="1">
            <a:spLocks noChangeArrowheads="1"/>
          </p:cNvSpPr>
          <p:nvPr/>
        </p:nvSpPr>
        <p:spPr bwMode="auto">
          <a:xfrm>
            <a:off x="7451725" y="3789363"/>
            <a:ext cx="3635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82" name="Стрелка вправо 181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</p:childTnLst>
        </p:cTn>
      </p:par>
    </p:tnLst>
    <p:bldLst>
      <p:bldP spid="177" grpId="0"/>
      <p:bldP spid="178" grpId="0"/>
      <p:bldP spid="179" grpId="0"/>
      <p:bldP spid="180" grpId="0"/>
      <p:bldP spid="1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28756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28675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676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8677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678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8679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680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8681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8682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8683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8684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8685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8686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8687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8688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28689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8690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28691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8692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8693" name="TextBox 106"/>
          <p:cNvSpPr txBox="1">
            <a:spLocks noChangeArrowheads="1"/>
          </p:cNvSpPr>
          <p:nvPr/>
        </p:nvSpPr>
        <p:spPr bwMode="auto">
          <a:xfrm>
            <a:off x="2555875" y="5516563"/>
            <a:ext cx="409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Синоним слова «лётчик».</a:t>
            </a:r>
          </a:p>
        </p:txBody>
      </p:sp>
      <p:sp>
        <p:nvSpPr>
          <p:cNvPr id="28694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8695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8696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8697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8698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8699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8700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8701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702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8703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8704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8705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28706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8707" name="TextBox 134"/>
          <p:cNvSpPr txBox="1">
            <a:spLocks noChangeArrowheads="1"/>
          </p:cNvSpPr>
          <p:nvPr/>
        </p:nvSpPr>
        <p:spPr bwMode="auto">
          <a:xfrm>
            <a:off x="3563938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8708" name="TextBox 135"/>
          <p:cNvSpPr txBox="1">
            <a:spLocks noChangeArrowheads="1"/>
          </p:cNvSpPr>
          <p:nvPr/>
        </p:nvSpPr>
        <p:spPr bwMode="auto">
          <a:xfrm>
            <a:off x="3924300" y="2349500"/>
            <a:ext cx="376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709" name="TextBox 136"/>
          <p:cNvSpPr txBox="1">
            <a:spLocks noChangeArrowheads="1"/>
          </p:cNvSpPr>
          <p:nvPr/>
        </p:nvSpPr>
        <p:spPr bwMode="auto">
          <a:xfrm>
            <a:off x="48593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8710" name="TextBox 137"/>
          <p:cNvSpPr txBox="1">
            <a:spLocks noChangeArrowheads="1"/>
          </p:cNvSpPr>
          <p:nvPr/>
        </p:nvSpPr>
        <p:spPr bwMode="auto">
          <a:xfrm>
            <a:off x="5292725" y="2349500"/>
            <a:ext cx="379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8711" name="TextBox 138"/>
          <p:cNvSpPr txBox="1">
            <a:spLocks noChangeArrowheads="1"/>
          </p:cNvSpPr>
          <p:nvPr/>
        </p:nvSpPr>
        <p:spPr bwMode="auto">
          <a:xfrm>
            <a:off x="5651500" y="2349500"/>
            <a:ext cx="393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8712" name="TextBox 139"/>
          <p:cNvSpPr txBox="1">
            <a:spLocks noChangeArrowheads="1"/>
          </p:cNvSpPr>
          <p:nvPr/>
        </p:nvSpPr>
        <p:spPr bwMode="auto">
          <a:xfrm>
            <a:off x="6084888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8713" name="TextBox 140"/>
          <p:cNvSpPr txBox="1">
            <a:spLocks noChangeArrowheads="1"/>
          </p:cNvSpPr>
          <p:nvPr/>
        </p:nvSpPr>
        <p:spPr bwMode="auto">
          <a:xfrm>
            <a:off x="65881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8714" name="TextBox 143"/>
          <p:cNvSpPr txBox="1">
            <a:spLocks noChangeArrowheads="1"/>
          </p:cNvSpPr>
          <p:nvPr/>
        </p:nvSpPr>
        <p:spPr bwMode="auto">
          <a:xfrm>
            <a:off x="5292725" y="1628775"/>
            <a:ext cx="311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г</a:t>
            </a:r>
          </a:p>
        </p:txBody>
      </p:sp>
      <p:sp>
        <p:nvSpPr>
          <p:cNvPr id="28715" name="TextBox 144"/>
          <p:cNvSpPr txBox="1">
            <a:spLocks noChangeArrowheads="1"/>
          </p:cNvSpPr>
          <p:nvPr/>
        </p:nvSpPr>
        <p:spPr bwMode="auto">
          <a:xfrm>
            <a:off x="5292725" y="1989138"/>
            <a:ext cx="36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8716" name="TextBox 145"/>
          <p:cNvSpPr txBox="1">
            <a:spLocks noChangeArrowheads="1"/>
          </p:cNvSpPr>
          <p:nvPr/>
        </p:nvSpPr>
        <p:spPr bwMode="auto">
          <a:xfrm>
            <a:off x="5292725" y="27082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8717" name="TextBox 146"/>
          <p:cNvSpPr txBox="1">
            <a:spLocks noChangeArrowheads="1"/>
          </p:cNvSpPr>
          <p:nvPr/>
        </p:nvSpPr>
        <p:spPr bwMode="auto">
          <a:xfrm>
            <a:off x="5292725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8718" name="TextBox 147"/>
          <p:cNvSpPr txBox="1">
            <a:spLocks noChangeArrowheads="1"/>
          </p:cNvSpPr>
          <p:nvPr/>
        </p:nvSpPr>
        <p:spPr bwMode="auto">
          <a:xfrm>
            <a:off x="5292725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8719" name="TextBox 148"/>
          <p:cNvSpPr txBox="1">
            <a:spLocks noChangeArrowheads="1"/>
          </p:cNvSpPr>
          <p:nvPr/>
        </p:nvSpPr>
        <p:spPr bwMode="auto">
          <a:xfrm>
            <a:off x="5292725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8720" name="TextBox 151"/>
          <p:cNvSpPr txBox="1">
            <a:spLocks noChangeArrowheads="1"/>
          </p:cNvSpPr>
          <p:nvPr/>
        </p:nvSpPr>
        <p:spPr bwMode="auto">
          <a:xfrm>
            <a:off x="5724525" y="16287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8721" name="TextBox 152"/>
          <p:cNvSpPr txBox="1">
            <a:spLocks noChangeArrowheads="1"/>
          </p:cNvSpPr>
          <p:nvPr/>
        </p:nvSpPr>
        <p:spPr bwMode="auto">
          <a:xfrm>
            <a:off x="608488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8722" name="TextBox 153"/>
          <p:cNvSpPr txBox="1">
            <a:spLocks noChangeArrowheads="1"/>
          </p:cNvSpPr>
          <p:nvPr/>
        </p:nvSpPr>
        <p:spPr bwMode="auto">
          <a:xfrm>
            <a:off x="6588125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723" name="TextBox 154"/>
          <p:cNvSpPr txBox="1">
            <a:spLocks noChangeArrowheads="1"/>
          </p:cNvSpPr>
          <p:nvPr/>
        </p:nvSpPr>
        <p:spPr bwMode="auto">
          <a:xfrm>
            <a:off x="7019925" y="1628775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28724" name="TextBox 157"/>
          <p:cNvSpPr txBox="1">
            <a:spLocks noChangeArrowheads="1"/>
          </p:cNvSpPr>
          <p:nvPr/>
        </p:nvSpPr>
        <p:spPr bwMode="auto">
          <a:xfrm>
            <a:off x="3563938" y="27082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725" name="TextBox 158"/>
          <p:cNvSpPr txBox="1">
            <a:spLocks noChangeArrowheads="1"/>
          </p:cNvSpPr>
          <p:nvPr/>
        </p:nvSpPr>
        <p:spPr bwMode="auto">
          <a:xfrm>
            <a:off x="3563938" y="3068638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8726" name="TextBox 159"/>
          <p:cNvSpPr txBox="1">
            <a:spLocks noChangeArrowheads="1"/>
          </p:cNvSpPr>
          <p:nvPr/>
        </p:nvSpPr>
        <p:spPr bwMode="auto">
          <a:xfrm>
            <a:off x="3563938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8727" name="TextBox 160"/>
          <p:cNvSpPr txBox="1">
            <a:spLocks noChangeArrowheads="1"/>
          </p:cNvSpPr>
          <p:nvPr/>
        </p:nvSpPr>
        <p:spPr bwMode="auto">
          <a:xfrm>
            <a:off x="3563938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8728" name="TextBox 161"/>
          <p:cNvSpPr txBox="1">
            <a:spLocks noChangeArrowheads="1"/>
          </p:cNvSpPr>
          <p:nvPr/>
        </p:nvSpPr>
        <p:spPr bwMode="auto">
          <a:xfrm>
            <a:off x="3563938" y="4149725"/>
            <a:ext cx="373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8729" name="TextBox 162"/>
          <p:cNvSpPr txBox="1">
            <a:spLocks noChangeArrowheads="1"/>
          </p:cNvSpPr>
          <p:nvPr/>
        </p:nvSpPr>
        <p:spPr bwMode="auto">
          <a:xfrm>
            <a:off x="3563938" y="45085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ь</a:t>
            </a:r>
          </a:p>
        </p:txBody>
      </p:sp>
      <p:sp>
        <p:nvSpPr>
          <p:cNvPr id="28730" name="TextBox 149"/>
          <p:cNvSpPr txBox="1">
            <a:spLocks noChangeArrowheads="1"/>
          </p:cNvSpPr>
          <p:nvPr/>
        </p:nvSpPr>
        <p:spPr bwMode="auto">
          <a:xfrm>
            <a:off x="3995738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8731" name="TextBox 150"/>
          <p:cNvSpPr txBox="1">
            <a:spLocks noChangeArrowheads="1"/>
          </p:cNvSpPr>
          <p:nvPr/>
        </p:nvSpPr>
        <p:spPr bwMode="auto">
          <a:xfrm>
            <a:off x="4859338" y="3429000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8732" name="TextBox 164"/>
          <p:cNvSpPr txBox="1">
            <a:spLocks noChangeArrowheads="1"/>
          </p:cNvSpPr>
          <p:nvPr/>
        </p:nvSpPr>
        <p:spPr bwMode="auto">
          <a:xfrm>
            <a:off x="6588125" y="2708275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8733" name="TextBox 165"/>
          <p:cNvSpPr txBox="1">
            <a:spLocks noChangeArrowheads="1"/>
          </p:cNvSpPr>
          <p:nvPr/>
        </p:nvSpPr>
        <p:spPr bwMode="auto">
          <a:xfrm>
            <a:off x="6588125" y="3068638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8734" name="TextBox 166"/>
          <p:cNvSpPr txBox="1">
            <a:spLocks noChangeArrowheads="1"/>
          </p:cNvSpPr>
          <p:nvPr/>
        </p:nvSpPr>
        <p:spPr bwMode="auto">
          <a:xfrm>
            <a:off x="6588125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735" name="TextBox 167"/>
          <p:cNvSpPr txBox="1">
            <a:spLocks noChangeArrowheads="1"/>
          </p:cNvSpPr>
          <p:nvPr/>
        </p:nvSpPr>
        <p:spPr bwMode="auto">
          <a:xfrm>
            <a:off x="6588125" y="3789363"/>
            <a:ext cx="3619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в</a:t>
            </a:r>
          </a:p>
        </p:txBody>
      </p:sp>
      <p:sp>
        <p:nvSpPr>
          <p:cNvPr id="28736" name="TextBox 168"/>
          <p:cNvSpPr txBox="1">
            <a:spLocks noChangeArrowheads="1"/>
          </p:cNvSpPr>
          <p:nvPr/>
        </p:nvSpPr>
        <p:spPr bwMode="auto">
          <a:xfrm>
            <a:off x="6588125" y="4149725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737" name="TextBox 169"/>
          <p:cNvSpPr txBox="1">
            <a:spLocks noChangeArrowheads="1"/>
          </p:cNvSpPr>
          <p:nvPr/>
        </p:nvSpPr>
        <p:spPr bwMode="auto">
          <a:xfrm>
            <a:off x="6588125" y="4508500"/>
            <a:ext cx="385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й</a:t>
            </a:r>
          </a:p>
        </p:txBody>
      </p:sp>
      <p:sp>
        <p:nvSpPr>
          <p:cNvPr id="28738" name="TextBox 171"/>
          <p:cNvSpPr txBox="1">
            <a:spLocks noChangeArrowheads="1"/>
          </p:cNvSpPr>
          <p:nvPr/>
        </p:nvSpPr>
        <p:spPr bwMode="auto">
          <a:xfrm>
            <a:off x="6156325" y="3429000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8739" name="TextBox 172"/>
          <p:cNvSpPr txBox="1">
            <a:spLocks noChangeArrowheads="1"/>
          </p:cNvSpPr>
          <p:nvPr/>
        </p:nvSpPr>
        <p:spPr bwMode="auto">
          <a:xfrm>
            <a:off x="7019925" y="3429000"/>
            <a:ext cx="374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8740" name="TextBox 173"/>
          <p:cNvSpPr txBox="1">
            <a:spLocks noChangeArrowheads="1"/>
          </p:cNvSpPr>
          <p:nvPr/>
        </p:nvSpPr>
        <p:spPr bwMode="auto">
          <a:xfrm>
            <a:off x="7451725" y="3429000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8741" name="TextBox 174"/>
          <p:cNvSpPr txBox="1">
            <a:spLocks noChangeArrowheads="1"/>
          </p:cNvSpPr>
          <p:nvPr/>
        </p:nvSpPr>
        <p:spPr bwMode="auto">
          <a:xfrm>
            <a:off x="7885113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8742" name="TextBox 175"/>
          <p:cNvSpPr txBox="1">
            <a:spLocks noChangeArrowheads="1"/>
          </p:cNvSpPr>
          <p:nvPr/>
        </p:nvSpPr>
        <p:spPr bwMode="auto">
          <a:xfrm>
            <a:off x="8316913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8743" name="TextBox 176"/>
          <p:cNvSpPr txBox="1">
            <a:spLocks noChangeArrowheads="1"/>
          </p:cNvSpPr>
          <p:nvPr/>
        </p:nvSpPr>
        <p:spPr bwMode="auto">
          <a:xfrm>
            <a:off x="7451725" y="1989138"/>
            <a:ext cx="377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п</a:t>
            </a:r>
          </a:p>
        </p:txBody>
      </p:sp>
      <p:sp>
        <p:nvSpPr>
          <p:cNvPr id="28744" name="TextBox 177"/>
          <p:cNvSpPr txBox="1">
            <a:spLocks noChangeArrowheads="1"/>
          </p:cNvSpPr>
          <p:nvPr/>
        </p:nvSpPr>
        <p:spPr bwMode="auto">
          <a:xfrm>
            <a:off x="74517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8745" name="TextBox 178"/>
          <p:cNvSpPr txBox="1">
            <a:spLocks noChangeArrowheads="1"/>
          </p:cNvSpPr>
          <p:nvPr/>
        </p:nvSpPr>
        <p:spPr bwMode="auto">
          <a:xfrm>
            <a:off x="7451725" y="27082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8746" name="TextBox 179"/>
          <p:cNvSpPr txBox="1">
            <a:spLocks noChangeArrowheads="1"/>
          </p:cNvSpPr>
          <p:nvPr/>
        </p:nvSpPr>
        <p:spPr bwMode="auto">
          <a:xfrm>
            <a:off x="7451725" y="3068638"/>
            <a:ext cx="366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8747" name="TextBox 180"/>
          <p:cNvSpPr txBox="1">
            <a:spLocks noChangeArrowheads="1"/>
          </p:cNvSpPr>
          <p:nvPr/>
        </p:nvSpPr>
        <p:spPr bwMode="auto">
          <a:xfrm>
            <a:off x="7451725" y="3789363"/>
            <a:ext cx="3635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8172450" y="981075"/>
            <a:ext cx="550863" cy="522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15</a:t>
            </a:r>
            <a:endParaRPr lang="ru-RU" sz="2800" b="1" dirty="0"/>
          </a:p>
        </p:txBody>
      </p:sp>
      <p:sp>
        <p:nvSpPr>
          <p:cNvPr id="171" name="Стрелка вниз 170"/>
          <p:cNvSpPr/>
          <p:nvPr/>
        </p:nvSpPr>
        <p:spPr>
          <a:xfrm>
            <a:off x="8316913" y="1557338"/>
            <a:ext cx="215900" cy="401637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2" name="TextBox 181"/>
          <p:cNvSpPr txBox="1">
            <a:spLocks noChangeArrowheads="1"/>
          </p:cNvSpPr>
          <p:nvPr/>
        </p:nvSpPr>
        <p:spPr bwMode="auto">
          <a:xfrm>
            <a:off x="8316913" y="1989138"/>
            <a:ext cx="3762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п</a:t>
            </a:r>
          </a:p>
        </p:txBody>
      </p:sp>
      <p:sp>
        <p:nvSpPr>
          <p:cNvPr id="183" name="TextBox 182"/>
          <p:cNvSpPr txBox="1">
            <a:spLocks noChangeArrowheads="1"/>
          </p:cNvSpPr>
          <p:nvPr/>
        </p:nvSpPr>
        <p:spPr bwMode="auto">
          <a:xfrm>
            <a:off x="8316913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84" name="TextBox 183"/>
          <p:cNvSpPr txBox="1">
            <a:spLocks noChangeArrowheads="1"/>
          </p:cNvSpPr>
          <p:nvPr/>
        </p:nvSpPr>
        <p:spPr bwMode="auto">
          <a:xfrm>
            <a:off x="8316913" y="2708275"/>
            <a:ext cx="373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185" name="TextBox 184"/>
          <p:cNvSpPr txBox="1">
            <a:spLocks noChangeArrowheads="1"/>
          </p:cNvSpPr>
          <p:nvPr/>
        </p:nvSpPr>
        <p:spPr bwMode="auto">
          <a:xfrm>
            <a:off x="8316913" y="3068638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86" name="Стрелка вправо 185">
            <a:hlinkClick r:id="" action="ppaction://noaction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</p:childTnLst>
        </p:cTn>
      </p:par>
    </p:tnLst>
    <p:bldLst>
      <p:bldP spid="182" grpId="0"/>
      <p:bldP spid="183" grpId="0"/>
      <p:bldP spid="184" grpId="0"/>
      <p:bldP spid="1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14351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109" name="TextBox 108"/>
          <p:cNvSpPr txBox="1"/>
          <p:nvPr/>
        </p:nvSpPr>
        <p:spPr>
          <a:xfrm>
            <a:off x="755650" y="1628775"/>
            <a:ext cx="366713" cy="523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1</a:t>
            </a:r>
          </a:p>
        </p:txBody>
      </p:sp>
      <p:sp>
        <p:nvSpPr>
          <p:cNvPr id="110" name="Стрелка вправо 109"/>
          <p:cNvSpPr/>
          <p:nvPr/>
        </p:nvSpPr>
        <p:spPr>
          <a:xfrm>
            <a:off x="1258888" y="1773238"/>
            <a:ext cx="288925" cy="19685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1" name="TextBox 110"/>
          <p:cNvSpPr txBox="1">
            <a:spLocks noChangeArrowheads="1"/>
          </p:cNvSpPr>
          <p:nvPr/>
        </p:nvSpPr>
        <p:spPr bwMode="auto">
          <a:xfrm>
            <a:off x="1258888" y="549275"/>
            <a:ext cx="66579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Противодействие нападению противника.</a:t>
            </a: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13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16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90" name="Стрелка вправо 89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  <p:bldP spid="116" grpId="0"/>
      <p:bldP spid="117" grpId="0"/>
      <p:bldP spid="1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15381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15363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5364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15365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5366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5367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5368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15369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427538" y="549275"/>
            <a:ext cx="368300" cy="522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2</a:t>
            </a:r>
          </a:p>
        </p:txBody>
      </p:sp>
      <p:sp>
        <p:nvSpPr>
          <p:cNvPr id="91" name="Стрелка вниз 90"/>
          <p:cNvSpPr/>
          <p:nvPr/>
        </p:nvSpPr>
        <p:spPr>
          <a:xfrm>
            <a:off x="4500563" y="1196975"/>
            <a:ext cx="215900" cy="3302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2" name="TextBox 91"/>
          <p:cNvSpPr txBox="1">
            <a:spLocks noChangeArrowheads="1"/>
          </p:cNvSpPr>
          <p:nvPr/>
        </p:nvSpPr>
        <p:spPr bwMode="auto">
          <a:xfrm>
            <a:off x="2051050" y="5661025"/>
            <a:ext cx="50149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Высший военный чин на флоте.</a:t>
            </a:r>
          </a:p>
        </p:txBody>
      </p:sp>
      <p:sp>
        <p:nvSpPr>
          <p:cNvPr id="93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97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99" name="Стрелка вправо 98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16410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16387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6388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16389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6390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6391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6392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16393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6394" name="TextBox 91"/>
          <p:cNvSpPr txBox="1">
            <a:spLocks noChangeArrowheads="1"/>
          </p:cNvSpPr>
          <p:nvPr/>
        </p:nvSpPr>
        <p:spPr bwMode="auto">
          <a:xfrm>
            <a:off x="1116013" y="5732463"/>
            <a:ext cx="6840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Лицо командного состава армии и флота.</a:t>
            </a:r>
          </a:p>
        </p:txBody>
      </p:sp>
      <p:sp>
        <p:nvSpPr>
          <p:cNvPr id="16395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16396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16397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6398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6399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6400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835150" y="549275"/>
            <a:ext cx="368300" cy="522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3</a:t>
            </a:r>
            <a:endParaRPr lang="ru-RU" sz="2800" b="1" dirty="0"/>
          </a:p>
        </p:txBody>
      </p:sp>
      <p:sp>
        <p:nvSpPr>
          <p:cNvPr id="100" name="Стрелка вниз 99"/>
          <p:cNvSpPr/>
          <p:nvPr/>
        </p:nvSpPr>
        <p:spPr>
          <a:xfrm>
            <a:off x="1908175" y="1196975"/>
            <a:ext cx="215900" cy="3302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102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105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06" name="Стрелка вправо 105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101" grpId="0"/>
      <p:bldP spid="102" grpId="0"/>
      <p:bldP spid="103" grpId="0"/>
      <p:bldP spid="104" grpId="0"/>
      <p:bldP spid="1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17438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17411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7412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17413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7414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7415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7416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17417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7418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17419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17420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7421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7422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7423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17424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17425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7426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17427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17428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0" y="2349500"/>
            <a:ext cx="366713" cy="522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4</a:t>
            </a:r>
            <a:endParaRPr lang="ru-RU" sz="2800" b="1" dirty="0"/>
          </a:p>
        </p:txBody>
      </p:sp>
      <p:sp>
        <p:nvSpPr>
          <p:cNvPr id="17430" name="TextBox 106"/>
          <p:cNvSpPr txBox="1">
            <a:spLocks noChangeArrowheads="1"/>
          </p:cNvSpPr>
          <p:nvPr/>
        </p:nvSpPr>
        <p:spPr bwMode="auto">
          <a:xfrm>
            <a:off x="1692275" y="5589588"/>
            <a:ext cx="56419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Все сухопутные войска государства.</a:t>
            </a:r>
          </a:p>
        </p:txBody>
      </p:sp>
      <p:sp>
        <p:nvSpPr>
          <p:cNvPr id="108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122" name="Выгнутая вверх стрелка 121"/>
          <p:cNvSpPr/>
          <p:nvPr/>
        </p:nvSpPr>
        <p:spPr>
          <a:xfrm>
            <a:off x="250825" y="2133600"/>
            <a:ext cx="433388" cy="21590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3" name="Стрелка вправо 122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  <p:bldLst>
      <p:bldP spid="108" grpId="0"/>
      <p:bldP spid="111" grpId="0"/>
      <p:bldP spid="119" grpId="0"/>
      <p:bldP spid="1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18467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18435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8436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18437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8438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8439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8440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18441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8442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18443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18444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8445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8446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8447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18448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18449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8450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18451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18452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8453" name="TextBox 106"/>
          <p:cNvSpPr txBox="1">
            <a:spLocks noChangeArrowheads="1"/>
          </p:cNvSpPr>
          <p:nvPr/>
        </p:nvSpPr>
        <p:spPr bwMode="auto">
          <a:xfrm>
            <a:off x="1908175" y="5589588"/>
            <a:ext cx="52847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Рядовой военно-морского флота.</a:t>
            </a:r>
          </a:p>
        </p:txBody>
      </p:sp>
      <p:sp>
        <p:nvSpPr>
          <p:cNvPr id="18454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8455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8456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18457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0" y="3429000"/>
            <a:ext cx="366713" cy="523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5</a:t>
            </a:r>
            <a:endParaRPr lang="ru-RU" sz="2800" b="1" dirty="0"/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123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26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129" name="Выгнутая вверх стрелка 128"/>
          <p:cNvSpPr/>
          <p:nvPr/>
        </p:nvSpPr>
        <p:spPr>
          <a:xfrm>
            <a:off x="250825" y="3141663"/>
            <a:ext cx="433388" cy="21590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1" name="Стрелка вправо 130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</p:childTnLst>
        </p:cTn>
      </p:par>
    </p:tnLst>
    <p:bldLst>
      <p:bldP spid="122" grpId="0"/>
      <p:bldP spid="123" grpId="0"/>
      <p:bldP spid="124" grpId="0"/>
      <p:bldP spid="125" grpId="0"/>
      <p:bldP spid="1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19495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19459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9460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19461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9462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9463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9464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19465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9466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19467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19468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9469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9470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9471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19472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19473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9474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19475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19476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9477" name="TextBox 106"/>
          <p:cNvSpPr txBox="1">
            <a:spLocks noChangeArrowheads="1"/>
          </p:cNvSpPr>
          <p:nvPr/>
        </p:nvSpPr>
        <p:spPr bwMode="auto">
          <a:xfrm>
            <a:off x="395288" y="5589588"/>
            <a:ext cx="83502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Приветствие выстрелами в честь победы над врагом.</a:t>
            </a:r>
          </a:p>
        </p:txBody>
      </p:sp>
      <p:sp>
        <p:nvSpPr>
          <p:cNvPr id="19478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9479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9480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19481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19482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19483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9484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19485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9486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468313" y="2852738"/>
            <a:ext cx="287337" cy="4619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  <a:endParaRPr lang="ru-RU" sz="2400" b="1" dirty="0"/>
          </a:p>
        </p:txBody>
      </p:sp>
      <p:sp>
        <p:nvSpPr>
          <p:cNvPr id="128" name="Выгнутая вверх стрелка 127"/>
          <p:cNvSpPr/>
          <p:nvPr/>
        </p:nvSpPr>
        <p:spPr>
          <a:xfrm>
            <a:off x="827088" y="2852738"/>
            <a:ext cx="431800" cy="21590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9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130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132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133" name="Стрелка вправо 132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</p:childTnLst>
        </p:cTn>
      </p:par>
    </p:tnLst>
    <p:bldLst>
      <p:bldP spid="129" grpId="0"/>
      <p:bldP spid="130" grpId="0"/>
      <p:bldP spid="131" grpId="0"/>
      <p:bldP spid="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20526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20483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0484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0485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0486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0487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0488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0489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0490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0491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0492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0493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0494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0495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0496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20497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0498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20499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0500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0501" name="TextBox 106"/>
          <p:cNvSpPr txBox="1">
            <a:spLocks noChangeArrowheads="1"/>
          </p:cNvSpPr>
          <p:nvPr/>
        </p:nvSpPr>
        <p:spPr bwMode="auto">
          <a:xfrm>
            <a:off x="395288" y="5516563"/>
            <a:ext cx="8499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Начальник, командующий военным подразделением.</a:t>
            </a:r>
          </a:p>
        </p:txBody>
      </p:sp>
      <p:sp>
        <p:nvSpPr>
          <p:cNvPr id="20502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0503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0504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0505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0506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0507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0508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0509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0510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0511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0512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0513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20514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700338" y="2349500"/>
            <a:ext cx="366712" cy="522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7</a:t>
            </a:r>
            <a:endParaRPr lang="ru-RU" sz="2800" b="1" dirty="0"/>
          </a:p>
        </p:txBody>
      </p:sp>
      <p:sp>
        <p:nvSpPr>
          <p:cNvPr id="134" name="Стрелка вправо 133"/>
          <p:cNvSpPr/>
          <p:nvPr/>
        </p:nvSpPr>
        <p:spPr>
          <a:xfrm>
            <a:off x="3132138" y="2492375"/>
            <a:ext cx="287337" cy="21590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5" name="TextBox 134"/>
          <p:cNvSpPr txBox="1">
            <a:spLocks noChangeArrowheads="1"/>
          </p:cNvSpPr>
          <p:nvPr/>
        </p:nvSpPr>
        <p:spPr bwMode="auto">
          <a:xfrm>
            <a:off x="3563938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136" name="TextBox 135"/>
          <p:cNvSpPr txBox="1">
            <a:spLocks noChangeArrowheads="1"/>
          </p:cNvSpPr>
          <p:nvPr/>
        </p:nvSpPr>
        <p:spPr bwMode="auto">
          <a:xfrm>
            <a:off x="3924300" y="2349500"/>
            <a:ext cx="376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137" name="TextBox 136"/>
          <p:cNvSpPr txBox="1">
            <a:spLocks noChangeArrowheads="1"/>
          </p:cNvSpPr>
          <p:nvPr/>
        </p:nvSpPr>
        <p:spPr bwMode="auto">
          <a:xfrm>
            <a:off x="48593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38" name="TextBox 137"/>
          <p:cNvSpPr txBox="1">
            <a:spLocks noChangeArrowheads="1"/>
          </p:cNvSpPr>
          <p:nvPr/>
        </p:nvSpPr>
        <p:spPr bwMode="auto">
          <a:xfrm>
            <a:off x="5292725" y="2349500"/>
            <a:ext cx="379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139" name="TextBox 138"/>
          <p:cNvSpPr txBox="1">
            <a:spLocks noChangeArrowheads="1"/>
          </p:cNvSpPr>
          <p:nvPr/>
        </p:nvSpPr>
        <p:spPr bwMode="auto">
          <a:xfrm>
            <a:off x="5651500" y="2349500"/>
            <a:ext cx="393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140" name="TextBox 139"/>
          <p:cNvSpPr txBox="1">
            <a:spLocks noChangeArrowheads="1"/>
          </p:cNvSpPr>
          <p:nvPr/>
        </p:nvSpPr>
        <p:spPr bwMode="auto">
          <a:xfrm>
            <a:off x="6084888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141" name="TextBox 140"/>
          <p:cNvSpPr txBox="1">
            <a:spLocks noChangeArrowheads="1"/>
          </p:cNvSpPr>
          <p:nvPr/>
        </p:nvSpPr>
        <p:spPr bwMode="auto">
          <a:xfrm>
            <a:off x="65881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42" name="Стрелка вправо 141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  <p:bldLst>
      <p:bldP spid="135" grpId="0"/>
      <p:bldP spid="136" grpId="0"/>
      <p:bldP spid="137" grpId="0"/>
      <p:bldP spid="138" grpId="0"/>
      <p:bldP spid="139" grpId="0"/>
      <p:bldP spid="140" grpId="0"/>
      <p:bldP spid="1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Группа 107"/>
          <p:cNvGrpSpPr>
            <a:grpSpLocks/>
          </p:cNvGrpSpPr>
          <p:nvPr/>
        </p:nvGrpSpPr>
        <p:grpSpPr bwMode="auto">
          <a:xfrm>
            <a:off x="468313" y="1700213"/>
            <a:ext cx="8207375" cy="3241675"/>
            <a:chOff x="467544" y="1412776"/>
            <a:chExt cx="8208912" cy="32403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99425" y="3212271"/>
              <a:ext cx="431881" cy="360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/>
            </a:p>
          </p:txBody>
        </p:sp>
        <p:grpSp>
          <p:nvGrpSpPr>
            <p:cNvPr id="21556" name="Группа 106"/>
            <p:cNvGrpSpPr>
              <a:grpSpLocks/>
            </p:cNvGrpSpPr>
            <p:nvPr/>
          </p:nvGrpSpPr>
          <p:grpSpPr bwMode="auto">
            <a:xfrm>
              <a:off x="467544" y="1412776"/>
              <a:ext cx="8208912" cy="3240360"/>
              <a:chOff x="395536" y="836712"/>
              <a:chExt cx="8208912" cy="3240360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69117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691179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69117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9117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69117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9117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123059" y="1557145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259298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2741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95536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2123059" y="836712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2123059" y="2636207"/>
                <a:ext cx="433468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55652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259298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9553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82741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827417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27417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827417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55652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8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0289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852170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284051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4284051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284051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52170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420289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3420289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3420289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3420289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3420289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3420289" y="3356639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3420289" y="3716855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4284051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4284051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284051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284051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852170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715932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5147813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147813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5147813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5147813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5147813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4715932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5147813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5147813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5579694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1157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443455" y="836712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876925" y="836712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5579694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601157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443455" y="1557145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6443455" y="1917360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6443455" y="2277577"/>
                <a:ext cx="433469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43455" y="2636207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6443455" y="2996423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6443455" y="3356639"/>
                <a:ext cx="433469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443455" y="3716855"/>
                <a:ext cx="433469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01157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87692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7308805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7740686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8172567" y="2636207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7308805" y="2996423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7308805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7308805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7308805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7308805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8172567" y="2277577"/>
                <a:ext cx="431881" cy="35862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8172567" y="1917360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8172567" y="1557145"/>
                <a:ext cx="431881" cy="36021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8172567" y="1196928"/>
                <a:ext cx="431881" cy="3602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b="1" dirty="0"/>
              </a:p>
            </p:txBody>
          </p:sp>
        </p:grpSp>
      </p:grpSp>
      <p:sp>
        <p:nvSpPr>
          <p:cNvPr id="21507" name="TextBox 111"/>
          <p:cNvSpPr txBox="1">
            <a:spLocks noChangeArrowheads="1"/>
          </p:cNvSpPr>
          <p:nvPr/>
        </p:nvSpPr>
        <p:spPr bwMode="auto">
          <a:xfrm>
            <a:off x="1763713" y="162877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1508" name="TextBox 112"/>
          <p:cNvSpPr txBox="1">
            <a:spLocks noChangeArrowheads="1"/>
          </p:cNvSpPr>
          <p:nvPr/>
        </p:nvSpPr>
        <p:spPr bwMode="auto">
          <a:xfrm>
            <a:off x="2195513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</a:t>
            </a:r>
          </a:p>
        </p:txBody>
      </p:sp>
      <p:sp>
        <p:nvSpPr>
          <p:cNvPr id="21509" name="TextBox 113"/>
          <p:cNvSpPr txBox="1">
            <a:spLocks noChangeArrowheads="1"/>
          </p:cNvSpPr>
          <p:nvPr/>
        </p:nvSpPr>
        <p:spPr bwMode="auto">
          <a:xfrm>
            <a:off x="2627313" y="1628775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1510" name="TextBox 114"/>
          <p:cNvSpPr txBox="1">
            <a:spLocks noChangeArrowheads="1"/>
          </p:cNvSpPr>
          <p:nvPr/>
        </p:nvSpPr>
        <p:spPr bwMode="auto">
          <a:xfrm>
            <a:off x="3132138" y="1628775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1511" name="TextBox 115"/>
          <p:cNvSpPr txBox="1">
            <a:spLocks noChangeArrowheads="1"/>
          </p:cNvSpPr>
          <p:nvPr/>
        </p:nvSpPr>
        <p:spPr bwMode="auto">
          <a:xfrm>
            <a:off x="3492500" y="1628775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1512" name="TextBox 116"/>
          <p:cNvSpPr txBox="1">
            <a:spLocks noChangeArrowheads="1"/>
          </p:cNvSpPr>
          <p:nvPr/>
        </p:nvSpPr>
        <p:spPr bwMode="auto">
          <a:xfrm>
            <a:off x="3924300" y="1628775"/>
            <a:ext cx="287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1513" name="TextBox 117"/>
          <p:cNvSpPr txBox="1">
            <a:spLocks noChangeArrowheads="1"/>
          </p:cNvSpPr>
          <p:nvPr/>
        </p:nvSpPr>
        <p:spPr bwMode="auto">
          <a:xfrm>
            <a:off x="4427538" y="1628775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1514" name="TextBox 92"/>
          <p:cNvSpPr txBox="1">
            <a:spLocks noChangeArrowheads="1"/>
          </p:cNvSpPr>
          <p:nvPr/>
        </p:nvSpPr>
        <p:spPr bwMode="auto">
          <a:xfrm>
            <a:off x="4356100" y="1916113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1515" name="TextBox 93"/>
          <p:cNvSpPr txBox="1">
            <a:spLocks noChangeArrowheads="1"/>
          </p:cNvSpPr>
          <p:nvPr/>
        </p:nvSpPr>
        <p:spPr bwMode="auto">
          <a:xfrm>
            <a:off x="4356100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1516" name="TextBox 94"/>
          <p:cNvSpPr txBox="1">
            <a:spLocks noChangeArrowheads="1"/>
          </p:cNvSpPr>
          <p:nvPr/>
        </p:nvSpPr>
        <p:spPr bwMode="auto">
          <a:xfrm>
            <a:off x="4356100" y="2708275"/>
            <a:ext cx="38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1517" name="TextBox 95"/>
          <p:cNvSpPr txBox="1">
            <a:spLocks noChangeArrowheads="1"/>
          </p:cNvSpPr>
          <p:nvPr/>
        </p:nvSpPr>
        <p:spPr bwMode="auto">
          <a:xfrm>
            <a:off x="4356100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1518" name="TextBox 96"/>
          <p:cNvSpPr txBox="1">
            <a:spLocks noChangeArrowheads="1"/>
          </p:cNvSpPr>
          <p:nvPr/>
        </p:nvSpPr>
        <p:spPr bwMode="auto">
          <a:xfrm>
            <a:off x="435610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1519" name="TextBox 97"/>
          <p:cNvSpPr txBox="1">
            <a:spLocks noChangeArrowheads="1"/>
          </p:cNvSpPr>
          <p:nvPr/>
        </p:nvSpPr>
        <p:spPr bwMode="auto">
          <a:xfrm>
            <a:off x="4356100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1520" name="TextBox 100"/>
          <p:cNvSpPr txBox="1">
            <a:spLocks noChangeArrowheads="1"/>
          </p:cNvSpPr>
          <p:nvPr/>
        </p:nvSpPr>
        <p:spPr bwMode="auto">
          <a:xfrm>
            <a:off x="1763713" y="1989138"/>
            <a:ext cx="427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ф</a:t>
            </a:r>
          </a:p>
        </p:txBody>
      </p:sp>
      <p:sp>
        <p:nvSpPr>
          <p:cNvPr id="21521" name="TextBox 101"/>
          <p:cNvSpPr txBox="1">
            <a:spLocks noChangeArrowheads="1"/>
          </p:cNvSpPr>
          <p:nvPr/>
        </p:nvSpPr>
        <p:spPr bwMode="auto">
          <a:xfrm>
            <a:off x="1763713" y="2349500"/>
            <a:ext cx="38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1522" name="TextBox 102"/>
          <p:cNvSpPr txBox="1">
            <a:spLocks noChangeArrowheads="1"/>
          </p:cNvSpPr>
          <p:nvPr/>
        </p:nvSpPr>
        <p:spPr bwMode="auto">
          <a:xfrm>
            <a:off x="1763713" y="2708275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ц</a:t>
            </a:r>
          </a:p>
        </p:txBody>
      </p:sp>
      <p:sp>
        <p:nvSpPr>
          <p:cNvPr id="21523" name="TextBox 103"/>
          <p:cNvSpPr txBox="1">
            <a:spLocks noChangeArrowheads="1"/>
          </p:cNvSpPr>
          <p:nvPr/>
        </p:nvSpPr>
        <p:spPr bwMode="auto">
          <a:xfrm>
            <a:off x="1763713" y="306863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21524" name="TextBox 104"/>
          <p:cNvSpPr txBox="1">
            <a:spLocks noChangeArrowheads="1"/>
          </p:cNvSpPr>
          <p:nvPr/>
        </p:nvSpPr>
        <p:spPr bwMode="auto">
          <a:xfrm>
            <a:off x="1763713" y="3429000"/>
            <a:ext cx="37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1525" name="TextBox 106"/>
          <p:cNvSpPr txBox="1">
            <a:spLocks noChangeArrowheads="1"/>
          </p:cNvSpPr>
          <p:nvPr/>
        </p:nvSpPr>
        <p:spPr bwMode="auto">
          <a:xfrm>
            <a:off x="1908175" y="5589588"/>
            <a:ext cx="53482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Высший военный армейский чин.</a:t>
            </a:r>
          </a:p>
        </p:txBody>
      </p:sp>
      <p:sp>
        <p:nvSpPr>
          <p:cNvPr id="21526" name="TextBox 107"/>
          <p:cNvSpPr txBox="1">
            <a:spLocks noChangeArrowheads="1"/>
          </p:cNvSpPr>
          <p:nvPr/>
        </p:nvSpPr>
        <p:spPr bwMode="auto">
          <a:xfrm>
            <a:off x="539750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1527" name="TextBox 110"/>
          <p:cNvSpPr txBox="1">
            <a:spLocks noChangeArrowheads="1"/>
          </p:cNvSpPr>
          <p:nvPr/>
        </p:nvSpPr>
        <p:spPr bwMode="auto">
          <a:xfrm>
            <a:off x="900113" y="2349500"/>
            <a:ext cx="376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21528" name="TextBox 118"/>
          <p:cNvSpPr txBox="1">
            <a:spLocks noChangeArrowheads="1"/>
          </p:cNvSpPr>
          <p:nvPr/>
        </p:nvSpPr>
        <p:spPr bwMode="auto">
          <a:xfrm>
            <a:off x="1331913" y="2349500"/>
            <a:ext cx="441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1529" name="TextBox 119"/>
          <p:cNvSpPr txBox="1">
            <a:spLocks noChangeArrowheads="1"/>
          </p:cNvSpPr>
          <p:nvPr/>
        </p:nvSpPr>
        <p:spPr bwMode="auto">
          <a:xfrm>
            <a:off x="22685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я</a:t>
            </a:r>
          </a:p>
        </p:txBody>
      </p:sp>
      <p:sp>
        <p:nvSpPr>
          <p:cNvPr id="21530" name="TextBox 121"/>
          <p:cNvSpPr txBox="1">
            <a:spLocks noChangeArrowheads="1"/>
          </p:cNvSpPr>
          <p:nvPr/>
        </p:nvSpPr>
        <p:spPr bwMode="auto">
          <a:xfrm>
            <a:off x="468313" y="3429000"/>
            <a:ext cx="43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м</a:t>
            </a:r>
          </a:p>
        </p:txBody>
      </p:sp>
      <p:sp>
        <p:nvSpPr>
          <p:cNvPr id="21531" name="TextBox 122"/>
          <p:cNvSpPr txBox="1">
            <a:spLocks noChangeArrowheads="1"/>
          </p:cNvSpPr>
          <p:nvPr/>
        </p:nvSpPr>
        <p:spPr bwMode="auto">
          <a:xfrm>
            <a:off x="971550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1532" name="TextBox 123"/>
          <p:cNvSpPr txBox="1">
            <a:spLocks noChangeArrowheads="1"/>
          </p:cNvSpPr>
          <p:nvPr/>
        </p:nvSpPr>
        <p:spPr bwMode="auto">
          <a:xfrm>
            <a:off x="1403350" y="34290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1533" name="TextBox 124"/>
          <p:cNvSpPr txBox="1">
            <a:spLocks noChangeArrowheads="1"/>
          </p:cNvSpPr>
          <p:nvPr/>
        </p:nvSpPr>
        <p:spPr bwMode="auto">
          <a:xfrm>
            <a:off x="2195513" y="3429000"/>
            <a:ext cx="37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1534" name="TextBox 125"/>
          <p:cNvSpPr txBox="1">
            <a:spLocks noChangeArrowheads="1"/>
          </p:cNvSpPr>
          <p:nvPr/>
        </p:nvSpPr>
        <p:spPr bwMode="auto">
          <a:xfrm>
            <a:off x="2700338" y="3429000"/>
            <a:ext cx="334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1535" name="TextBox 128"/>
          <p:cNvSpPr txBox="1">
            <a:spLocks noChangeArrowheads="1"/>
          </p:cNvSpPr>
          <p:nvPr/>
        </p:nvSpPr>
        <p:spPr bwMode="auto">
          <a:xfrm>
            <a:off x="971550" y="3068638"/>
            <a:ext cx="334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</a:t>
            </a:r>
          </a:p>
        </p:txBody>
      </p:sp>
      <p:sp>
        <p:nvSpPr>
          <p:cNvPr id="21536" name="TextBox 129"/>
          <p:cNvSpPr txBox="1">
            <a:spLocks noChangeArrowheads="1"/>
          </p:cNvSpPr>
          <p:nvPr/>
        </p:nvSpPr>
        <p:spPr bwMode="auto">
          <a:xfrm>
            <a:off x="971550" y="3789363"/>
            <a:ext cx="374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1537" name="TextBox 130"/>
          <p:cNvSpPr txBox="1">
            <a:spLocks noChangeArrowheads="1"/>
          </p:cNvSpPr>
          <p:nvPr/>
        </p:nvSpPr>
        <p:spPr bwMode="auto">
          <a:xfrm>
            <a:off x="900113" y="4149725"/>
            <a:ext cx="455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ю</a:t>
            </a:r>
          </a:p>
        </p:txBody>
      </p:sp>
      <p:sp>
        <p:nvSpPr>
          <p:cNvPr id="21538" name="TextBox 131"/>
          <p:cNvSpPr txBox="1">
            <a:spLocks noChangeArrowheads="1"/>
          </p:cNvSpPr>
          <p:nvPr/>
        </p:nvSpPr>
        <p:spPr bwMode="auto">
          <a:xfrm>
            <a:off x="971550" y="4508500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т</a:t>
            </a:r>
          </a:p>
        </p:txBody>
      </p:sp>
      <p:sp>
        <p:nvSpPr>
          <p:cNvPr id="21539" name="TextBox 134"/>
          <p:cNvSpPr txBox="1">
            <a:spLocks noChangeArrowheads="1"/>
          </p:cNvSpPr>
          <p:nvPr/>
        </p:nvSpPr>
        <p:spPr bwMode="auto">
          <a:xfrm>
            <a:off x="3563938" y="2349500"/>
            <a:ext cx="36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к</a:t>
            </a:r>
          </a:p>
        </p:txBody>
      </p:sp>
      <p:sp>
        <p:nvSpPr>
          <p:cNvPr id="21540" name="TextBox 135"/>
          <p:cNvSpPr txBox="1">
            <a:spLocks noChangeArrowheads="1"/>
          </p:cNvSpPr>
          <p:nvPr/>
        </p:nvSpPr>
        <p:spPr bwMode="auto">
          <a:xfrm>
            <a:off x="3924300" y="2349500"/>
            <a:ext cx="376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о</a:t>
            </a:r>
          </a:p>
        </p:txBody>
      </p:sp>
      <p:sp>
        <p:nvSpPr>
          <p:cNvPr id="21541" name="TextBox 136"/>
          <p:cNvSpPr txBox="1">
            <a:spLocks noChangeArrowheads="1"/>
          </p:cNvSpPr>
          <p:nvPr/>
        </p:nvSpPr>
        <p:spPr bwMode="auto">
          <a:xfrm>
            <a:off x="4859338" y="2349500"/>
            <a:ext cx="363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21542" name="TextBox 137"/>
          <p:cNvSpPr txBox="1">
            <a:spLocks noChangeArrowheads="1"/>
          </p:cNvSpPr>
          <p:nvPr/>
        </p:nvSpPr>
        <p:spPr bwMode="auto">
          <a:xfrm>
            <a:off x="5292725" y="2349500"/>
            <a:ext cx="379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</a:t>
            </a:r>
          </a:p>
        </p:txBody>
      </p:sp>
      <p:sp>
        <p:nvSpPr>
          <p:cNvPr id="21543" name="TextBox 138"/>
          <p:cNvSpPr txBox="1">
            <a:spLocks noChangeArrowheads="1"/>
          </p:cNvSpPr>
          <p:nvPr/>
        </p:nvSpPr>
        <p:spPr bwMode="auto">
          <a:xfrm>
            <a:off x="5651500" y="2349500"/>
            <a:ext cx="393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</a:t>
            </a:r>
          </a:p>
        </p:txBody>
      </p:sp>
      <p:sp>
        <p:nvSpPr>
          <p:cNvPr id="21544" name="TextBox 139"/>
          <p:cNvSpPr txBox="1">
            <a:spLocks noChangeArrowheads="1"/>
          </p:cNvSpPr>
          <p:nvPr/>
        </p:nvSpPr>
        <p:spPr bwMode="auto">
          <a:xfrm>
            <a:off x="6084888" y="2349500"/>
            <a:ext cx="38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1545" name="TextBox 140"/>
          <p:cNvSpPr txBox="1">
            <a:spLocks noChangeArrowheads="1"/>
          </p:cNvSpPr>
          <p:nvPr/>
        </p:nvSpPr>
        <p:spPr bwMode="auto">
          <a:xfrm>
            <a:off x="6588125" y="2349500"/>
            <a:ext cx="377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5292725" y="549275"/>
            <a:ext cx="366713" cy="522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8</a:t>
            </a:r>
            <a:endParaRPr lang="ru-RU" sz="2800" b="1" dirty="0"/>
          </a:p>
        </p:txBody>
      </p:sp>
      <p:sp>
        <p:nvSpPr>
          <p:cNvPr id="144" name="TextBox 143"/>
          <p:cNvSpPr txBox="1">
            <a:spLocks noChangeArrowheads="1"/>
          </p:cNvSpPr>
          <p:nvPr/>
        </p:nvSpPr>
        <p:spPr bwMode="auto">
          <a:xfrm>
            <a:off x="5292725" y="1628775"/>
            <a:ext cx="311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г</a:t>
            </a:r>
          </a:p>
        </p:txBody>
      </p:sp>
      <p:sp>
        <p:nvSpPr>
          <p:cNvPr id="145" name="TextBox 144"/>
          <p:cNvSpPr txBox="1">
            <a:spLocks noChangeArrowheads="1"/>
          </p:cNvSpPr>
          <p:nvPr/>
        </p:nvSpPr>
        <p:spPr bwMode="auto">
          <a:xfrm>
            <a:off x="5292725" y="1989138"/>
            <a:ext cx="36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146" name="TextBox 145"/>
          <p:cNvSpPr txBox="1">
            <a:spLocks noChangeArrowheads="1"/>
          </p:cNvSpPr>
          <p:nvPr/>
        </p:nvSpPr>
        <p:spPr bwMode="auto">
          <a:xfrm>
            <a:off x="5292725" y="270827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е</a:t>
            </a:r>
          </a:p>
        </p:txBody>
      </p:sp>
      <p:sp>
        <p:nvSpPr>
          <p:cNvPr id="147" name="TextBox 146"/>
          <p:cNvSpPr txBox="1">
            <a:spLocks noChangeArrowheads="1"/>
          </p:cNvSpPr>
          <p:nvPr/>
        </p:nvSpPr>
        <p:spPr bwMode="auto">
          <a:xfrm>
            <a:off x="5292725" y="3068638"/>
            <a:ext cx="37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р</a:t>
            </a:r>
          </a:p>
        </p:txBody>
      </p:sp>
      <p:sp>
        <p:nvSpPr>
          <p:cNvPr id="148" name="TextBox 147"/>
          <p:cNvSpPr txBox="1">
            <a:spLocks noChangeArrowheads="1"/>
          </p:cNvSpPr>
          <p:nvPr/>
        </p:nvSpPr>
        <p:spPr bwMode="auto">
          <a:xfrm>
            <a:off x="5292725" y="3429000"/>
            <a:ext cx="36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а</a:t>
            </a:r>
          </a:p>
        </p:txBody>
      </p:sp>
      <p:sp>
        <p:nvSpPr>
          <p:cNvPr id="149" name="TextBox 148"/>
          <p:cNvSpPr txBox="1">
            <a:spLocks noChangeArrowheads="1"/>
          </p:cNvSpPr>
          <p:nvPr/>
        </p:nvSpPr>
        <p:spPr bwMode="auto">
          <a:xfrm>
            <a:off x="5292725" y="3789363"/>
            <a:ext cx="373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150" name="Стрелка вниз 149"/>
          <p:cNvSpPr/>
          <p:nvPr/>
        </p:nvSpPr>
        <p:spPr>
          <a:xfrm>
            <a:off x="5364163" y="1196975"/>
            <a:ext cx="215900" cy="401638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1" name="Стрелка вправо 150">
            <a:hlinkClick r:id="rId3" action="ppaction://hlinksldjump"/>
          </p:cNvPr>
          <p:cNvSpPr/>
          <p:nvPr/>
        </p:nvSpPr>
        <p:spPr>
          <a:xfrm>
            <a:off x="8172450" y="6381750"/>
            <a:ext cx="647700" cy="26828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</p:childTnLst>
        </p:cTn>
      </p:par>
    </p:tnLst>
    <p:bldLst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714</Words>
  <Application>Microsoft Office PowerPoint</Application>
  <PresentationFormat>Экран (4:3)</PresentationFormat>
  <Paragraphs>665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Кроссворд</dc:title>
  <dc:creator>oxana</dc:creator>
  <cp:lastModifiedBy>home</cp:lastModifiedBy>
  <cp:revision>20</cp:revision>
  <dcterms:created xsi:type="dcterms:W3CDTF">2012-02-19T18:17:59Z</dcterms:created>
  <dcterms:modified xsi:type="dcterms:W3CDTF">2013-02-08T19:22:00Z</dcterms:modified>
</cp:coreProperties>
</file>