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62" r:id="rId5"/>
    <p:sldId id="264" r:id="rId6"/>
    <p:sldId id="259" r:id="rId7"/>
    <p:sldId id="263" r:id="rId8"/>
    <p:sldId id="260" r:id="rId9"/>
    <p:sldId id="265" r:id="rId10"/>
    <p:sldId id="266" r:id="rId11"/>
    <p:sldId id="267" r:id="rId12"/>
    <p:sldId id="268" r:id="rId13"/>
    <p:sldId id="269" r:id="rId14"/>
    <p:sldId id="270" r:id="rId15"/>
    <p:sldId id="26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398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51CB24-CD70-4B0A-B9F5-420892CB5B44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499E96-8471-4F27-A109-D98E725A36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99E96-8471-4F27-A109-D98E725A362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ut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&#1082;&#1086;&#1085;&#1082;&#1091;&#1088;&#1089;\&#1053;&#1072;&#1096;%20&#1076;&#1086;&#1084;%20-%20&#1056;&#1086;&#1089;&#1089;&#1080;&#1103;\&#1053;&#1072;&#1088;&#1086;&#1076;&#1085;&#1099;&#1077;%20&#1056;&#1091;&#1089;&#1089;&#1082;&#1080;&#1077;%20&#1047;&#1083;&#1072;&#1090;&#1072;&#1103;%20&#1056;&#1091;&#1089;&#1100;.mp3" TargetMode="External"/><Relationship Id="rId6" Type="http://schemas.openxmlformats.org/officeDocument/2006/relationships/image" Target="../media/image3.jpeg"/><Relationship Id="rId5" Type="http://schemas.openxmlformats.org/officeDocument/2006/relationships/hyperlink" Target="http://barn-school6.ucoz.ru/nov/kartinki/0007-007-Novgorod-gorod-voinskoj-slavy.jpg" TargetMode="External"/><Relationship Id="rId10" Type="http://schemas.openxmlformats.org/officeDocument/2006/relationships/image" Target="../media/image7.jpeg"/><Relationship Id="rId4" Type="http://schemas.openxmlformats.org/officeDocument/2006/relationships/image" Target="../media/image2.png"/><Relationship Id="rId9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3" Type="http://schemas.openxmlformats.org/officeDocument/2006/relationships/image" Target="../media/image1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hyperlink" Target="http://img15.nnm.ru/4/d/f/4/c/7fc56a852b070217bf777a9963b.png" TargetMode="External"/><Relationship Id="rId7" Type="http://schemas.openxmlformats.org/officeDocument/2006/relationships/hyperlink" Target="http://cs4136.vkontakte.ru/u37510478/-6/x_784ae892.jpg" TargetMode="External"/><Relationship Id="rId2" Type="http://schemas.openxmlformats.org/officeDocument/2006/relationships/slideLayout" Target="../slideLayouts/slideLayout6.xml"/><Relationship Id="rId1" Type="http://schemas.openxmlformats.org/officeDocument/2006/relationships/audio" Target="file:///E:\&#1082;&#1086;&#1085;&#1082;&#1091;&#1088;&#1089;\&#1053;&#1072;&#1096;%20&#1076;&#1086;&#1084;%20-%20&#1056;&#1086;&#1089;&#1089;&#1080;&#1103;\RusAnthem2.mp3" TargetMode="External"/><Relationship Id="rId6" Type="http://schemas.openxmlformats.org/officeDocument/2006/relationships/image" Target="../media/image19.gif"/><Relationship Id="rId5" Type="http://schemas.openxmlformats.org/officeDocument/2006/relationships/hyperlink" Target="http://www.gumer.info/bibliotek_Buks/Polit/Article/gerb_clip_image001.gif" TargetMode="External"/><Relationship Id="rId4" Type="http://schemas.openxmlformats.org/officeDocument/2006/relationships/image" Target="../media/image18.png"/><Relationship Id="rId9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hyperlink" Target="http://mirknig.com/uploads/posts/2011-10/1318617765_oblozhk.jpg" TargetMode="External"/><Relationship Id="rId7" Type="http://schemas.openxmlformats.org/officeDocument/2006/relationships/hyperlink" Target="http://www.ruskniga.com/picfsite/11983.jpg" TargetMode="Externa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jpeg"/><Relationship Id="rId5" Type="http://schemas.openxmlformats.org/officeDocument/2006/relationships/hyperlink" Target="http://www.territa.ru/02-files/1000145441.jpg" TargetMode="External"/><Relationship Id="rId4" Type="http://schemas.openxmlformats.org/officeDocument/2006/relationships/image" Target="../media/image3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demotivation.me/images/20110606/68vv1g68k9f0.jpg" TargetMode="External"/><Relationship Id="rId3" Type="http://schemas.openxmlformats.org/officeDocument/2006/relationships/image" Target="../media/image23.jpeg"/><Relationship Id="rId7" Type="http://schemas.openxmlformats.org/officeDocument/2006/relationships/image" Target="../media/image34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egoism.ru/data/photoCompetitions/12/RUSSIAN%20BEAUTY_view_1567.jpg" TargetMode="External"/><Relationship Id="rId11" Type="http://schemas.openxmlformats.org/officeDocument/2006/relationships/image" Target="../media/image36.jpeg"/><Relationship Id="rId5" Type="http://schemas.openxmlformats.org/officeDocument/2006/relationships/image" Target="../media/image33.jpeg"/><Relationship Id="rId10" Type="http://schemas.openxmlformats.org/officeDocument/2006/relationships/hyperlink" Target="http://www.trkterra.ru/sites/default/files/field/image/new_region/chuvachi.jpg" TargetMode="External"/><Relationship Id="rId4" Type="http://schemas.openxmlformats.org/officeDocument/2006/relationships/hyperlink" Target="http://pics.livejournal.com/socialism_vk/pic/004axgex/s640x480" TargetMode="External"/><Relationship Id="rId9" Type="http://schemas.openxmlformats.org/officeDocument/2006/relationships/image" Target="../media/image3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22.jpeg"/><Relationship Id="rId7" Type="http://schemas.openxmlformats.org/officeDocument/2006/relationships/image" Target="../media/image39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E:\&#1082;&#1086;&#1085;&#1082;&#1091;&#1088;&#1089;\&#1053;&#1072;&#1096;%20&#1076;&#1086;&#1084;%20-%20&#1056;&#1086;&#1089;&#1089;&#1080;&#1103;\&#1087;&#1111;&#1029;&#1087;&#1111;&#1029;&#1087;&#1111;&#1029;&#1087;&#1111;&#1029;&#1087;&#1111;&#1029;&#1087;&#1111;&#1029;_-_&#1087;&#1111;&#1029;&#1087;&#1111;&#1029;_&#1087;&#1111;&#1029;&#1087;&#1111;&#1029;&#1087;&#1111;&#1029;&#1087;&#1111;&#1029;&#1087;&#1111;&#1029;&#1087;&#1111;&#1029;_&#1087;&#1111;&#1029;_&#1087;&#1111;&#1029;&#1087;&#1111;&#1029;&#1087;&#1111;&#1029;&#1087;&#1111;&#1029;_(0_58)_(www.muzico.ru).mp3" TargetMode="External"/><Relationship Id="rId6" Type="http://schemas.openxmlformats.org/officeDocument/2006/relationships/hyperlink" Target="http://www.cross-kpk.ru/ims/00508/Images/k2.png" TargetMode="Externa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28000" r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7772400" cy="3198217"/>
          </a:xfrm>
        </p:spPr>
        <p:txBody>
          <a:bodyPr>
            <a:prstTxWarp prst="textSlantUp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Наш дом - Россия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869160"/>
            <a:ext cx="4283968" cy="1080120"/>
          </a:xfrm>
        </p:spPr>
        <p:txBody>
          <a:bodyPr>
            <a:noAutofit/>
          </a:bodyPr>
          <a:lstStyle/>
          <a:p>
            <a:pPr algn="r"/>
            <a:r>
              <a:rPr lang="ru-RU" sz="1800" dirty="0" err="1" smtClean="0">
                <a:solidFill>
                  <a:schemeClr val="tx1"/>
                </a:solidFill>
              </a:rPr>
              <a:t>Милосердова</a:t>
            </a:r>
            <a:r>
              <a:rPr lang="ru-RU" sz="1800" dirty="0" smtClean="0">
                <a:solidFill>
                  <a:schemeClr val="tx1"/>
                </a:solidFill>
              </a:rPr>
              <a:t> Валентина Александровна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</a:rPr>
              <a:t>учитель начальных классов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</a:rPr>
              <a:t>МАОУ СОШ №2 ст. Павловской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5" name="Народные Русские Златая Рус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23528" y="6381328"/>
            <a:ext cx="304800" cy="304800"/>
          </a:xfrm>
          <a:prstGeom prst="rect">
            <a:avLst/>
          </a:prstGeom>
        </p:spPr>
      </p:pic>
      <p:pic>
        <p:nvPicPr>
          <p:cNvPr id="6" name="Picture 25" descr="Картинка 262 из 163110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2952327" y="5305261"/>
            <a:ext cx="2880320" cy="21561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Picture 19" descr="Картинка 11 из 1631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2880319" y="5157192"/>
            <a:ext cx="2880319" cy="21561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Picture 21" descr="Картинка 20 из 163110"/>
          <p:cNvPicPr>
            <a:picLocks noChangeAspect="1" noChangeArrowheads="1"/>
          </p:cNvPicPr>
          <p:nvPr/>
        </p:nvPicPr>
        <p:blipFill>
          <a:blip r:embed="rId8" cstate="print"/>
          <a:srcRect r="27663"/>
          <a:stretch>
            <a:fillRect/>
          </a:stretch>
        </p:blipFill>
        <p:spPr bwMode="auto">
          <a:xfrm>
            <a:off x="-2882002" y="5157192"/>
            <a:ext cx="2882002" cy="21004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Picture 27" descr="Картинка 11 из 5973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-2952328" y="5085184"/>
            <a:ext cx="2952328" cy="20818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" name="Picture 23" descr="Картинка 185 из 1631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-2808312" y="5085184"/>
            <a:ext cx="2808312" cy="21022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advClick="0" advTm="24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96296E-6 L 0.31094 -0.16829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-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7.40741E-7 L 0.4606 -0.2097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" y="-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59259E-6 L 0.66528 -0.2791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3" y="-1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85185E-6 L 0.88195 -0.33032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1" y="-1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000"/>
                            </p:stCondLst>
                            <p:childTnLst>
                              <p:par>
                                <p:cTn id="3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07407E-6 L 1.06302 -0.41574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1" y="-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41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2">
                <p:cTn id="6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Кубань – </a:t>
            </a:r>
            <a:r>
              <a:rPr lang="ru-RU" sz="4800" b="1" dirty="0" smtClean="0"/>
              <a:t>жемчужина России</a:t>
            </a:r>
            <a:endParaRPr lang="ru-RU" sz="4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4" y="1500174"/>
            <a:ext cx="8463886" cy="13234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4000" dirty="0" smtClean="0"/>
              <a:t>Как с турецкого языка переводится «</a:t>
            </a:r>
            <a:r>
              <a:rPr lang="ru-RU" sz="4000" dirty="0" err="1" smtClean="0"/>
              <a:t>Караденгиз</a:t>
            </a:r>
            <a:r>
              <a:rPr lang="ru-RU" sz="4000" dirty="0" smtClean="0"/>
              <a:t>».</a:t>
            </a:r>
            <a:endParaRPr lang="ru-RU" sz="4000" dirty="0"/>
          </a:p>
        </p:txBody>
      </p:sp>
      <p:pic>
        <p:nvPicPr>
          <p:cNvPr id="1027" name="Picture 3" descr="Картинка 4 из 16422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0661"/>
          <a:stretch>
            <a:fillRect/>
          </a:stretch>
        </p:blipFill>
        <p:spPr bwMode="auto">
          <a:xfrm>
            <a:off x="251519" y="4149080"/>
            <a:ext cx="1224137" cy="2481064"/>
          </a:xfrm>
          <a:prstGeom prst="rect">
            <a:avLst/>
          </a:prstGeom>
          <a:noFill/>
        </p:spPr>
      </p:pic>
      <p:pic>
        <p:nvPicPr>
          <p:cNvPr id="7" name="Picture 3" descr="Картинка 4 из 16422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FFD"/>
              </a:clrFrom>
              <a:clrTo>
                <a:srgbClr val="FEFFFD">
                  <a:alpha val="0"/>
                </a:srgbClr>
              </a:clrTo>
            </a:clrChange>
          </a:blip>
          <a:srcRect l="50701"/>
          <a:stretch>
            <a:fillRect/>
          </a:stretch>
        </p:blipFill>
        <p:spPr bwMode="auto">
          <a:xfrm>
            <a:off x="7956376" y="4221088"/>
            <a:ext cx="1187624" cy="2409056"/>
          </a:xfrm>
          <a:prstGeom prst="rect">
            <a:avLst/>
          </a:prstGeom>
          <a:noFill/>
        </p:spPr>
      </p:pic>
      <p:sp>
        <p:nvSpPr>
          <p:cNvPr id="8" name="Выноска-облако 7"/>
          <p:cNvSpPr/>
          <p:nvPr/>
        </p:nvSpPr>
        <p:spPr>
          <a:xfrm>
            <a:off x="1691680" y="2852936"/>
            <a:ext cx="3096344" cy="2016224"/>
          </a:xfrm>
          <a:prstGeom prst="cloudCallout">
            <a:avLst>
              <a:gd name="adj1" fmla="val -59484"/>
              <a:gd name="adj2" fmla="val 7194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/>
              <a:t> </a:t>
            </a:r>
            <a:r>
              <a:rPr lang="ru-RU" sz="3600" dirty="0" smtClean="0">
                <a:solidFill>
                  <a:schemeClr val="tx1"/>
                </a:solidFill>
              </a:rPr>
              <a:t>Чёрное море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4283968" y="2852936"/>
            <a:ext cx="3384376" cy="2016224"/>
          </a:xfrm>
          <a:prstGeom prst="cloudCallout">
            <a:avLst>
              <a:gd name="adj1" fmla="val 59512"/>
              <a:gd name="adj2" fmla="val 4832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Азовское море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7D5F3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Кубань – </a:t>
            </a:r>
            <a:r>
              <a:rPr lang="ru-RU" sz="4800" b="1" dirty="0" smtClean="0"/>
              <a:t>жемчужина России</a:t>
            </a:r>
            <a:endParaRPr lang="ru-RU" sz="4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4" y="1500174"/>
            <a:ext cx="8463886" cy="13234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dirty="0" smtClean="0"/>
              <a:t>Назовите самую крупную реку республики Адыгея. </a:t>
            </a:r>
            <a:endParaRPr lang="ru-RU" sz="4000" dirty="0"/>
          </a:p>
        </p:txBody>
      </p:sp>
      <p:pic>
        <p:nvPicPr>
          <p:cNvPr id="1027" name="Picture 3" descr="Картинка 4 из 16422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0661"/>
          <a:stretch>
            <a:fillRect/>
          </a:stretch>
        </p:blipFill>
        <p:spPr bwMode="auto">
          <a:xfrm>
            <a:off x="251519" y="4149080"/>
            <a:ext cx="1224137" cy="2481064"/>
          </a:xfrm>
          <a:prstGeom prst="rect">
            <a:avLst/>
          </a:prstGeom>
          <a:noFill/>
        </p:spPr>
      </p:pic>
      <p:pic>
        <p:nvPicPr>
          <p:cNvPr id="7" name="Picture 3" descr="Картинка 4 из 16422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FFD"/>
              </a:clrFrom>
              <a:clrTo>
                <a:srgbClr val="FEFFFD">
                  <a:alpha val="0"/>
                </a:srgbClr>
              </a:clrTo>
            </a:clrChange>
          </a:blip>
          <a:srcRect l="50701"/>
          <a:stretch>
            <a:fillRect/>
          </a:stretch>
        </p:blipFill>
        <p:spPr bwMode="auto">
          <a:xfrm>
            <a:off x="7956376" y="4221088"/>
            <a:ext cx="1187624" cy="2409056"/>
          </a:xfrm>
          <a:prstGeom prst="rect">
            <a:avLst/>
          </a:prstGeom>
          <a:noFill/>
        </p:spPr>
      </p:pic>
      <p:sp>
        <p:nvSpPr>
          <p:cNvPr id="8" name="Выноска-облако 7"/>
          <p:cNvSpPr/>
          <p:nvPr/>
        </p:nvSpPr>
        <p:spPr>
          <a:xfrm>
            <a:off x="1547664" y="2924944"/>
            <a:ext cx="3384376" cy="2016224"/>
          </a:xfrm>
          <a:prstGeom prst="cloudCallout">
            <a:avLst>
              <a:gd name="adj1" fmla="val -59256"/>
              <a:gd name="adj2" fmla="val 8234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Река Ея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4139952" y="2780928"/>
            <a:ext cx="3384376" cy="2016224"/>
          </a:xfrm>
          <a:prstGeom prst="cloudCallout">
            <a:avLst>
              <a:gd name="adj1" fmla="val 68518"/>
              <a:gd name="adj2" fmla="val 7950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Река Белая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7D5F3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Кубань – </a:t>
            </a:r>
            <a:r>
              <a:rPr lang="ru-RU" sz="4800" b="1" dirty="0" smtClean="0"/>
              <a:t>жемчужина России</a:t>
            </a:r>
            <a:endParaRPr lang="ru-RU" sz="4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4" y="1500174"/>
            <a:ext cx="8463886" cy="13234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dirty="0" smtClean="0"/>
              <a:t>Самая крупная и многоводная река Краснодарского края. </a:t>
            </a:r>
            <a:endParaRPr lang="ru-RU" sz="4000" dirty="0"/>
          </a:p>
        </p:txBody>
      </p:sp>
      <p:pic>
        <p:nvPicPr>
          <p:cNvPr id="1027" name="Picture 3" descr="Картинка 4 из 16422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0661"/>
          <a:stretch>
            <a:fillRect/>
          </a:stretch>
        </p:blipFill>
        <p:spPr bwMode="auto">
          <a:xfrm>
            <a:off x="251519" y="4149080"/>
            <a:ext cx="1224137" cy="2481064"/>
          </a:xfrm>
          <a:prstGeom prst="rect">
            <a:avLst/>
          </a:prstGeom>
          <a:noFill/>
        </p:spPr>
      </p:pic>
      <p:pic>
        <p:nvPicPr>
          <p:cNvPr id="7" name="Picture 3" descr="Картинка 4 из 16422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FFD"/>
              </a:clrFrom>
              <a:clrTo>
                <a:srgbClr val="FEFFFD">
                  <a:alpha val="0"/>
                </a:srgbClr>
              </a:clrTo>
            </a:clrChange>
          </a:blip>
          <a:srcRect l="53690"/>
          <a:stretch>
            <a:fillRect/>
          </a:stretch>
        </p:blipFill>
        <p:spPr bwMode="auto">
          <a:xfrm>
            <a:off x="8028384" y="4221088"/>
            <a:ext cx="1115616" cy="2409056"/>
          </a:xfrm>
          <a:prstGeom prst="rect">
            <a:avLst/>
          </a:prstGeom>
          <a:noFill/>
        </p:spPr>
      </p:pic>
      <p:sp>
        <p:nvSpPr>
          <p:cNvPr id="8" name="Выноска-облако 7"/>
          <p:cNvSpPr/>
          <p:nvPr/>
        </p:nvSpPr>
        <p:spPr>
          <a:xfrm>
            <a:off x="1763688" y="3933056"/>
            <a:ext cx="3096344" cy="2016224"/>
          </a:xfrm>
          <a:prstGeom prst="cloudCallout">
            <a:avLst>
              <a:gd name="adj1" fmla="val -55793"/>
              <a:gd name="adj2" fmla="val 1903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 smtClean="0"/>
              <a:t> </a:t>
            </a:r>
            <a:r>
              <a:rPr lang="ru-RU" sz="3600" dirty="0" smtClean="0">
                <a:solidFill>
                  <a:schemeClr val="tx1"/>
                </a:solidFill>
              </a:rPr>
              <a:t>река Кубань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3995936" y="3645024"/>
            <a:ext cx="3384376" cy="2016224"/>
          </a:xfrm>
          <a:prstGeom prst="cloudCallout">
            <a:avLst>
              <a:gd name="adj1" fmla="val 62326"/>
              <a:gd name="adj2" fmla="val 2281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река Волга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7D5F3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Кубань – </a:t>
            </a:r>
            <a:r>
              <a:rPr lang="ru-RU" sz="4800" b="1" dirty="0" smtClean="0"/>
              <a:t>жемчужина России</a:t>
            </a:r>
            <a:endParaRPr lang="ru-RU" sz="4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4" y="1500174"/>
            <a:ext cx="8463886" cy="70788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dirty="0" smtClean="0"/>
              <a:t>Автор </a:t>
            </a:r>
            <a:r>
              <a:rPr lang="ru-RU" sz="4000" dirty="0" smtClean="0"/>
              <a:t>гимна Краснодарского края</a:t>
            </a:r>
            <a:endParaRPr lang="ru-RU" sz="4000" dirty="0"/>
          </a:p>
        </p:txBody>
      </p:sp>
      <p:pic>
        <p:nvPicPr>
          <p:cNvPr id="1027" name="Picture 3" descr="Картинка 4 из 16422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0661"/>
          <a:stretch>
            <a:fillRect/>
          </a:stretch>
        </p:blipFill>
        <p:spPr bwMode="auto">
          <a:xfrm>
            <a:off x="251519" y="4149080"/>
            <a:ext cx="1224137" cy="2481064"/>
          </a:xfrm>
          <a:prstGeom prst="rect">
            <a:avLst/>
          </a:prstGeom>
          <a:noFill/>
        </p:spPr>
      </p:pic>
      <p:pic>
        <p:nvPicPr>
          <p:cNvPr id="7" name="Picture 3" descr="Картинка 4 из 16422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FFD"/>
              </a:clrFrom>
              <a:clrTo>
                <a:srgbClr val="FEFFFD">
                  <a:alpha val="0"/>
                </a:srgbClr>
              </a:clrTo>
            </a:clrChange>
          </a:blip>
          <a:srcRect l="53690"/>
          <a:stretch>
            <a:fillRect/>
          </a:stretch>
        </p:blipFill>
        <p:spPr bwMode="auto">
          <a:xfrm>
            <a:off x="8028384" y="4221088"/>
            <a:ext cx="1115616" cy="2409056"/>
          </a:xfrm>
          <a:prstGeom prst="rect">
            <a:avLst/>
          </a:prstGeom>
          <a:noFill/>
        </p:spPr>
      </p:pic>
      <p:sp>
        <p:nvSpPr>
          <p:cNvPr id="8" name="Выноска-облако 7"/>
          <p:cNvSpPr/>
          <p:nvPr/>
        </p:nvSpPr>
        <p:spPr>
          <a:xfrm>
            <a:off x="1619672" y="2204864"/>
            <a:ext cx="3888432" cy="2376264"/>
          </a:xfrm>
          <a:prstGeom prst="cloudCallout">
            <a:avLst>
              <a:gd name="adj1" fmla="val -58607"/>
              <a:gd name="adj2" fmla="val 93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 smtClean="0"/>
              <a:t> </a:t>
            </a:r>
            <a:r>
              <a:rPr lang="ru-RU" sz="3600" dirty="0" smtClean="0">
                <a:solidFill>
                  <a:schemeClr val="tx1"/>
                </a:solidFill>
              </a:rPr>
              <a:t>Образцов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2915816" y="3645024"/>
            <a:ext cx="4464496" cy="2016224"/>
          </a:xfrm>
          <a:prstGeom prst="cloudCallout">
            <a:avLst>
              <a:gd name="adj1" fmla="val 62326"/>
              <a:gd name="adj2" fmla="val 2281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Александров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7D5F3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Кубань – </a:t>
            </a:r>
            <a:r>
              <a:rPr lang="ru-RU" sz="4800" b="1" dirty="0" smtClean="0"/>
              <a:t>жемчужина России</a:t>
            </a:r>
            <a:endParaRPr lang="ru-RU" sz="4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4" y="1500174"/>
            <a:ext cx="8463886" cy="13234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dirty="0" smtClean="0"/>
              <a:t>Кто даровал казакам земли за активное участие в войне с Турцией</a:t>
            </a:r>
            <a:r>
              <a:rPr lang="ru-RU" sz="4000" dirty="0" smtClean="0"/>
              <a:t>?</a:t>
            </a:r>
            <a:endParaRPr lang="ru-RU" sz="4000" dirty="0"/>
          </a:p>
        </p:txBody>
      </p:sp>
      <p:pic>
        <p:nvPicPr>
          <p:cNvPr id="1027" name="Picture 3" descr="Картинка 4 из 16422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0661"/>
          <a:stretch>
            <a:fillRect/>
          </a:stretch>
        </p:blipFill>
        <p:spPr bwMode="auto">
          <a:xfrm>
            <a:off x="251519" y="4149080"/>
            <a:ext cx="1224137" cy="2481064"/>
          </a:xfrm>
          <a:prstGeom prst="rect">
            <a:avLst/>
          </a:prstGeom>
          <a:noFill/>
        </p:spPr>
      </p:pic>
      <p:pic>
        <p:nvPicPr>
          <p:cNvPr id="7" name="Picture 3" descr="Картинка 4 из 16422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FFD"/>
              </a:clrFrom>
              <a:clrTo>
                <a:srgbClr val="FEFFFD">
                  <a:alpha val="0"/>
                </a:srgbClr>
              </a:clrTo>
            </a:clrChange>
          </a:blip>
          <a:srcRect l="53690"/>
          <a:stretch>
            <a:fillRect/>
          </a:stretch>
        </p:blipFill>
        <p:spPr bwMode="auto">
          <a:xfrm>
            <a:off x="8028384" y="4221088"/>
            <a:ext cx="1115616" cy="2409056"/>
          </a:xfrm>
          <a:prstGeom prst="rect">
            <a:avLst/>
          </a:prstGeom>
          <a:noFill/>
        </p:spPr>
      </p:pic>
      <p:sp>
        <p:nvSpPr>
          <p:cNvPr id="8" name="Выноска-облако 7"/>
          <p:cNvSpPr/>
          <p:nvPr/>
        </p:nvSpPr>
        <p:spPr>
          <a:xfrm>
            <a:off x="1619672" y="2924944"/>
            <a:ext cx="4032448" cy="1656184"/>
          </a:xfrm>
          <a:prstGeom prst="cloudCallout">
            <a:avLst>
              <a:gd name="adj1" fmla="val -58607"/>
              <a:gd name="adj2" fmla="val 936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 smtClean="0"/>
              <a:t> </a:t>
            </a:r>
            <a:r>
              <a:rPr lang="ru-RU" sz="3600" dirty="0" smtClean="0">
                <a:solidFill>
                  <a:schemeClr val="tx1"/>
                </a:solidFill>
              </a:rPr>
              <a:t>Екатерина </a:t>
            </a:r>
            <a:r>
              <a:rPr lang="en-US" sz="3600" dirty="0" smtClean="0">
                <a:solidFill>
                  <a:schemeClr val="tx1"/>
                </a:solidFill>
              </a:rPr>
              <a:t>II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3779912" y="4149080"/>
            <a:ext cx="3600400" cy="1512168"/>
          </a:xfrm>
          <a:prstGeom prst="cloudCallout">
            <a:avLst>
              <a:gd name="adj1" fmla="val 62326"/>
              <a:gd name="adj2" fmla="val 2281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Пётр </a:t>
            </a:r>
            <a:r>
              <a:rPr lang="en-US" sz="3600" dirty="0" smtClean="0">
                <a:solidFill>
                  <a:schemeClr val="tx1"/>
                </a:solidFill>
              </a:rPr>
              <a:t>I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7D5F3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Картинка 424 из 201231"/>
          <p:cNvPicPr>
            <a:picLocks noChangeAspect="1" noChangeArrowheads="1"/>
          </p:cNvPicPr>
          <p:nvPr/>
        </p:nvPicPr>
        <p:blipFill>
          <a:blip r:embed="rId3" cstate="print"/>
          <a:srcRect l="12028" t="7081" r="6356" b="26829"/>
          <a:stretch>
            <a:fillRect/>
          </a:stretch>
        </p:blipFill>
        <p:spPr bwMode="auto">
          <a:xfrm>
            <a:off x="285720" y="571480"/>
            <a:ext cx="8561111" cy="58579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Наш дом - Россия</a:t>
            </a:r>
            <a:endParaRPr lang="ru-RU" sz="5400" b="1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28000" r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школа №2\Desktop\Рисунок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937" t="5708" r="17703" b="51135"/>
          <a:stretch>
            <a:fillRect/>
          </a:stretch>
        </p:blipFill>
        <p:spPr bwMode="auto">
          <a:xfrm>
            <a:off x="971600" y="-171400"/>
            <a:ext cx="4691890" cy="42450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9" name="Picture 15" descr="C:\Users\школа №2\Desktop\Рисунок9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691" t="6154" r="6005"/>
          <a:stretch>
            <a:fillRect/>
          </a:stretch>
        </p:blipFill>
        <p:spPr bwMode="auto">
          <a:xfrm>
            <a:off x="-252536" y="361486"/>
            <a:ext cx="5040560" cy="64965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53" name="Picture 29" descr="Картинка 32 из 14444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252537" y="0"/>
            <a:ext cx="9396537" cy="6858000"/>
          </a:xfrm>
          <a:prstGeom prst="rect">
            <a:avLst/>
          </a:prstGeom>
          <a:noFill/>
        </p:spPr>
      </p:pic>
      <p:pic>
        <p:nvPicPr>
          <p:cNvPr id="1055" name="Picture 31" descr="Картинка 67 из 14444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252537" y="0"/>
            <a:ext cx="9396537" cy="6858001"/>
          </a:xfrm>
          <a:prstGeom prst="rect">
            <a:avLst/>
          </a:prstGeom>
          <a:noFill/>
        </p:spPr>
      </p:pic>
      <p:pic>
        <p:nvPicPr>
          <p:cNvPr id="7170" name="Picture 2" descr="Картинка 73 из 15192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-331557" y="0"/>
            <a:ext cx="9475557" cy="6858000"/>
          </a:xfrm>
          <a:prstGeom prst="rect">
            <a:avLst/>
          </a:prstGeom>
          <a:noFill/>
        </p:spPr>
      </p:pic>
      <p:pic>
        <p:nvPicPr>
          <p:cNvPr id="7172" name="Picture 4" descr="Картинка 155 из 15192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-324544" y="0"/>
            <a:ext cx="9554067" cy="6858000"/>
          </a:xfrm>
          <a:prstGeom prst="rect">
            <a:avLst/>
          </a:prstGeom>
          <a:noFill/>
        </p:spPr>
      </p:pic>
      <p:pic>
        <p:nvPicPr>
          <p:cNvPr id="7174" name="Picture 6" descr="Картинка 181 из 15192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-324544" y="0"/>
            <a:ext cx="9721080" cy="6858001"/>
          </a:xfrm>
          <a:prstGeom prst="rect">
            <a:avLst/>
          </a:prstGeom>
          <a:noFill/>
        </p:spPr>
      </p:pic>
      <p:pic>
        <p:nvPicPr>
          <p:cNvPr id="7176" name="Picture 8" descr="Картинка 220 из 151926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-1044624" y="0"/>
            <a:ext cx="10513168" cy="6858000"/>
          </a:xfrm>
          <a:prstGeom prst="rect">
            <a:avLst/>
          </a:prstGeom>
          <a:noFill/>
        </p:spPr>
      </p:pic>
      <p:pic>
        <p:nvPicPr>
          <p:cNvPr id="7178" name="Picture 10" descr="Картинка 262 из 151926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-1044624" y="1"/>
            <a:ext cx="10513168" cy="6858000"/>
          </a:xfrm>
          <a:prstGeom prst="rect">
            <a:avLst/>
          </a:prstGeom>
          <a:noFill/>
        </p:spPr>
      </p:pic>
      <p:pic>
        <p:nvPicPr>
          <p:cNvPr id="7180" name="Picture 12" descr="Картинка 297 из 151926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1044624" y="1"/>
            <a:ext cx="10513168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7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1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1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1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274638"/>
            <a:ext cx="5184576" cy="1143000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Символы России</a:t>
            </a:r>
            <a:endParaRPr lang="ru-RU" sz="4800" b="1" dirty="0"/>
          </a:p>
        </p:txBody>
      </p:sp>
      <p:pic>
        <p:nvPicPr>
          <p:cNvPr id="3076" name="Picture 4" descr="Картинка 54 из 20149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1556792"/>
            <a:ext cx="4536504" cy="4536504"/>
          </a:xfrm>
          <a:prstGeom prst="rect">
            <a:avLst/>
          </a:prstGeom>
          <a:noFill/>
        </p:spPr>
      </p:pic>
      <p:pic>
        <p:nvPicPr>
          <p:cNvPr id="3078" name="Picture 6" descr="Картинка 5 из 152375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20272" y="1196752"/>
            <a:ext cx="1827216" cy="2144292"/>
          </a:xfrm>
          <a:prstGeom prst="rect">
            <a:avLst/>
          </a:prstGeom>
          <a:noFill/>
        </p:spPr>
      </p:pic>
      <p:pic>
        <p:nvPicPr>
          <p:cNvPr id="3082" name="Picture 10" descr="Картинка 146 из 206803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3528" y="332656"/>
            <a:ext cx="2471377" cy="177586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23528" y="4725144"/>
            <a:ext cx="85689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Население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-</a:t>
            </a:r>
            <a:r>
              <a:rPr lang="ru-RU" sz="4400" dirty="0" smtClean="0">
                <a:latin typeface="Arial" pitchFamily="34" charset="0"/>
                <a:cs typeface="Arial" pitchFamily="34" charset="0"/>
              </a:rPr>
              <a:t>143 030 106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человек</a:t>
            </a:r>
          </a:p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территория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— </a:t>
            </a:r>
            <a:r>
              <a:rPr lang="ru-RU" sz="4400" dirty="0" smtClean="0">
                <a:latin typeface="Arial" pitchFamily="34" charset="0"/>
                <a:cs typeface="Arial" pitchFamily="34" charset="0"/>
              </a:rPr>
              <a:t>17 098 246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км²</a:t>
            </a:r>
          </a:p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 самое большое государство мира 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RusAnthem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1187624" y="335699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096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6858048" cy="1143000"/>
          </a:xfrm>
          <a:blipFill>
            <a:blip r:embed="rId3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ru-RU" sz="4800" b="1" dirty="0" smtClean="0"/>
              <a:t>Что общего у этих слов?</a:t>
            </a:r>
            <a:endParaRPr lang="ru-RU" sz="4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5" y="1500174"/>
            <a:ext cx="4169058" cy="11079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русло</a:t>
            </a:r>
            <a:endParaRPr lang="ru-RU" sz="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2643182"/>
            <a:ext cx="4143404" cy="11079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</a:t>
            </a:r>
            <a:r>
              <a:rPr lang="ru-RU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усь</a:t>
            </a:r>
            <a:endParaRPr lang="ru-RU" sz="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3857628"/>
            <a:ext cx="4150132" cy="110799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русичи</a:t>
            </a:r>
            <a:endParaRPr lang="ru-RU" sz="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5072074"/>
            <a:ext cx="4230826" cy="110799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русские</a:t>
            </a:r>
            <a:endParaRPr lang="ru-RU" sz="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86314" y="3786190"/>
            <a:ext cx="4000528" cy="11079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россы</a:t>
            </a:r>
            <a:endParaRPr lang="ru-RU" sz="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57752" y="5000636"/>
            <a:ext cx="4007245" cy="110799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россияне</a:t>
            </a:r>
            <a:endParaRPr lang="ru-RU" sz="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1714488"/>
            <a:ext cx="750099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Р</a:t>
            </a:r>
            <a:r>
              <a:rPr lang="ru-RU" sz="8800" b="1" cap="none" spc="0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оссия</a:t>
            </a:r>
            <a:endParaRPr lang="ru-RU" sz="8800" b="1" cap="none" spc="0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4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1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Россия в лицах</a:t>
            </a:r>
            <a:endParaRPr lang="ru-RU" sz="5400" b="1" dirty="0"/>
          </a:p>
        </p:txBody>
      </p:sp>
      <p:pic>
        <p:nvPicPr>
          <p:cNvPr id="23554" name="Picture 2" descr="Великие русские люди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196752"/>
            <a:ext cx="2808312" cy="43072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556" name="Picture 4" descr="Картинка 117 из 8860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3888" y="2204864"/>
            <a:ext cx="2409825" cy="38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560" name="Picture 8" descr="Картинка 49 из 151566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00192" y="2636912"/>
            <a:ext cx="2466975" cy="38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Россия в лицах</a:t>
            </a:r>
            <a:endParaRPr lang="ru-RU" sz="4800" b="1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95536" y="1052736"/>
            <a:ext cx="8429684" cy="22974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 fontScale="77500" lnSpcReduction="20000"/>
            <a:sp3d extrusionH="57150">
              <a:bevelT w="38100" h="38100"/>
            </a:sp3d>
          </a:bodyPr>
          <a:lstStyle/>
          <a:p>
            <a:r>
              <a:rPr lang="ru-RU" sz="4400" b="1" i="1" dirty="0" smtClean="0"/>
              <a:t>русские</a:t>
            </a:r>
            <a:r>
              <a:rPr lang="ru-RU" sz="4400" dirty="0" smtClean="0"/>
              <a:t> – более </a:t>
            </a:r>
            <a:r>
              <a:rPr lang="ru-RU" sz="4400" dirty="0" smtClean="0"/>
              <a:t>80%, </a:t>
            </a:r>
            <a:r>
              <a:rPr lang="ru-RU" sz="4400" b="1" i="1" dirty="0" smtClean="0"/>
              <a:t>татары</a:t>
            </a:r>
            <a:r>
              <a:rPr lang="ru-RU" sz="4400" dirty="0" smtClean="0"/>
              <a:t> </a:t>
            </a:r>
            <a:r>
              <a:rPr lang="ru-RU" sz="4400" dirty="0" smtClean="0"/>
              <a:t>(3,8%), </a:t>
            </a:r>
            <a:r>
              <a:rPr lang="ru-RU" sz="4400" b="1" i="1" dirty="0" smtClean="0"/>
              <a:t>украинцы</a:t>
            </a:r>
            <a:r>
              <a:rPr lang="ru-RU" sz="4400" dirty="0" smtClean="0"/>
              <a:t> – 3%, </a:t>
            </a:r>
            <a:r>
              <a:rPr lang="ru-RU" sz="4400" b="1" i="1" dirty="0" smtClean="0"/>
              <a:t>чуваши</a:t>
            </a:r>
            <a:r>
              <a:rPr lang="ru-RU" sz="4400" dirty="0" smtClean="0"/>
              <a:t> - 1,2%, </a:t>
            </a:r>
            <a:r>
              <a:rPr lang="ru-RU" sz="4400" b="1" i="1" dirty="0" smtClean="0"/>
              <a:t>белорусы</a:t>
            </a:r>
            <a:r>
              <a:rPr lang="ru-RU" sz="4400" dirty="0" smtClean="0"/>
              <a:t> – 0,8%, </a:t>
            </a:r>
            <a:r>
              <a:rPr lang="ru-RU" sz="4400" b="1" i="1" dirty="0" smtClean="0"/>
              <a:t>мордва</a:t>
            </a:r>
            <a:r>
              <a:rPr lang="ru-RU" sz="4400" dirty="0" smtClean="0"/>
              <a:t> – 0,7%, </a:t>
            </a:r>
            <a:r>
              <a:rPr lang="ru-RU" sz="4400" b="1" i="1" dirty="0" smtClean="0"/>
              <a:t>немцы и чеченцы</a:t>
            </a:r>
            <a:r>
              <a:rPr lang="ru-RU" sz="4400" dirty="0" smtClean="0"/>
              <a:t> – по 0,6%, </a:t>
            </a:r>
            <a:r>
              <a:rPr lang="ru-RU" sz="4400" b="1" i="1" dirty="0" smtClean="0"/>
              <a:t>аварцы, армяне, евреи</a:t>
            </a:r>
            <a:r>
              <a:rPr lang="ru-RU" sz="4400" dirty="0" smtClean="0"/>
              <a:t> – по 0,4% и др.</a:t>
            </a:r>
            <a:endParaRPr lang="ru-RU" sz="4400" dirty="0"/>
          </a:p>
        </p:txBody>
      </p:sp>
      <p:pic>
        <p:nvPicPr>
          <p:cNvPr id="2060" name="Picture 12" descr="Картинка 13 из 212433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3140968"/>
            <a:ext cx="2736304" cy="20483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62" name="Picture 14" descr="Картинка 129 из 212433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 l="25531" t="6163" r="16316" b="19881"/>
          <a:stretch>
            <a:fillRect/>
          </a:stretch>
        </p:blipFill>
        <p:spPr bwMode="auto">
          <a:xfrm>
            <a:off x="1907704" y="4365104"/>
            <a:ext cx="2542282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64" name="Picture 16" descr="Картинка 26 из 14178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 l="10262" t="7560" r="12770" b="23230"/>
          <a:stretch>
            <a:fillRect/>
          </a:stretch>
        </p:blipFill>
        <p:spPr bwMode="auto">
          <a:xfrm>
            <a:off x="4139952" y="3140968"/>
            <a:ext cx="2952328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66" name="Picture 18" descr="Картинка 4 из 11830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 t="3780" b="20621"/>
          <a:stretch>
            <a:fillRect/>
          </a:stretch>
        </p:blipFill>
        <p:spPr bwMode="auto">
          <a:xfrm flipH="1">
            <a:off x="6584132" y="4077072"/>
            <a:ext cx="2175888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Autofit/>
          </a:bodyPr>
          <a:lstStyle/>
          <a:p>
            <a:r>
              <a:rPr lang="ru-RU" b="1" dirty="0" smtClean="0"/>
              <a:t>Старинная народная </a:t>
            </a:r>
            <a:br>
              <a:rPr lang="ru-RU" b="1" dirty="0" smtClean="0"/>
            </a:br>
            <a:r>
              <a:rPr lang="ru-RU" b="1" dirty="0" smtClean="0"/>
              <a:t>игра – хоровод </a:t>
            </a:r>
            <a:br>
              <a:rPr lang="ru-RU" b="1" dirty="0" smtClean="0"/>
            </a:br>
            <a:r>
              <a:rPr lang="ru-RU" b="1" dirty="0" smtClean="0"/>
              <a:t>«Со вьюном я хожу»</a:t>
            </a:r>
            <a:endParaRPr lang="ru-RU" b="1" dirty="0"/>
          </a:p>
        </p:txBody>
      </p:sp>
      <p:pic>
        <p:nvPicPr>
          <p:cNvPr id="22530" name="Picture 2" descr="Картинка 20 из 1772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3284984"/>
            <a:ext cx="2876550" cy="3810000"/>
          </a:xfrm>
          <a:prstGeom prst="rect">
            <a:avLst/>
          </a:prstGeom>
          <a:noFill/>
        </p:spPr>
      </p:pic>
      <p:pic>
        <p:nvPicPr>
          <p:cNvPr id="22532" name="Picture 4" descr="Картинка 54 из 1772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EF1"/>
              </a:clrFrom>
              <a:clrTo>
                <a:srgbClr val="FFFEF1">
                  <a:alpha val="0"/>
                </a:srgbClr>
              </a:clrTo>
            </a:clrChange>
          </a:blip>
          <a:srcRect b="11040"/>
          <a:stretch>
            <a:fillRect/>
          </a:stretch>
        </p:blipFill>
        <p:spPr bwMode="auto">
          <a:xfrm>
            <a:off x="3779912" y="3645024"/>
            <a:ext cx="2006595" cy="3212976"/>
          </a:xfrm>
          <a:prstGeom prst="rect">
            <a:avLst/>
          </a:prstGeom>
          <a:noFill/>
        </p:spPr>
      </p:pic>
      <p:pic>
        <p:nvPicPr>
          <p:cNvPr id="22534" name="Picture 6" descr="Картинка 179 из 17722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C4DCFB"/>
              </a:clrFrom>
              <a:clrTo>
                <a:srgbClr val="C4DC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176" y="3501008"/>
            <a:ext cx="1586782" cy="2924944"/>
          </a:xfrm>
          <a:prstGeom prst="rect">
            <a:avLst/>
          </a:prstGeom>
          <a:noFill/>
        </p:spPr>
      </p:pic>
      <p:pic>
        <p:nvPicPr>
          <p:cNvPr id="7" name="пїЅпїЅпїЅпїЅпїЅпїЅ_-_пїЅпїЅ_пїЅпїЅпїЅпїЅпїЅпїЅ_пїЅ_пїЅпїЅпїЅпїЅ_(0_58)_(www.muzico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323528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91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Кубань – </a:t>
            </a:r>
            <a:r>
              <a:rPr lang="ru-RU" sz="4800" b="1" dirty="0" smtClean="0"/>
              <a:t>жемчужина России</a:t>
            </a:r>
            <a:endParaRPr lang="ru-RU" sz="4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4" y="1500174"/>
            <a:ext cx="8463886" cy="13234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4000" dirty="0" smtClean="0"/>
              <a:t>На какие две части река Кубань делит поверхность Краснодарского края? </a:t>
            </a:r>
            <a:endParaRPr lang="ru-RU" sz="4000" dirty="0"/>
          </a:p>
        </p:txBody>
      </p:sp>
      <p:pic>
        <p:nvPicPr>
          <p:cNvPr id="1027" name="Picture 3" descr="Картинка 4 из 16422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0661"/>
          <a:stretch>
            <a:fillRect/>
          </a:stretch>
        </p:blipFill>
        <p:spPr bwMode="auto">
          <a:xfrm>
            <a:off x="251519" y="4149080"/>
            <a:ext cx="1224137" cy="2481064"/>
          </a:xfrm>
          <a:prstGeom prst="rect">
            <a:avLst/>
          </a:prstGeom>
          <a:noFill/>
        </p:spPr>
      </p:pic>
      <p:pic>
        <p:nvPicPr>
          <p:cNvPr id="7" name="Picture 3" descr="Картинка 4 из 16422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FFD"/>
              </a:clrFrom>
              <a:clrTo>
                <a:srgbClr val="FEFFFD">
                  <a:alpha val="0"/>
                </a:srgbClr>
              </a:clrTo>
            </a:clrChange>
          </a:blip>
          <a:srcRect l="50701"/>
          <a:stretch>
            <a:fillRect/>
          </a:stretch>
        </p:blipFill>
        <p:spPr bwMode="auto">
          <a:xfrm>
            <a:off x="7956376" y="4221088"/>
            <a:ext cx="1187624" cy="2409056"/>
          </a:xfrm>
          <a:prstGeom prst="rect">
            <a:avLst/>
          </a:prstGeom>
          <a:noFill/>
        </p:spPr>
      </p:pic>
      <p:sp>
        <p:nvSpPr>
          <p:cNvPr id="8" name="Выноска-облако 7"/>
          <p:cNvSpPr/>
          <p:nvPr/>
        </p:nvSpPr>
        <p:spPr>
          <a:xfrm>
            <a:off x="1547664" y="2924944"/>
            <a:ext cx="3384376" cy="2016224"/>
          </a:xfrm>
          <a:prstGeom prst="cloudCallout">
            <a:avLst>
              <a:gd name="adj1" fmla="val -59256"/>
              <a:gd name="adj2" fmla="val 8234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Западную и восточную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4139952" y="2780928"/>
            <a:ext cx="3384376" cy="2016224"/>
          </a:xfrm>
          <a:prstGeom prst="cloudCallout">
            <a:avLst>
              <a:gd name="adj1" fmla="val 68518"/>
              <a:gd name="adj2" fmla="val 7950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Южную и северную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7D5F3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Кубань – </a:t>
            </a:r>
            <a:r>
              <a:rPr lang="ru-RU" sz="4800" b="1" dirty="0" smtClean="0"/>
              <a:t>жемчужина России</a:t>
            </a:r>
            <a:endParaRPr lang="ru-RU" sz="4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4" y="1500174"/>
            <a:ext cx="8463886" cy="193899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4000" dirty="0" smtClean="0"/>
              <a:t>Назовите самую высокую точку Кавказских </a:t>
            </a:r>
            <a:r>
              <a:rPr lang="ru-RU" sz="4000" dirty="0" smtClean="0"/>
              <a:t>гор на территории Краснодарского края.</a:t>
            </a:r>
            <a:endParaRPr lang="ru-RU" sz="4000" dirty="0"/>
          </a:p>
        </p:txBody>
      </p:sp>
      <p:pic>
        <p:nvPicPr>
          <p:cNvPr id="1027" name="Picture 3" descr="Картинка 4 из 16422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0661"/>
          <a:stretch>
            <a:fillRect/>
          </a:stretch>
        </p:blipFill>
        <p:spPr bwMode="auto">
          <a:xfrm>
            <a:off x="251519" y="4149080"/>
            <a:ext cx="1224137" cy="2481064"/>
          </a:xfrm>
          <a:prstGeom prst="rect">
            <a:avLst/>
          </a:prstGeom>
          <a:noFill/>
        </p:spPr>
      </p:pic>
      <p:pic>
        <p:nvPicPr>
          <p:cNvPr id="7" name="Picture 3" descr="Картинка 4 из 16422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FFD"/>
              </a:clrFrom>
              <a:clrTo>
                <a:srgbClr val="FEFFFD">
                  <a:alpha val="0"/>
                </a:srgbClr>
              </a:clrTo>
            </a:clrChange>
          </a:blip>
          <a:srcRect l="53690"/>
          <a:stretch>
            <a:fillRect/>
          </a:stretch>
        </p:blipFill>
        <p:spPr bwMode="auto">
          <a:xfrm>
            <a:off x="8028384" y="4221088"/>
            <a:ext cx="1115616" cy="2409056"/>
          </a:xfrm>
          <a:prstGeom prst="rect">
            <a:avLst/>
          </a:prstGeom>
          <a:noFill/>
        </p:spPr>
      </p:pic>
      <p:sp>
        <p:nvSpPr>
          <p:cNvPr id="8" name="Выноска-облако 7"/>
          <p:cNvSpPr/>
          <p:nvPr/>
        </p:nvSpPr>
        <p:spPr>
          <a:xfrm>
            <a:off x="1763688" y="3933056"/>
            <a:ext cx="3096344" cy="2016224"/>
          </a:xfrm>
          <a:prstGeom prst="cloudCallout">
            <a:avLst>
              <a:gd name="adj1" fmla="val -55793"/>
              <a:gd name="adj2" fmla="val 1903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 smtClean="0"/>
              <a:t> </a:t>
            </a:r>
            <a:r>
              <a:rPr lang="ru-RU" sz="3600" dirty="0" err="1" smtClean="0">
                <a:solidFill>
                  <a:schemeClr val="tx1"/>
                </a:solidFill>
              </a:rPr>
              <a:t>Цахвоа</a:t>
            </a:r>
            <a:r>
              <a:rPr lang="ru-RU" sz="3600" dirty="0" smtClean="0">
                <a:solidFill>
                  <a:schemeClr val="tx1"/>
                </a:solidFill>
              </a:rPr>
              <a:t> (3345м)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3995936" y="3645024"/>
            <a:ext cx="3384376" cy="2016224"/>
          </a:xfrm>
          <a:prstGeom prst="cloudCallout">
            <a:avLst>
              <a:gd name="adj1" fmla="val 62326"/>
              <a:gd name="adj2" fmla="val 2281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г. </a:t>
            </a:r>
            <a:r>
              <a:rPr lang="ru-RU" sz="3600" dirty="0" smtClean="0">
                <a:solidFill>
                  <a:schemeClr val="tx1"/>
                </a:solidFill>
              </a:rPr>
              <a:t>Эльбрус (5642 м)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7D5F3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757</TotalTime>
  <Words>235</Words>
  <Application>Microsoft Office PowerPoint</Application>
  <PresentationFormat>Экран (4:3)</PresentationFormat>
  <Paragraphs>50</Paragraphs>
  <Slides>15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Наш дом - Россия</vt:lpstr>
      <vt:lpstr>Слайд 2</vt:lpstr>
      <vt:lpstr>Символы России</vt:lpstr>
      <vt:lpstr>Что общего у этих слов?</vt:lpstr>
      <vt:lpstr>Россия в лицах</vt:lpstr>
      <vt:lpstr>Россия в лицах</vt:lpstr>
      <vt:lpstr>Старинная народная  игра – хоровод  «Со вьюном я хожу»</vt:lpstr>
      <vt:lpstr>Кубань – жемчужина России</vt:lpstr>
      <vt:lpstr>Кубань – жемчужина России</vt:lpstr>
      <vt:lpstr>Кубань – жемчужина России</vt:lpstr>
      <vt:lpstr>Кубань – жемчужина России</vt:lpstr>
      <vt:lpstr>Кубань – жемчужина России</vt:lpstr>
      <vt:lpstr>Кубань – жемчужина России</vt:lpstr>
      <vt:lpstr>Кубань – жемчужина России</vt:lpstr>
      <vt:lpstr>Наш дом - Россия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 дом - Россия</dc:title>
  <dc:creator>школа №2</dc:creator>
  <cp:lastModifiedBy>школа №2</cp:lastModifiedBy>
  <cp:revision>80</cp:revision>
  <dcterms:created xsi:type="dcterms:W3CDTF">2012-07-22T06:19:20Z</dcterms:created>
  <dcterms:modified xsi:type="dcterms:W3CDTF">2012-07-26T19:51:50Z</dcterms:modified>
</cp:coreProperties>
</file>