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2" r:id="rId6"/>
    <p:sldId id="257" r:id="rId7"/>
    <p:sldId id="259" r:id="rId8"/>
    <p:sldId id="261" r:id="rId9"/>
    <p:sldId id="264" r:id="rId10"/>
    <p:sldId id="265" r:id="rId11"/>
    <p:sldId id="266" r:id="rId12"/>
    <p:sldId id="267" r:id="rId13"/>
    <p:sldId id="268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53467-766E-4248-87CC-B7000847E8CF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0190-55DA-4DD5-91A9-E8CE2326D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vicomp.ru/product-category/%d0%b2%d0%b5%d1%81%d1%8b-%d0%bb%d0%b0%d0%b1%d0%be%d1%80%d0%b0%d1%82%d0%be%d1%80%d0%bd%d1%8b%d0%b5-%d1%8d%d0%bb%d0%b5%d0%ba%d1%82%d1%80%d0%be%d0%bd%d0%bd%d1%8b%d0%b5/%d0%bb%d0%b0%d0%b1%d0%be%d1%80%d0%b0%d1%82%d0%be%d1%80%d0%bd%d1%8b%d0%b5-%d0%b2%d0%b5%d1%81%d1%8b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785794"/>
            <a:ext cx="8001056" cy="53578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8\Desktop\diplo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483" y="0"/>
            <a:ext cx="917948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Макроэлементы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KNO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MgSO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  7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MgSO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KH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Микроэлементы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 2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CuSO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 5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MnSO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ZnSO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7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KI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CoCl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Источники углеводов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сахароза или глюкоза, обычно в концентрациях 20–40 г/л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Витамины;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Тиамин, рибофлавин, биотин, пантотеновая кислота, пиридоксин, аскорбиновая кислота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Регуляторы роста.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регуляторов роста обычно является определяющим фактором для успешного роста культур клеток растений. Наиболее часто используют ауксины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цитокинины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качестве ауксинов для получения и поддержания культур тканей чаще всего используют ИМК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индолинмаслянную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кислоту)в концентрации 0,1–2 мг/л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качестве источников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цитокининов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искусственных питательных средах используют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кинетин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6-БАП(6-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бензиламинопурин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Принцип работы весов лабораторных  электронных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18\Downloads\scientists-injected-chemicals-into-plastic-tubesscientist-mix-chemicals-with-shake-machine-before-experimentmixture-laced-with-samples-into-test-tubesprepare-sample-test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857256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44" y="4714884"/>
            <a:ext cx="88583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4A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Лабораторные весы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7272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работают на основе силы тяжести, действующей на взвешиваемое тело. Внутри прибора находятся датчики (тензометрические или электромагнитные), которые реагируют на изменение веса. Тензометрические измеряют деформацию платформы, возникающую при приложении нагрузки, а электромагнитные основываются на балансировке силы тяжести с магнитной силой. В обоих случаях изменения регистрируются и преобразуются в электрический сигнал.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7272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сигнал затем обрабатывается встроенным микропроцессором, который производит вычисления и выдает на дисплей цифровое значение веса. Важной частью эксплуатации лабораторных весов также является калибровка, влияющая на корректность замеров. Калибровка может выполняться автоматически или вручную, в зависимости от модели устройства.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 работы магнитной мешалки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icture background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643050"/>
            <a:ext cx="442915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2844" y="5357826"/>
            <a:ext cx="885831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Любая магнитная мешалка с нагревом или же без него работает по следующему принципу: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платформу ставят мензурку с веществами;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Магнит создает электромагнитное поле, которое вращает якорь и заставляет его выполнять перемешивание сред.</a:t>
            </a:r>
            <a:endParaRPr kumimoji="0" lang="ru-RU" sz="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Задать рабочие параметры можно с помощью панели управления при условии, что мешалка оснащена электронагревателем.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8\Desktop\Смайлики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49696" y="-105981"/>
            <a:ext cx="9336604" cy="696398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8\Desktop\Люд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8\Desktop\Павильон_с_яркими_тюльпанами,_Амстерда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1438"/>
            <a:ext cx="8921693" cy="661371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Статистика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 информации на март 2025 года, что 8 марта в России продаётся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свыше 160 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цветов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а общий объём рынка только в марте превышает 35 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млрд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рублей.   В этом году в Международный женский день в Москве было куплено почти 134 тыс. букетов цветов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 данным аналитического сервиса «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Продажи.рф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», за 7 и 8 марта 2024 года в России продали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более 220 тысяч букетов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00858"/>
          </a:xfrm>
        </p:spPr>
        <p:txBody>
          <a:bodyPr>
            <a:normAutofit/>
          </a:bodyPr>
          <a:lstStyle/>
          <a:p>
            <a:pPr eaLnBrk="0" fontAlgn="base" hangingPunct="0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Микроразмножение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растений, начавшее распространяться в 60-е годы 20 века, оформилось как мощное промышленное производство, быстро реагирующее на запросы рынка. Только за период с 1985 по 1990 годы число растений, размножаемых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invitro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возросло с 130 млн. до 513 млн. Мировыми лидерами в этой области являются Нидерланды, США, Индия, Израиль, Италия, Польша и другие страны. </a:t>
            </a:r>
          </a:p>
          <a:p>
            <a:pPr eaLnBrk="0" fontAlgn="base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США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микроразмножением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занимаются около 100 лабораторий, 5 из которых имеют производительность 15-20 млн. растений в год, 8-10 лабораторий – от 2-10 млн., остальные менее 1 млн. растений. Из 248 коммерческих лабораторий Западной Европы с общей годовой производительностью 212 миллионов растений только 37 производят более 1 млн.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Лидером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микроразмножения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растений в Западной Европе являются Нидерланды (около 70 лабораторий занимается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микроразмножением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Новосибирская лаборатория </a:t>
            </a:r>
            <a:r>
              <a:rPr lang="ru-RU" sz="3200" b="1" cap="all" dirty="0" err="1" smtClean="0">
                <a:latin typeface="Times New Roman" pitchFamily="18" charset="0"/>
                <a:cs typeface="Times New Roman" pitchFamily="18" charset="0"/>
              </a:rPr>
              <a:t>клонального</a:t>
            </a:r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all" dirty="0" err="1" smtClean="0">
                <a:latin typeface="Times New Roman" pitchFamily="18" charset="0"/>
                <a:cs typeface="Times New Roman" pitchFamily="18" charset="0"/>
              </a:rPr>
              <a:t>микроразмножения</a:t>
            </a:r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8\Desktop\трава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4076108" cy="2143140"/>
          </a:xfrm>
          <a:prstGeom prst="rect">
            <a:avLst/>
          </a:prstGeom>
          <a:noFill/>
        </p:spPr>
      </p:pic>
      <p:pic>
        <p:nvPicPr>
          <p:cNvPr id="3075" name="Picture 3" descr="C:\Users\18\Desktop\трава 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857364"/>
            <a:ext cx="3929090" cy="2143140"/>
          </a:xfrm>
          <a:prstGeom prst="rect">
            <a:avLst/>
          </a:prstGeom>
          <a:noFill/>
        </p:spPr>
      </p:pic>
      <p:pic>
        <p:nvPicPr>
          <p:cNvPr id="3076" name="Picture 4" descr="C:\Users\18\Desktop\трава 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143357"/>
            <a:ext cx="4143404" cy="2714643"/>
          </a:xfrm>
          <a:prstGeom prst="rect">
            <a:avLst/>
          </a:prstGeom>
          <a:noFill/>
        </p:spPr>
      </p:pic>
      <p:pic>
        <p:nvPicPr>
          <p:cNvPr id="3077" name="Picture 5" descr="C:\Users\18\Desktop\трав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171956"/>
            <a:ext cx="3929090" cy="268604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571503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Когда используются методы размножения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invitro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642918"/>
            <a:ext cx="8001056" cy="535785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--когда растения не дают семян, дают их очень мало или образуют семена с низкой всхожестью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-когда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сортовые признаки не сохраняются у семенного потомства и хозяйственно-ценные признаки теряются при семенном воспроизведении;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 тех случаях, когда необходимо создать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клоновую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популяцию (вегетативно размножить потомство, не отличающееся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генотипически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фенотипически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 исходного растения);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когда растения плохо размножаются другими способами вегетативного размножения;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когда необходимо оздоровить растения от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патогенов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(вирусных, бактериальных и грибных болезней);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когда отсутствуют маточники требуемых генотипов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5"/>
            <a:ext cx="7772400" cy="428629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Основные этапы </a:t>
            </a:r>
            <a:r>
              <a:rPr lang="ru-RU" sz="2700" b="1" dirty="0" err="1">
                <a:latin typeface="Times New Roman" pitchFamily="18" charset="0"/>
                <a:cs typeface="Times New Roman" pitchFamily="18" charset="0"/>
              </a:rPr>
              <a:t>клональногомикроразмножения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 растений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928670"/>
            <a:ext cx="7715304" cy="4710130"/>
          </a:xfrm>
        </p:spPr>
        <p:txBody>
          <a:bodyPr>
            <a:normAutofit fontScale="92500"/>
          </a:bodyPr>
          <a:lstStyle/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1,Введение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культуру </a:t>
            </a:r>
            <a:r>
              <a:rPr lang="en-US" sz="24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invitro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(выбор растения донора, изолирование и стерилизация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экспланта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высадка на питательную среду).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2,Собственно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микроразмножение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путем: стимуляции развития пазушных почек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экспланта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микрочеренкования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побега, сохраняющего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апикальноедоминироваание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стимуляции образования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микроклубней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микролуковичек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индукции образования адвентивных почек тканями листа, стебля, чешуйками и донцем луковиц и т.д.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3,Укоренение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микропобегов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4.Адаптация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растений к условиям </a:t>
            </a:r>
            <a:r>
              <a:rPr lang="en-US" sz="24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invivo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(перенос растений в субстрат и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климокамеру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в условия теплицы в почву).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Питательные среды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643050"/>
            <a:ext cx="7343804" cy="4924444"/>
          </a:xfrm>
        </p:spPr>
        <p:txBody>
          <a:bodyPr/>
          <a:lstStyle/>
          <a:p>
            <a:pPr lvl="0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Кворина-Лепуавра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QL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lvl="0"/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Якобини-Стандарди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Мурасиге-Скуга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(М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4294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Компоненты среды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357298"/>
            <a:ext cx="8072494" cy="428150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групп: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макроэлементы;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микроэлементы;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углеводов;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витамины;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регуляторы роста.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554</Words>
  <Application>Microsoft Office PowerPoint</Application>
  <PresentationFormat>Экран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Статистика </vt:lpstr>
      <vt:lpstr>Слайд 4</vt:lpstr>
      <vt:lpstr>Новосибирская лаборатория клонального микроразмножения </vt:lpstr>
      <vt:lpstr>Когда используются методы размножения invitro</vt:lpstr>
      <vt:lpstr>Основные этапы клональногомикроразмножения растений </vt:lpstr>
      <vt:lpstr>Питательные среды </vt:lpstr>
      <vt:lpstr>Компоненты среды</vt:lpstr>
      <vt:lpstr>Макроэлементы </vt:lpstr>
      <vt:lpstr>Микроэлементы  </vt:lpstr>
      <vt:lpstr>Слайд 12</vt:lpstr>
      <vt:lpstr>Регуляторы роста. </vt:lpstr>
      <vt:lpstr>Принцип работы весов лабораторных  электронных </vt:lpstr>
      <vt:lpstr>Принцип работы магнитной мешалки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Биотехнологии</dc:title>
  <dc:creator>16</dc:creator>
  <cp:lastModifiedBy>18</cp:lastModifiedBy>
  <cp:revision>15</cp:revision>
  <dcterms:created xsi:type="dcterms:W3CDTF">2022-11-28T07:07:48Z</dcterms:created>
  <dcterms:modified xsi:type="dcterms:W3CDTF">2025-10-14T08:29:01Z</dcterms:modified>
</cp:coreProperties>
</file>