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96" r:id="rId1"/>
  </p:sldMasterIdLst>
  <p:sldIdLst>
    <p:sldId id="258" r:id="rId2"/>
    <p:sldId id="276" r:id="rId3"/>
    <p:sldId id="263" r:id="rId4"/>
    <p:sldId id="257" r:id="rId5"/>
    <p:sldId id="265" r:id="rId6"/>
    <p:sldId id="264" r:id="rId7"/>
    <p:sldId id="266" r:id="rId8"/>
    <p:sldId id="267" r:id="rId9"/>
    <p:sldId id="280" r:id="rId10"/>
    <p:sldId id="268" r:id="rId11"/>
    <p:sldId id="269" r:id="rId12"/>
    <p:sldId id="270" r:id="rId13"/>
    <p:sldId id="271" r:id="rId14"/>
    <p:sldId id="272" r:id="rId15"/>
    <p:sldId id="273" r:id="rId16"/>
    <p:sldId id="281" r:id="rId17"/>
    <p:sldId id="274" r:id="rId18"/>
    <p:sldId id="279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03" autoAdjust="0"/>
    <p:restoredTop sz="94660"/>
  </p:normalViewPr>
  <p:slideViewPr>
    <p:cSldViewPr>
      <p:cViewPr varScale="1">
        <p:scale>
          <a:sx n="69" d="100"/>
          <a:sy n="69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A6E0D68-080F-4724-8AED-45AAB2E01CF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8AE9E88-E6CE-47F0-9F82-7BAAC74B7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16632"/>
            <a:ext cx="8229600" cy="221696"/>
          </a:xfrm>
        </p:spPr>
        <p:txBody>
          <a:bodyPr>
            <a:normAutofit fontScale="90000"/>
          </a:bodyPr>
          <a:lstStyle/>
          <a:p>
            <a:r>
              <a:rPr lang="ru-RU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260648"/>
            <a:ext cx="7408333" cy="5865515"/>
          </a:xfrm>
        </p:spPr>
        <p:txBody>
          <a:bodyPr>
            <a:normAutofit fontScale="25000" lnSpcReduction="20000"/>
          </a:bodyPr>
          <a:lstStyle/>
          <a:p>
            <a:pPr marL="0" indent="0" algn="ctr" fontAlgn="base">
              <a:buNone/>
            </a:pPr>
            <a:r>
              <a:rPr lang="ru-RU" sz="4400" dirty="0"/>
              <a:t> </a:t>
            </a:r>
          </a:p>
          <a:p>
            <a:pPr marL="0" indent="0" algn="ctr" fontAlgn="base">
              <a:buNone/>
            </a:pPr>
            <a:r>
              <a:rPr lang="ru-RU" sz="4400" dirty="0"/>
              <a:t> </a:t>
            </a:r>
          </a:p>
          <a:p>
            <a:pPr marL="0" indent="0" algn="ctr" fontAlgn="base">
              <a:buNone/>
            </a:pPr>
            <a:r>
              <a:rPr lang="ru-RU" sz="4400" dirty="0"/>
              <a:t> </a:t>
            </a:r>
          </a:p>
          <a:p>
            <a:pPr marL="0" indent="0" algn="ctr" fontAlgn="base">
              <a:buNone/>
            </a:pPr>
            <a:endParaRPr lang="ru-RU" sz="4400" b="1" dirty="0" smtClean="0"/>
          </a:p>
          <a:p>
            <a:pPr marL="0" indent="0" algn="ctr" fontAlgn="base">
              <a:buNone/>
            </a:pPr>
            <a:endParaRPr lang="ru-RU" sz="4400" b="1" dirty="0"/>
          </a:p>
          <a:p>
            <a:pPr marL="0" indent="0" algn="ctr" fontAlgn="base">
              <a:buNone/>
            </a:pPr>
            <a:endParaRPr lang="ru-RU" sz="4400" b="1" dirty="0" smtClean="0"/>
          </a:p>
          <a:p>
            <a:pPr marL="0" indent="0" algn="ctr" fontAlgn="base">
              <a:buNone/>
            </a:pPr>
            <a:endParaRPr lang="ru-RU" sz="4400" b="1" dirty="0"/>
          </a:p>
          <a:p>
            <a:pPr marL="0" indent="0" algn="ctr" fontAlgn="base">
              <a:buNone/>
            </a:pPr>
            <a:endParaRPr lang="ru-RU" sz="14400" dirty="0" smtClean="0"/>
          </a:p>
          <a:p>
            <a:pPr marL="0" indent="0" algn="ctr" fontAlgn="base">
              <a:buNone/>
            </a:pPr>
            <a:r>
              <a:rPr lang="ru-RU" sz="14400" dirty="0"/>
              <a:t> </a:t>
            </a:r>
          </a:p>
          <a:p>
            <a:pPr marL="0" indent="0" algn="ctr" fontAlgn="base"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«Организация предметно – пространственной среды в группах раннего возраста и использование её развивающих возможностей»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 algn="ctr" fontAlgn="base">
              <a:buNone/>
            </a:pPr>
            <a:r>
              <a:rPr lang="ru-RU" sz="7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 algn="r" fontAlgn="base">
              <a:buNone/>
            </a:pPr>
            <a:endParaRPr lang="ru-RU" sz="4400" dirty="0" smtClean="0"/>
          </a:p>
          <a:p>
            <a:pPr marL="0" indent="0" algn="r" fontAlgn="base">
              <a:buNone/>
            </a:pPr>
            <a:endParaRPr lang="ru-RU" sz="4400" dirty="0"/>
          </a:p>
          <a:p>
            <a:pPr marL="0" indent="0" algn="r" fontAlgn="base">
              <a:buNone/>
            </a:pPr>
            <a:endParaRPr lang="ru-RU" sz="4400" dirty="0" smtClean="0"/>
          </a:p>
          <a:p>
            <a:pPr marL="0" indent="0" algn="r" fontAlgn="base">
              <a:buNone/>
            </a:pPr>
            <a:endParaRPr lang="ru-RU" sz="4400" dirty="0"/>
          </a:p>
          <a:p>
            <a:pPr marL="0" indent="0" algn="r" fontAlgn="base">
              <a:buNone/>
            </a:pPr>
            <a:endParaRPr lang="ru-RU" sz="4400" dirty="0" smtClean="0"/>
          </a:p>
          <a:p>
            <a:pPr marL="0" indent="0" algn="r" fontAlgn="base">
              <a:buNone/>
            </a:pPr>
            <a:r>
              <a:rPr lang="ru-RU" sz="4400" dirty="0"/>
              <a:t>  </a:t>
            </a:r>
          </a:p>
          <a:p>
            <a:pPr marL="0" indent="0" algn="ctr" fontAlgn="base">
              <a:buNone/>
            </a:pPr>
            <a:r>
              <a:rPr lang="ru-RU" sz="4400" dirty="0"/>
              <a:t> </a:t>
            </a:r>
          </a:p>
          <a:p>
            <a:pPr marL="0" indent="0" algn="ctr" fontAlgn="base">
              <a:buNone/>
            </a:pPr>
            <a:r>
              <a:rPr lang="ru-RU" sz="4400" dirty="0"/>
              <a:t> </a:t>
            </a:r>
          </a:p>
          <a:p>
            <a:pPr marL="0" indent="0" algn="ctr" fontAlgn="base">
              <a:buNone/>
            </a:pPr>
            <a:r>
              <a:rPr lang="ru-RU" sz="4400" dirty="0"/>
              <a:t> </a:t>
            </a:r>
          </a:p>
          <a:p>
            <a:pPr marL="0" indent="0" algn="ctr" fontAlgn="base">
              <a:buNone/>
            </a:pPr>
            <a:endParaRPr lang="ru-RU" sz="4400" dirty="0" smtClean="0"/>
          </a:p>
          <a:p>
            <a:pPr marL="0" indent="0" algn="ctr" fontAlgn="base">
              <a:buNone/>
            </a:pPr>
            <a:endParaRPr lang="ru-RU" sz="4400" dirty="0"/>
          </a:p>
          <a:p>
            <a:pPr marL="0" indent="0" algn="ctr" fontAlgn="base">
              <a:buNone/>
            </a:pPr>
            <a:endParaRPr lang="ru-RU" sz="44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37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Центр </a:t>
            </a:r>
            <a:r>
              <a:rPr lang="ru-RU" b="1" i="1" dirty="0" smtClean="0">
                <a:solidFill>
                  <a:schemeClr val="tx1"/>
                </a:solidFill>
              </a:rPr>
              <a:t>конструирования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2495385" cy="208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365104"/>
            <a:ext cx="2582762" cy="207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72"/>
          <a:stretch/>
        </p:blipFill>
        <p:spPr bwMode="auto">
          <a:xfrm rot="5400000">
            <a:off x="2254613" y="4090203"/>
            <a:ext cx="2447529" cy="1557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6" t="3611" r="19931"/>
          <a:stretch/>
        </p:blipFill>
        <p:spPr bwMode="auto">
          <a:xfrm rot="5400000">
            <a:off x="3768131" y="2432669"/>
            <a:ext cx="2447530" cy="1415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09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620000" cy="11430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Центр «Безопасности»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1" r="19625"/>
          <a:stretch/>
        </p:blipFill>
        <p:spPr bwMode="auto">
          <a:xfrm rot="5400000">
            <a:off x="492625" y="2715284"/>
            <a:ext cx="2698169" cy="28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12374"/>
            <a:ext cx="3024336" cy="2694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3" r="26665"/>
          <a:stretch/>
        </p:blipFill>
        <p:spPr bwMode="auto">
          <a:xfrm rot="5400000">
            <a:off x="2953734" y="4519093"/>
            <a:ext cx="2619674" cy="1680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474" y="1484784"/>
            <a:ext cx="183620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015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620000" cy="1143000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Книжный центр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1\Desktop\ф 1мл2\20200916_113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26400" y="-10801350"/>
            <a:ext cx="7200000" cy="40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1\Desktop\ф 1мл2\20200916_113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268760"/>
            <a:ext cx="4175067" cy="234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Брусничка\Desktop\ФОТО\20201207_1630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643785" y="4133079"/>
            <a:ext cx="3136349" cy="2016224"/>
          </a:xfrm>
          <a:prstGeom prst="rect">
            <a:avLst/>
          </a:prstGeom>
          <a:noFill/>
        </p:spPr>
      </p:pic>
      <p:pic>
        <p:nvPicPr>
          <p:cNvPr id="2051" name="Picture 3" descr="C:\Users\Брусничка\Desktop\ФОТО\20201207_1812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384551" y="2192863"/>
            <a:ext cx="4224469" cy="237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977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4624"/>
            <a:ext cx="7620000" cy="11430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«Музыкально-театрализованный центр»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1\Desktop\ф 1мл2\IMG-706be005872f8a8ca7d0bf096d2b6f98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861048"/>
            <a:ext cx="162018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ф 1мл2\IMG-ad32649cb95cb38fd84f923d9e26cd1e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861048"/>
            <a:ext cx="172819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1\Desktop\ф 1мл2\IMG-bf711ff72b25508dce5455bdd65d0046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1728192" cy="206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1\Desktop\ф 1мл2\20201201_17152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7" r="13614"/>
          <a:stretch/>
        </p:blipFill>
        <p:spPr bwMode="auto">
          <a:xfrm rot="5400000">
            <a:off x="5374025" y="1474848"/>
            <a:ext cx="2160241" cy="174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1\Desktop\ф 1мл2\IMG-8b7262b60573665540ba99ad4a4e14bc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1728192" cy="217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1\Desktop\ф 1мл2\IMG-394de9b4b8278c503ec8d365d57bcab9-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340768"/>
            <a:ext cx="1690916" cy="209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81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27384"/>
            <a:ext cx="7620000" cy="864096"/>
          </a:xfrm>
        </p:spPr>
        <p:txBody>
          <a:bodyPr/>
          <a:lstStyle/>
          <a:p>
            <a:pPr algn="ctr"/>
            <a:r>
              <a:rPr lang="ru-RU" i="1" dirty="0" smtClean="0"/>
              <a:t> </a:t>
            </a:r>
            <a:r>
              <a:rPr lang="ru-RU" b="1" i="1" dirty="0" smtClean="0">
                <a:solidFill>
                  <a:schemeClr val="tx1"/>
                </a:solidFill>
              </a:rPr>
              <a:t>Центр «Развитие</a:t>
            </a:r>
            <a:r>
              <a:rPr lang="ru-RU" b="1" i="1" dirty="0">
                <a:solidFill>
                  <a:schemeClr val="tx1"/>
                </a:solidFill>
              </a:rPr>
              <a:t>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2736"/>
            <a:ext cx="7992888" cy="568863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600" b="1" dirty="0">
                <a:latin typeface="Candara" pitchFamily="34" charset="0"/>
                <a:cs typeface="Times New Roman" pitchFamily="18" charset="0"/>
              </a:rPr>
              <a:t>В центре </a:t>
            </a:r>
            <a:r>
              <a:rPr lang="ru-RU" sz="2600" b="1" i="1" dirty="0">
                <a:latin typeface="Candara" pitchFamily="34" charset="0"/>
                <a:cs typeface="Times New Roman" pitchFamily="18" charset="0"/>
              </a:rPr>
              <a:t>«Развитие»</a:t>
            </a:r>
            <a:r>
              <a:rPr lang="ru-RU" sz="2600" b="1" dirty="0">
                <a:latin typeface="Candara" pitchFamily="34" charset="0"/>
                <a:cs typeface="Times New Roman" pitchFamily="18" charset="0"/>
              </a:rPr>
              <a:t> находятся различные дидактические игры по развитию речи, серии картин и иллюстраций для установления последовательности событий, наборы парных картинок на соотнесение, разрезные сюжетные картины</a:t>
            </a:r>
            <a:r>
              <a:rPr lang="ru-RU" sz="2600" b="1" dirty="0" smtClean="0">
                <a:latin typeface="Candara" pitchFamily="34" charset="0"/>
                <a:cs typeface="Times New Roman" pitchFamily="18" charset="0"/>
              </a:rPr>
              <a:t>.</a:t>
            </a:r>
            <a:r>
              <a:rPr lang="ru-RU" sz="2600" b="1" dirty="0">
                <a:latin typeface="Candara" pitchFamily="34" charset="0"/>
                <a:cs typeface="Times New Roman" pitchFamily="18" charset="0"/>
              </a:rPr>
              <a:t> Дидактические игры в младшем возрасте должны наряду с другими играми обеспечивать бодрое, радостное настроение, содействовать жизни детей в коллективе сверстников – приучать детей играть рядом. Дидактические игры направляют внимание детей на окружающие предметы, учат замечать, видеть,  анализировать. В ходе дидактических игр  дети учатся слышать слово, правильно соотносить  его с действиями  и предметами, а также развивать активный словарь детей .  Многие дидактические игры в младшем возрасте  сопровождаются движениями, что способствует развитию координации . В развивающей среде целесообразно разместить  дидактические игры по развитию речи, ознакомлению с окружающим миром,  и для развития сенсорных </a:t>
            </a:r>
            <a:r>
              <a:rPr lang="ru-RU" sz="2600" b="1" dirty="0" smtClean="0">
                <a:latin typeface="Candara" pitchFamily="34" charset="0"/>
                <a:cs typeface="Times New Roman" pitchFamily="18" charset="0"/>
              </a:rPr>
              <a:t>представлений.</a:t>
            </a:r>
            <a:endParaRPr lang="ru-RU" sz="2600" b="1" dirty="0">
              <a:latin typeface="Candara" pitchFamily="34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194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Центр </a:t>
            </a:r>
            <a:r>
              <a:rPr lang="ru-RU" b="1" i="1" dirty="0">
                <a:solidFill>
                  <a:schemeClr val="tx1"/>
                </a:solidFill>
              </a:rPr>
              <a:t>«Сюжетно-ролевых игр»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07045"/>
            <a:ext cx="1512168" cy="2239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07044"/>
            <a:ext cx="1656184" cy="2239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1\Desktop\ф 1мл2\20200911_0909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29801" y="2169572"/>
            <a:ext cx="2239223" cy="151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1\Desktop\ф 1мл2\20200911_0911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6413" y="4454019"/>
            <a:ext cx="2198443" cy="1656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448" y="-4707900"/>
            <a:ext cx="5040000" cy="28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46362" y="2152279"/>
            <a:ext cx="2239224" cy="1548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57222" y="4532061"/>
            <a:ext cx="2184380" cy="151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28714" y="4513913"/>
            <a:ext cx="2222676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73785" y="4514765"/>
            <a:ext cx="2184377" cy="1548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960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7620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andara" pitchFamily="34" charset="0"/>
              </a:rPr>
              <a:t/>
            </a:r>
            <a:br>
              <a:rPr lang="ru-RU" dirty="0" smtClean="0">
                <a:latin typeface="Candara" pitchFamily="34" charset="0"/>
              </a:rPr>
            </a:br>
            <a:r>
              <a:rPr lang="ru-RU" b="1" i="1" dirty="0" smtClean="0">
                <a:solidFill>
                  <a:schemeClr val="tx1"/>
                </a:solidFill>
              </a:rPr>
              <a:t>Уголок уединения</a:t>
            </a: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Брусничка\Desktop\ФОТО\20201207_163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413170" y="2419478"/>
            <a:ext cx="3525570" cy="2088232"/>
          </a:xfrm>
          <a:prstGeom prst="rect">
            <a:avLst/>
          </a:prstGeom>
          <a:noFill/>
        </p:spPr>
      </p:pic>
      <p:pic>
        <p:nvPicPr>
          <p:cNvPr id="3075" name="Picture 3" descr="C:\Users\Брусничка\Desktop\ФОТО\20201207_1636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00542" y="3404998"/>
            <a:ext cx="3912436" cy="2232248"/>
          </a:xfrm>
          <a:prstGeom prst="rect">
            <a:avLst/>
          </a:prstGeom>
          <a:noFill/>
        </p:spPr>
      </p:pic>
      <p:pic>
        <p:nvPicPr>
          <p:cNvPr id="3076" name="Picture 4" descr="C:\Users\Брусничка\Desktop\ФОТО\20201207_163800(0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712015" y="3433001"/>
            <a:ext cx="3968441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014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7620000" cy="11430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Уголок для </a:t>
            </a:r>
            <a:r>
              <a:rPr lang="ru-RU" b="1" i="1" dirty="0" smtClean="0">
                <a:solidFill>
                  <a:schemeClr val="tx1"/>
                </a:solidFill>
              </a:rPr>
              <a:t>родителей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72816"/>
            <a:ext cx="7776863" cy="4608512"/>
          </a:xfrm>
        </p:spPr>
        <p:txBody>
          <a:bodyPr>
            <a:normAutofit/>
          </a:bodyPr>
          <a:lstStyle/>
          <a:p>
            <a:r>
              <a:rPr lang="ru-RU" b="1" dirty="0" smtClean="0"/>
              <a:t>В </a:t>
            </a:r>
            <a:r>
              <a:rPr lang="ru-RU" b="1" dirty="0"/>
              <a:t>приемной комнате оформлен уголок для родителей. В соответствии с планированием годового плана размещаются информационные стенды, куда помещается необходимая информация, папки с консультациями, советами, папки-передвижки.</a:t>
            </a:r>
          </a:p>
          <a:p>
            <a:r>
              <a:rPr lang="ru-RU" b="1" dirty="0"/>
              <a:t>Здесь же находится уголок-выставка детских работ по ИЗО и уголок по лепке, где так же выставляются детские работы.</a:t>
            </a:r>
          </a:p>
          <a:p>
            <a:r>
              <a:rPr lang="ru-RU" b="1" dirty="0"/>
              <a:t>Вниманию для родителей, информации, буклеты, памятки, рекомендации по организации досуга для детей, материалы для игр и домашних заданий, медсестры, логопеда и педагога-психолога.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60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andara" pitchFamily="34" charset="0"/>
                <a:cs typeface="Times New Roman" pitchFamily="18" charset="0"/>
              </a:rPr>
              <a:t/>
            </a:r>
            <a:br>
              <a:rPr lang="ru-RU" dirty="0" smtClean="0">
                <a:latin typeface="Candara" pitchFamily="34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476672"/>
            <a:ext cx="7920880" cy="619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Candara" pitchFamily="34" charset="0"/>
              </a:rPr>
              <a:t>Правильно организованная предметная развивающая среда, направленная на личностно - ориентированное развитие ребёнка, стимулирует общение, любознательность, способствует развитию таких качеств, как инициативность, самостоятельность, творчество. </a:t>
            </a:r>
            <a:r>
              <a:rPr lang="ru-RU" sz="2400" b="1" dirty="0" smtClean="0">
                <a:latin typeface="Candara" pitchFamily="34" charset="0"/>
              </a:rPr>
              <a:t>Дети </a:t>
            </a:r>
            <a:r>
              <a:rPr lang="ru-RU" sz="2400" b="1" dirty="0">
                <a:latin typeface="Candara" pitchFamily="34" charset="0"/>
              </a:rPr>
              <a:t>чувствуют себя компетентными, ответственными и стараются максимально использовать свои возможности и навыки. Важно ещё то, что работа по обновлению предметной среды объединяет всех участников образовательного процесса: педагогов, детей и родителей. Такая предметная развивающая среда не остаётся постоянной, она всегда открыта к изменениям, дополнениям в соответствии с меняющимися интересами </a:t>
            </a:r>
            <a:r>
              <a:rPr lang="ru-RU" sz="2400" b="1" dirty="0" smtClean="0">
                <a:latin typeface="Candara" pitchFamily="34" charset="0"/>
              </a:rPr>
              <a:t>детей.</a:t>
            </a:r>
            <a:endParaRPr lang="ru-RU" sz="2400" b="1" dirty="0">
              <a:latin typeface="Candara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926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09443" y="404665"/>
            <a:ext cx="7125112" cy="43924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i="1" dirty="0" smtClean="0"/>
          </a:p>
          <a:p>
            <a:pPr marL="0" indent="0" algn="ctr">
              <a:buNone/>
            </a:pPr>
            <a:r>
              <a:rPr lang="ru-RU" sz="6000" b="1" i="1" dirty="0" smtClean="0"/>
              <a:t>Спасибо за внимание !</a:t>
            </a:r>
            <a:endParaRPr lang="ru-RU" sz="6000" b="1" i="1" dirty="0"/>
          </a:p>
        </p:txBody>
      </p:sp>
    </p:spTree>
    <p:extLst>
      <p:ext uri="{BB962C8B-B14F-4D97-AF65-F5344CB8AC3E}">
        <p14:creationId xmlns:p14="http://schemas.microsoft.com/office/powerpoint/2010/main" val="400807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04664"/>
            <a:ext cx="7620000" cy="1512168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Развивающая предметно- пространственная среда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204864"/>
            <a:ext cx="7848872" cy="3744416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3200" b="1" dirty="0"/>
              <a:t>- система условий, обеспечивающая возможность осуществления детской деятельности и предусматривающая ряд базовых компонентов, необходимых для полноценного физического, эстетического, познавательного и социального становления личности ребенка.</a:t>
            </a:r>
          </a:p>
          <a:p>
            <a:pPr marL="0" indent="0" algn="ctr">
              <a:buNone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23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РППС должна быть!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7920880" cy="5328592"/>
          </a:xfrm>
        </p:spPr>
        <p:txBody>
          <a:bodyPr>
            <a:normAutofit fontScale="85000" lnSpcReduction="20000"/>
          </a:bodyPr>
          <a:lstStyle/>
          <a:p>
            <a:r>
              <a:rPr lang="ru-RU" sz="1900" b="1" i="1" dirty="0">
                <a:latin typeface="Candara" pitchFamily="34" charset="0"/>
                <a:cs typeface="Times New Roman" pitchFamily="18" charset="0"/>
              </a:rPr>
              <a:t>Содержательная насыщенность</a:t>
            </a:r>
            <a:r>
              <a:rPr lang="ru-RU" sz="1900" b="1" dirty="0">
                <a:latin typeface="Candara" pitchFamily="34" charset="0"/>
                <a:cs typeface="Times New Roman" pitchFamily="18" charset="0"/>
              </a:rPr>
              <a:t> – это разнообразие материалов, оборудования, инвентаря в группе. Они должны соответствовать возрастным особенностям и содержанию программы.</a:t>
            </a:r>
          </a:p>
          <a:p>
            <a:r>
              <a:rPr lang="ru-RU" sz="1900" b="1" i="1" dirty="0">
                <a:latin typeface="Candara" pitchFamily="34" charset="0"/>
                <a:cs typeface="Times New Roman" pitchFamily="18" charset="0"/>
              </a:rPr>
              <a:t>Трансформируемость</a:t>
            </a:r>
            <a:r>
              <a:rPr lang="ru-RU" sz="1900" b="1" dirty="0">
                <a:latin typeface="Candara" pitchFamily="34" charset="0"/>
                <a:cs typeface="Times New Roman" pitchFamily="18" charset="0"/>
              </a:rPr>
              <a:t> пространства обеспечивает возможность изменений развивающей предметно-пространственной среды в зависимости от образовательной ситуации, от меняющихся интересов и возможностей детей.</a:t>
            </a:r>
          </a:p>
          <a:p>
            <a:r>
              <a:rPr lang="ru-RU" sz="1900" b="1" i="1" dirty="0" smtClean="0">
                <a:latin typeface="Candara" pitchFamily="34" charset="0"/>
                <a:cs typeface="Times New Roman" pitchFamily="18" charset="0"/>
              </a:rPr>
              <a:t>Полифункциональность</a:t>
            </a:r>
            <a:r>
              <a:rPr lang="ru-RU" sz="1900" b="1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ru-RU" sz="1900" b="1" dirty="0">
                <a:latin typeface="Candara" pitchFamily="34" charset="0"/>
                <a:cs typeface="Times New Roman" pitchFamily="18" charset="0"/>
              </a:rPr>
              <a:t>материалов предполагает возможность разнообразного использования различных составляющих предметной среды. Наличие не обладающих жёстко закреплённым способом употребления </a:t>
            </a:r>
            <a:r>
              <a:rPr lang="ru-RU" sz="1900" b="1" dirty="0" smtClean="0">
                <a:latin typeface="Candara" pitchFamily="34" charset="0"/>
                <a:cs typeface="Times New Roman" pitchFamily="18" charset="0"/>
              </a:rPr>
              <a:t>полифункциональных </a:t>
            </a:r>
            <a:r>
              <a:rPr lang="ru-RU" sz="1900" b="1" dirty="0">
                <a:latin typeface="Candara" pitchFamily="34" charset="0"/>
                <a:cs typeface="Times New Roman" pitchFamily="18" charset="0"/>
              </a:rPr>
              <a:t>предметов (в т</a:t>
            </a:r>
            <a:r>
              <a:rPr lang="ru-RU" sz="1900" b="1" dirty="0" smtClean="0">
                <a:latin typeface="Candara" pitchFamily="34" charset="0"/>
                <a:cs typeface="Times New Roman" pitchFamily="18" charset="0"/>
              </a:rPr>
              <a:t>. ч</a:t>
            </a:r>
            <a:r>
              <a:rPr lang="ru-RU" sz="1900" b="1" dirty="0">
                <a:latin typeface="Candara" pitchFamily="34" charset="0"/>
                <a:cs typeface="Times New Roman" pitchFamily="18" charset="0"/>
              </a:rPr>
              <a:t>. природные материалы, предметы-заместители).</a:t>
            </a:r>
          </a:p>
          <a:p>
            <a:r>
              <a:rPr lang="ru-RU" sz="1900" b="1" i="1" dirty="0">
                <a:latin typeface="Candara" pitchFamily="34" charset="0"/>
                <a:cs typeface="Times New Roman" pitchFamily="18" charset="0"/>
              </a:rPr>
              <a:t>Вариативность</a:t>
            </a:r>
            <a:r>
              <a:rPr lang="ru-RU" sz="1900" b="1" dirty="0">
                <a:latin typeface="Candara" pitchFamily="34" charset="0"/>
                <a:cs typeface="Times New Roman" pitchFamily="18" charset="0"/>
              </a:rPr>
              <a:t> среды предполагает наличие различных пространств, периодическую сменяемость игрового материала, разнообразие материалов и игрушек для обеспечения свободного выбора детьми, появление новых предметов.</a:t>
            </a:r>
          </a:p>
          <a:p>
            <a:r>
              <a:rPr lang="ru-RU" sz="1900" b="1" i="1" dirty="0">
                <a:latin typeface="Candara" pitchFamily="34" charset="0"/>
                <a:cs typeface="Times New Roman" pitchFamily="18" charset="0"/>
              </a:rPr>
              <a:t>Доступность</a:t>
            </a:r>
            <a:r>
              <a:rPr lang="ru-RU" sz="1900" b="1" dirty="0">
                <a:latin typeface="Candara" pitchFamily="34" charset="0"/>
                <a:cs typeface="Times New Roman" pitchFamily="18" charset="0"/>
              </a:rPr>
              <a:t> среды предполагает доступность для воспитанников всех помещений, где осуществляется образовательная деятельность, свободный доступ к играм, игрушкам, пособиям, обеспечивающим все виды детской активности, исправность и сохранность материалов и оборудования.</a:t>
            </a:r>
          </a:p>
          <a:p>
            <a:r>
              <a:rPr lang="ru-RU" sz="1900" b="1" i="1" dirty="0">
                <a:latin typeface="Candara" pitchFamily="34" charset="0"/>
                <a:cs typeface="Times New Roman" pitchFamily="18" charset="0"/>
              </a:rPr>
              <a:t>Безопасность</a:t>
            </a:r>
            <a:r>
              <a:rPr lang="ru-RU" sz="1900" b="1" dirty="0">
                <a:latin typeface="Candara" pitchFamily="34" charset="0"/>
                <a:cs typeface="Times New Roman" pitchFamily="18" charset="0"/>
              </a:rPr>
              <a:t> среды предполагает соответствие всех её элементов по обеспечению надёжности и безопасности, т.е. на игрушки должны быть сертификаты и декларации соответствия.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297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620000" cy="1503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Candara" pitchFamily="34" charset="0"/>
                <a:cs typeface="Times New Roman"/>
              </a:rPr>
              <a:t/>
            </a:r>
            <a:br>
              <a:rPr lang="ru-RU" sz="40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Candara" pitchFamily="34" charset="0"/>
                <a:cs typeface="Times New Roman"/>
              </a:rPr>
            </a:br>
            <a:r>
              <a:rPr lang="ru-RU" sz="49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2900" dirty="0"/>
              <a:t/>
            </a:r>
            <a:br>
              <a:rPr lang="ru-RU" sz="2900" dirty="0"/>
            </a:br>
            <a:endParaRPr lang="ru-RU" sz="2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7776864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2"/>
                </a:solidFill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>
                <a:latin typeface="Candara" pitchFamily="34" charset="0"/>
                <a:ea typeface="Calibri" pitchFamily="34" charset="0"/>
                <a:cs typeface="Times New Roman" pitchFamily="18" charset="0"/>
              </a:rPr>
              <a:t>Детская деятельность не может быть полноценной на чистом вербальном уровне, вне предметной среды, в противном случае у ребенка исчезнет стремление узнавать новое, появится апатия и агрессия.</a:t>
            </a:r>
          </a:p>
          <a:p>
            <a:pPr marL="0" indent="0">
              <a:buNone/>
            </a:pPr>
            <a:r>
              <a:rPr lang="ru-RU" b="1" dirty="0">
                <a:latin typeface="Candara" pitchFamily="34" charset="0"/>
                <a:ea typeface="Calibri" pitchFamily="34" charset="0"/>
                <a:cs typeface="Times New Roman" pitchFamily="18" charset="0"/>
              </a:rPr>
              <a:t>   Правильная организация и умелое включение ребенка в активное взаимодействие с окружающим предметным миром является одним из условий эффективности организационного образовательного процесса ДОУ</a:t>
            </a:r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99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7620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1"/>
                </a:solidFill>
              </a:rPr>
              <a:t>В </a:t>
            </a:r>
            <a:r>
              <a:rPr lang="ru-RU" b="1" dirty="0">
                <a:solidFill>
                  <a:schemeClr val="tx1"/>
                </a:solidFill>
              </a:rPr>
              <a:t>группе имеются следующие центры: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568951" cy="4968552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b="1" dirty="0">
                <a:latin typeface="Candara" pitchFamily="34" charset="0"/>
                <a:ea typeface="Calibri"/>
                <a:cs typeface="Times New Roman"/>
              </a:rPr>
              <a:t>Ц</a:t>
            </a:r>
            <a:r>
              <a:rPr lang="ru-RU" sz="2400" b="1" dirty="0" smtClean="0">
                <a:latin typeface="Candara" pitchFamily="34" charset="0"/>
                <a:ea typeface="Calibri"/>
                <a:cs typeface="Times New Roman"/>
              </a:rPr>
              <a:t>ентр</a:t>
            </a:r>
            <a:r>
              <a:rPr lang="ru-RU" sz="2400" b="1" dirty="0" smtClean="0">
                <a:latin typeface="Candara" pitchFamily="34" charset="0"/>
                <a:ea typeface="Calibri"/>
                <a:cs typeface="Times New Roman"/>
              </a:rPr>
              <a:t> </a:t>
            </a:r>
            <a:r>
              <a:rPr lang="ru-RU" sz="2400" b="1" dirty="0">
                <a:latin typeface="Candara" pitchFamily="34" charset="0"/>
                <a:ea typeface="Calibri"/>
                <a:cs typeface="Times New Roman"/>
              </a:rPr>
              <a:t>сюжетно-ролевых игр;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b="1" dirty="0" smtClean="0">
                <a:latin typeface="Candara" pitchFamily="34" charset="0"/>
                <a:ea typeface="Calibri"/>
                <a:cs typeface="Times New Roman"/>
              </a:rPr>
              <a:t>Центр  </a:t>
            </a:r>
            <a:r>
              <a:rPr lang="ru-RU" sz="2400" b="1" dirty="0">
                <a:latin typeface="Candara" pitchFamily="34" charset="0"/>
                <a:ea typeface="Calibri"/>
                <a:cs typeface="Times New Roman"/>
              </a:rPr>
              <a:t>музыкально-театральной деятельности;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b="1" dirty="0">
                <a:latin typeface="Candara" pitchFamily="34" charset="0"/>
                <a:ea typeface="Calibri"/>
                <a:cs typeface="Times New Roman"/>
              </a:rPr>
              <a:t>К</a:t>
            </a:r>
            <a:r>
              <a:rPr lang="ru-RU" sz="2400" b="1" dirty="0" smtClean="0">
                <a:latin typeface="Candara" pitchFamily="34" charset="0"/>
                <a:ea typeface="Calibri"/>
                <a:cs typeface="Times New Roman"/>
              </a:rPr>
              <a:t>нижный </a:t>
            </a:r>
            <a:r>
              <a:rPr lang="ru-RU" sz="2400" b="1" dirty="0">
                <a:latin typeface="Candara" pitchFamily="34" charset="0"/>
                <a:ea typeface="Calibri"/>
                <a:cs typeface="Times New Roman"/>
              </a:rPr>
              <a:t>центр;</a:t>
            </a:r>
            <a:endParaRPr lang="ru-RU" sz="2400" b="1" dirty="0">
              <a:latin typeface="Candara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b="1" dirty="0" smtClean="0">
                <a:latin typeface="Candara" pitchFamily="34" charset="0"/>
                <a:ea typeface="Calibri"/>
                <a:cs typeface="Times New Roman"/>
              </a:rPr>
              <a:t>Центр</a:t>
            </a:r>
            <a:r>
              <a:rPr lang="ru-RU" sz="2400" b="1" kern="1800" dirty="0" smtClean="0">
                <a:latin typeface="Candara" pitchFamily="34" charset="0"/>
                <a:ea typeface="Calibri"/>
                <a:cs typeface="Times New Roman"/>
              </a:rPr>
              <a:t> </a:t>
            </a:r>
            <a:r>
              <a:rPr lang="ru-RU" sz="2400" b="1" kern="1800" dirty="0" smtClean="0">
                <a:latin typeface="Candara" pitchFamily="34" charset="0"/>
                <a:ea typeface="Calibri"/>
                <a:cs typeface="Times New Roman"/>
              </a:rPr>
              <a:t>художественно- эстетического творчества</a:t>
            </a:r>
            <a:r>
              <a:rPr lang="ru-RU" sz="2400" b="1" dirty="0" smtClean="0">
                <a:latin typeface="Candara" pitchFamily="34" charset="0"/>
                <a:ea typeface="Calibri"/>
                <a:cs typeface="Times New Roman"/>
              </a:rPr>
              <a:t>; </a:t>
            </a:r>
            <a:endParaRPr lang="ru-RU" sz="2400" b="1" dirty="0">
              <a:latin typeface="Candara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b="1" dirty="0" smtClean="0">
                <a:latin typeface="Candara" pitchFamily="34" charset="0"/>
                <a:ea typeface="Calibri"/>
                <a:cs typeface="Times New Roman"/>
              </a:rPr>
              <a:t>Центр </a:t>
            </a:r>
            <a:r>
              <a:rPr lang="ru-RU" sz="2400" b="1" dirty="0">
                <a:latin typeface="Candara" pitchFamily="34" charset="0"/>
                <a:ea typeface="Calibri"/>
                <a:cs typeface="Times New Roman"/>
              </a:rPr>
              <a:t>конструктивной деятельности;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b="1" dirty="0">
                <a:latin typeface="Candara" pitchFamily="34" charset="0"/>
                <a:ea typeface="Calibri"/>
                <a:cs typeface="Times New Roman"/>
              </a:rPr>
              <a:t>С</a:t>
            </a:r>
            <a:r>
              <a:rPr lang="ru-RU" sz="2400" b="1" dirty="0" smtClean="0">
                <a:latin typeface="Candara" pitchFamily="34" charset="0"/>
                <a:ea typeface="Calibri"/>
                <a:cs typeface="Times New Roman"/>
              </a:rPr>
              <a:t>портивный </a:t>
            </a:r>
            <a:r>
              <a:rPr lang="ru-RU" sz="2400" b="1" dirty="0">
                <a:latin typeface="Candara" pitchFamily="34" charset="0"/>
                <a:ea typeface="Calibri"/>
                <a:cs typeface="Times New Roman"/>
              </a:rPr>
              <a:t>центр;</a:t>
            </a:r>
            <a:endParaRPr lang="ru-RU" sz="2400" b="1" dirty="0">
              <a:latin typeface="Candara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b="1" dirty="0" smtClean="0">
                <a:latin typeface="Candara" pitchFamily="34" charset="0"/>
                <a:ea typeface="Calibri"/>
                <a:cs typeface="Times New Roman"/>
              </a:rPr>
              <a:t>Центр природы и экспериментирования;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b="1" dirty="0" smtClean="0">
                <a:latin typeface="Candara" pitchFamily="34" charset="0"/>
                <a:ea typeface="Calibri"/>
                <a:cs typeface="Times New Roman"/>
              </a:rPr>
              <a:t>Центр развитие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b="1" dirty="0" smtClean="0">
                <a:latin typeface="Candara" pitchFamily="34" charset="0"/>
                <a:ea typeface="Calibri"/>
                <a:cs typeface="Times New Roman"/>
              </a:rPr>
              <a:t>Центр</a:t>
            </a:r>
            <a:r>
              <a:rPr lang="ru-RU" sz="2400" b="1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ru-RU" sz="2400" b="1" dirty="0">
                <a:latin typeface="Candara" pitchFamily="34" charset="0"/>
                <a:cs typeface="Times New Roman" pitchFamily="18" charset="0"/>
              </a:rPr>
              <a:t>познавательно-исследовательской деятельности</a:t>
            </a:r>
            <a:endParaRPr lang="ru-RU" sz="2400" b="1" dirty="0" smtClean="0">
              <a:latin typeface="Candara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ru-RU" b="1" dirty="0">
              <a:solidFill>
                <a:schemeClr val="tx2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5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620000" cy="11430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Центр природы и экспериментирования.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7859252" cy="551723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2"/>
                </a:solidFill>
              </a:rPr>
              <a:t> 		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293072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12776"/>
            <a:ext cx="216024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93096"/>
            <a:ext cx="298705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8" r="17275"/>
          <a:stretch/>
        </p:blipFill>
        <p:spPr bwMode="auto">
          <a:xfrm>
            <a:off x="4355976" y="4221088"/>
            <a:ext cx="2181357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789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Спортивный </a:t>
            </a:r>
            <a:r>
              <a:rPr lang="ru-RU" b="1" i="1" dirty="0" smtClean="0">
                <a:solidFill>
                  <a:schemeClr val="tx1"/>
                </a:solidFill>
              </a:rPr>
              <a:t>центр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Брусничка\Desktop\ФОТО\20201207_1735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19938" y="2072266"/>
            <a:ext cx="2469603" cy="1582672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8" r="11203"/>
          <a:stretch/>
        </p:blipFill>
        <p:spPr bwMode="auto">
          <a:xfrm>
            <a:off x="6372200" y="1988840"/>
            <a:ext cx="1677291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C:\Users\1\Desktop\ф 1мл2\20200916_1124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341" y="4437112"/>
            <a:ext cx="3518729" cy="1979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41019" y="2303597"/>
            <a:ext cx="2160239" cy="1530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1\Desktop\ф 1мл2\20201201_17300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4"/>
          <a:stretch/>
        </p:blipFill>
        <p:spPr bwMode="auto">
          <a:xfrm rot="5400000">
            <a:off x="4178632" y="2411479"/>
            <a:ext cx="215488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1\Desktop\ф 1мл2\20201201_17340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6" r="9264"/>
          <a:stretch/>
        </p:blipFill>
        <p:spPr bwMode="auto">
          <a:xfrm rot="5400000">
            <a:off x="-23028" y="4589974"/>
            <a:ext cx="2295600" cy="160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98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11430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Центр художественно-эстетического творчества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3672408" cy="213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1\Desktop\ф 1мл2\IMG-e5d55804fe39584369101fb0c7e6ee3f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76872"/>
            <a:ext cx="345638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/>
          <a:stretch/>
        </p:blipFill>
        <p:spPr bwMode="auto">
          <a:xfrm>
            <a:off x="611560" y="4581128"/>
            <a:ext cx="3672408" cy="213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Брусничка\Desktop\ФОТО\20201207_1745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581128"/>
            <a:ext cx="3456384" cy="2160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343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25760"/>
            <a:ext cx="7620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latin typeface="Candara" pitchFamily="34" charset="0"/>
              </a:rPr>
              <a:t/>
            </a:r>
            <a:br>
              <a:rPr lang="ru-RU" i="1" dirty="0" smtClean="0">
                <a:latin typeface="Candara" pitchFamily="34" charset="0"/>
              </a:rPr>
            </a:br>
            <a:r>
              <a:rPr lang="ru-RU" b="1" i="1" dirty="0" smtClean="0">
                <a:solidFill>
                  <a:schemeClr val="tx1"/>
                </a:solidFill>
              </a:rPr>
              <a:t>ЦЕНТР </a:t>
            </a:r>
            <a:r>
              <a:rPr lang="ru-RU" b="1" i="1" dirty="0">
                <a:solidFill>
                  <a:schemeClr val="tx1"/>
                </a:solidFill>
              </a:rPr>
              <a:t>СЕНСОРНОГО РАЗВИТИЯ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1\Desktop\ф 1мл2\20200911_09145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9" r="15017"/>
          <a:stretch/>
        </p:blipFill>
        <p:spPr bwMode="auto">
          <a:xfrm rot="5400000">
            <a:off x="76803" y="1515483"/>
            <a:ext cx="2592288" cy="209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227" y="1268760"/>
            <a:ext cx="3300925" cy="2475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03" b="22923"/>
          <a:stretch/>
        </p:blipFill>
        <p:spPr bwMode="auto">
          <a:xfrm>
            <a:off x="6300192" y="1268759"/>
            <a:ext cx="1937936" cy="2592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113076"/>
            <a:ext cx="3528392" cy="264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829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477</TotalTime>
  <Words>632</Words>
  <Application>Microsoft Office PowerPoint</Application>
  <PresentationFormat>Экран (4:3)</PresentationFormat>
  <Paragraphs>66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Spring</vt:lpstr>
      <vt:lpstr>  </vt:lpstr>
      <vt:lpstr>Развивающая предметно- пространственная среда</vt:lpstr>
      <vt:lpstr>РППС должна быть!</vt:lpstr>
      <vt:lpstr>    </vt:lpstr>
      <vt:lpstr> В группе имеются следующие центры: </vt:lpstr>
      <vt:lpstr>Центр природы и экспериментирования. </vt:lpstr>
      <vt:lpstr>Спортивный центр</vt:lpstr>
      <vt:lpstr>Центр художественно-эстетического творчества</vt:lpstr>
      <vt:lpstr> ЦЕНТР СЕНСОРНОГО РАЗВИТИЯ  </vt:lpstr>
      <vt:lpstr>Центр конструирования</vt:lpstr>
      <vt:lpstr>Центр «Безопасности»</vt:lpstr>
      <vt:lpstr>Книжный центр</vt:lpstr>
      <vt:lpstr>«Музыкально-театрализованный центр»</vt:lpstr>
      <vt:lpstr> Центр «Развитие»</vt:lpstr>
      <vt:lpstr>Центр «Сюжетно-ролевых игр»</vt:lpstr>
      <vt:lpstr> Уголок уединения </vt:lpstr>
      <vt:lpstr>Уголок для родителей</vt:lpstr>
      <vt:lpstr>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1</cp:lastModifiedBy>
  <cp:revision>63</cp:revision>
  <dcterms:created xsi:type="dcterms:W3CDTF">2018-05-31T15:54:39Z</dcterms:created>
  <dcterms:modified xsi:type="dcterms:W3CDTF">2022-01-15T12:01:18Z</dcterms:modified>
</cp:coreProperties>
</file>