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52.xml" ContentType="application/vnd.openxmlformats-officedocument.presentationml.slide+xml"/>
  <Override PartName="/ppt/slides/slide50.xml" ContentType="application/vnd.openxmlformats-officedocument.presentationml.slide+xml"/>
  <Override PartName="/ppt/slides/slide47.xml" ContentType="application/vnd.openxmlformats-officedocument.presentationml.slide+xml"/>
  <Override PartName="/ppt/slides/slide46.xml" ContentType="application/vnd.openxmlformats-officedocument.presentationml.slide+xml"/>
  <Override PartName="/ppt/slides/slide45.xml" ContentType="application/vnd.openxmlformats-officedocument.presentationml.slide+xml"/>
  <Override PartName="/ppt/slides/slide43.xml" ContentType="application/vnd.openxmlformats-officedocument.presentationml.slide+xml"/>
  <Override PartName="/ppt/slides/slide37.xml" ContentType="application/vnd.openxmlformats-officedocument.presentationml.slide+xml"/>
  <Override PartName="/ppt/slides/slide51.xml" ContentType="application/vnd.openxmlformats-officedocument.presentationml.slide+xml"/>
  <Override PartName="/ppt/slides/slide36.xml" ContentType="application/vnd.openxmlformats-officedocument.presentationml.slide+xml"/>
  <Override PartName="/ppt/slides/slide32.xml" ContentType="application/vnd.openxmlformats-officedocument.presentationml.slide+xml"/>
  <Override PartName="/ppt/slides/slide31.xml" ContentType="application/vnd.openxmlformats-officedocument.presentationml.slide+xml"/>
  <Override PartName="/ppt/slides/slide30.xml" ContentType="application/vnd.openxmlformats-officedocument.presentationml.slide+xml"/>
  <Override PartName="/ppt/slides/slide29.xml" ContentType="application/vnd.openxmlformats-officedocument.presentationml.slide+xml"/>
  <Override PartName="/ppt/slides/slide25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42.xml" ContentType="application/vnd.openxmlformats-officedocument.presentationml.slide+xml"/>
  <Override PartName="/ppt/slides/slide13.xml" ContentType="application/vnd.openxmlformats-officedocument.presentationml.slide+xml"/>
  <Override PartName="/ppt/slides/slide20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s/slide21.xml" ContentType="application/vnd.openxmlformats-officedocument.presentationml.slide+xml"/>
  <Override PartName="/ppt/slides/slide6.xml" ContentType="application/vnd.openxmlformats-officedocument.presentationml.slide+xml"/>
  <Override PartName="/ppt/slides/slide44.xml" ContentType="application/vnd.openxmlformats-officedocument.presentationml.slide+xml"/>
  <Override PartName="/ppt/slides/slide12.xml" ContentType="application/vnd.openxmlformats-officedocument.presentationml.slide+xml"/>
  <Override PartName="/ppt/slides/slide3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8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35.xml" ContentType="application/vnd.openxmlformats-officedocument.presentationml.slide+xml"/>
  <Override PartName="/ppt/slides/slide48.xml" ContentType="application/vnd.openxmlformats-officedocument.presentationml.slide+xml"/>
  <Override PartName="/ppt/slides/slide4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9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14.xml" ContentType="application/vnd.openxmlformats-officedocument.presentationml.slide+xml"/>
  <Override PartName="/ppt/slides/slide40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4.xml" ContentType="application/vnd.openxmlformats-officedocument.presentationml.slide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slides/slide53.xml" ContentType="application/vnd.openxmlformats-officedocument.presentationml.slide+xml"/>
  <Override PartName="/ppt/theme/theme1.xml" ContentType="application/vnd.openxmlformats-officedocument.theme+xml"/>
  <Override PartName="/ppt/slides/slide28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41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9.xml" ContentType="application/vnd.openxmlformats-officedocument.presentationml.slide+xml"/>
  <Override PartName="/ppt/viewProps.xml" ContentType="application/vnd.openxmlformats-officedocument.presentationml.viewProps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slideLayouts/slideLayout6.xml" ContentType="application/vnd.openxmlformats-officedocument.presentationml.slideLayout+xml"/>
  <Override PartName="/ppt/slides/slide38.xml" ContentType="application/vnd.openxmlformats-officedocument.presentationml.slide+xml"/>
  <Override PartName="/ppt/slides/slide34.xml" ContentType="application/vnd.openxmlformats-officedocument.presentationml.slide+xml"/>
  <Override PartName="/ppt/slides/slide54.xml" ContentType="application/vnd.openxmlformats-officedocument.presentationml.slide+xml"/>
  <Override PartName="/ppt/slideLayouts/slideLayout5.xml" ContentType="application/vnd.openxmlformats-officedocument.presentationml.slideLayout+xml"/>
  <Override PartName="/ppt/presentation.xml" ContentType="application/vnd.openxmlformats-officedocument.presentationml.presentation.main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</p:sldIdLst>
  <p:sldSz cx="9144000" cy="6858000"/>
  <p:notesSz cx="9144000" cy="6858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slide" Target="slides/slide40.xml"/><Relationship Id="rId43" Type="http://schemas.openxmlformats.org/officeDocument/2006/relationships/slide" Target="slides/slide41.xml"/><Relationship Id="rId44" Type="http://schemas.openxmlformats.org/officeDocument/2006/relationships/slide" Target="slides/slide42.xml"/><Relationship Id="rId45" Type="http://schemas.openxmlformats.org/officeDocument/2006/relationships/slide" Target="slides/slide43.xml"/><Relationship Id="rId46" Type="http://schemas.openxmlformats.org/officeDocument/2006/relationships/slide" Target="slides/slide44.xml"/><Relationship Id="rId47" Type="http://schemas.openxmlformats.org/officeDocument/2006/relationships/slide" Target="slides/slide45.xml"/><Relationship Id="rId48" Type="http://schemas.openxmlformats.org/officeDocument/2006/relationships/slide" Target="slides/slide46.xml"/><Relationship Id="rId49" Type="http://schemas.openxmlformats.org/officeDocument/2006/relationships/slide" Target="slides/slide47.xml"/><Relationship Id="rId50" Type="http://schemas.openxmlformats.org/officeDocument/2006/relationships/slide" Target="slides/slide48.xml"/><Relationship Id="rId51" Type="http://schemas.openxmlformats.org/officeDocument/2006/relationships/slide" Target="slides/slide49.xml"/><Relationship Id="rId52" Type="http://schemas.openxmlformats.org/officeDocument/2006/relationships/slide" Target="slides/slide50.xml"/><Relationship Id="rId53" Type="http://schemas.openxmlformats.org/officeDocument/2006/relationships/slide" Target="slides/slide51.xml"/><Relationship Id="rId54" Type="http://schemas.openxmlformats.org/officeDocument/2006/relationships/slide" Target="slides/slide52.xml"/><Relationship Id="rId55" Type="http://schemas.openxmlformats.org/officeDocument/2006/relationships/slide" Target="slides/slide53.xml"/><Relationship Id="rId56" Type="http://schemas.openxmlformats.org/officeDocument/2006/relationships/slide" Target="slides/slide54.xml"/><Relationship Id="rId57" Type="http://schemas.openxmlformats.org/officeDocument/2006/relationships/presProps" Target="presProps.xml" /><Relationship Id="rId58" Type="http://schemas.openxmlformats.org/officeDocument/2006/relationships/tableStyles" Target="tableStyles.xml" /><Relationship Id="rId59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title" userDrawn="1">
  <p:cSld name="Title Slide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Shape 1058" hidden="0"/>
          <p:cNvSpPr>
            <a:spLocks noChangeArrowheads="1" noGrp="1"/>
          </p:cNvSpPr>
          <p:nvPr isPhoto="0" userDrawn="1"/>
        </p:nvSpPr>
        <p:spPr bwMode="auto">
          <a:xfrm>
            <a:off x="6165742" y="1"/>
            <a:ext cx="2978254" cy="6857460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3874" y="0"/>
                </a:moveTo>
                <a:lnTo>
                  <a:pt x="3874" y="19794"/>
                </a:lnTo>
                <a:lnTo>
                  <a:pt x="3874" y="19794"/>
                </a:lnTo>
                <a:cubicBezTo>
                  <a:pt x="3874" y="19794"/>
                  <a:pt x="3932" y="19794"/>
                  <a:pt x="3932" y="19794"/>
                </a:cubicBezTo>
                <a:lnTo>
                  <a:pt x="3932" y="19794"/>
                </a:lnTo>
                <a:cubicBezTo>
                  <a:pt x="1759" y="19794"/>
                  <a:pt x="0" y="20605"/>
                  <a:pt x="0" y="21600"/>
                </a:cubicBezTo>
                <a:lnTo>
                  <a:pt x="0" y="21600"/>
                </a:lnTo>
                <a:cubicBezTo>
                  <a:pt x="0" y="22594"/>
                  <a:pt x="1759" y="23405"/>
                  <a:pt x="3932" y="23405"/>
                </a:cubicBezTo>
                <a:lnTo>
                  <a:pt x="3932" y="23405"/>
                </a:lnTo>
                <a:cubicBezTo>
                  <a:pt x="3932" y="23405"/>
                  <a:pt x="3874" y="23405"/>
                  <a:pt x="3874" y="23405"/>
                </a:cubicBezTo>
                <a:lnTo>
                  <a:pt x="3874" y="43200"/>
                </a:lnTo>
                <a:lnTo>
                  <a:pt x="43200" y="43200"/>
                </a:lnTo>
                <a:lnTo>
                  <a:pt x="43200" y="0"/>
                </a:lnTo>
                <a:lnTo>
                  <a:pt x="3874" y="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5" name="Shape 1102" hidden="0"/>
          <p:cNvSpPr>
            <a:spLocks noChangeArrowheads="1" noGrp="1"/>
          </p:cNvSpPr>
          <p:nvPr isPhoto="0" userDrawn="1"/>
        </p:nvSpPr>
        <p:spPr bwMode="auto">
          <a:xfrm>
            <a:off x="6300191" y="3356809"/>
            <a:ext cx="142875" cy="145245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43200" y="0"/>
                </a:moveTo>
                <a:lnTo>
                  <a:pt x="43200" y="43200"/>
                </a:lnTo>
                <a:lnTo>
                  <a:pt x="0" y="21623"/>
                </a:lnTo>
                <a:lnTo>
                  <a:pt x="43200" y="0"/>
                </a:lnTo>
              </a:path>
            </a:pathLst>
          </a:custGeom>
          <a:solidFill>
            <a:srgbClr val="FFFFFF"/>
          </a:solidFill>
          <a:ln w="9524" cap="rnd">
            <a:solidFill>
              <a:srgbClr val="000000"/>
            </a:solidFill>
            <a:bevel/>
            <a:headEnd/>
            <a:tailEnd/>
          </a:ln>
        </p:spPr>
      </p:sp>
      <p:sp>
        <p:nvSpPr>
          <p:cNvPr id="6" name="Text Placeholder 4" hidden="0"/>
          <p:cNvSpPr>
            <a:spLocks noGrp="1"/>
          </p:cNvSpPr>
          <p:nvPr isPhoto="0" userDrawn="0">
            <p:ph type="subTitle" idx="1" hasCustomPrompt="1"/>
          </p:nvPr>
        </p:nvSpPr>
        <p:spPr bwMode="auto">
          <a:xfrm>
            <a:off x="6661044" y="2597939"/>
            <a:ext cx="2231163" cy="1661581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171450" indent="-171450" algn="l">
              <a:buFont typeface="Arial"/>
              <a:buChar char="•"/>
              <a:defRPr sz="2000" b="1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7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467546" y="2569090"/>
            <a:ext cx="5537438" cy="1654020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8" name="Дата 10" hidden="0"/>
          <p:cNvSpPr>
            <a:spLocks noGrp="1"/>
          </p:cNvSpPr>
          <p:nvPr isPhoto="0" userDrawn="0">
            <p:ph type="dt" sz="half" idx="15" hasCustomPrompt="0"/>
          </p:nvPr>
        </p:nvSpPr>
        <p:spPr bwMode="auto"/>
        <p:txBody>
          <a:bodyPr/>
          <a:lstStyle/>
          <a:p>
            <a:pPr>
              <a:defRPr/>
            </a:pPr>
            <a:fld id="{B7184183-74E9-4393-9769-E1D9236041BE}" type="datetimeFigureOut">
              <a:rPr lang="ru-RU"/>
              <a:t/>
            </a:fld>
            <a:endParaRPr lang="ru-RU"/>
          </a:p>
        </p:txBody>
      </p:sp>
      <p:sp>
        <p:nvSpPr>
          <p:cNvPr id="9" name="Нижний колонтитул 11" hidden="0"/>
          <p:cNvSpPr>
            <a:spLocks noGrp="1"/>
          </p:cNvSpPr>
          <p:nvPr isPhoto="0" userDrawn="0">
            <p:ph type="ftr" sz="quarter" idx="16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Номер слайда 12" hidden="0"/>
          <p:cNvSpPr>
            <a:spLocks noGrp="1"/>
          </p:cNvSpPr>
          <p:nvPr isPhoto="0" userDrawn="0">
            <p:ph type="sldNum" sz="quarter" idx="17" hasCustomPrompt="0"/>
          </p:nvPr>
        </p:nvSpPr>
        <p:spPr bwMode="auto"/>
        <p:txBody>
          <a:bodyPr/>
          <a:lstStyle/>
          <a:p>
            <a:pPr>
              <a:defRPr/>
            </a:pPr>
            <a:fld id="{6A530004-958A-4E15-9840-E9741BECB0F3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vertTx" userDrawn="1">
  <p:cSld name="Title and Vertical Tex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5" name="Вертикальный текст 2" hidden="0"/>
          <p:cNvSpPr>
            <a:spLocks noGrp="1"/>
          </p:cNvSpPr>
          <p:nvPr isPhoto="0" userDrawn="0">
            <p:ph type="body" orient="vert" idx="1" hasCustomPrompt="0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6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7184183-74E9-4393-9769-E1D9236041BE}" type="datetimeFigureOut">
              <a:rPr lang="ru-RU"/>
              <a:t/>
            </a:fld>
            <a:endParaRPr lang="ru-RU"/>
          </a:p>
        </p:txBody>
      </p:sp>
      <p:sp>
        <p:nvSpPr>
          <p:cNvPr id="7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6A530004-958A-4E15-9840-E9741BECB0F3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vertTitleAndTx" userDrawn="1">
  <p:cSld name="Vertical Title and Tex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Вертикальный заголовок 1" hidden="0"/>
          <p:cNvSpPr>
            <a:spLocks noGrp="1"/>
          </p:cNvSpPr>
          <p:nvPr isPhoto="0" userDrawn="0">
            <p:ph type="title" orient="vert" hasCustomPrompt="0"/>
          </p:nvPr>
        </p:nvSpPr>
        <p:spPr bwMode="auto">
          <a:xfrm>
            <a:off x="6629400" y="274642"/>
            <a:ext cx="2057400" cy="5835649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5" name="Вертикальный текст 2" hidden="0"/>
          <p:cNvSpPr>
            <a:spLocks noGrp="1"/>
          </p:cNvSpPr>
          <p:nvPr isPhoto="0" userDrawn="0">
            <p:ph type="body" orient="vert" idx="1" hasCustomPrompt="0"/>
          </p:nvPr>
        </p:nvSpPr>
        <p:spPr bwMode="auto">
          <a:xfrm>
            <a:off x="457200" y="274642"/>
            <a:ext cx="6019799" cy="5835649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6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7184183-74E9-4393-9769-E1D9236041BE}" type="datetimeFigureOut">
              <a:rPr lang="ru-RU"/>
              <a:t/>
            </a:fld>
            <a:endParaRPr lang="ru-RU"/>
          </a:p>
        </p:txBody>
      </p:sp>
      <p:sp>
        <p:nvSpPr>
          <p:cNvPr id="7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6A530004-958A-4E15-9840-E9741BECB0F3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obj" userDrawn="1">
  <p:cSld name="Title and Conten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5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6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7184183-74E9-4393-9769-E1D9236041BE}" type="datetimeFigureOut">
              <a:rPr lang="ru-RU"/>
              <a:t/>
            </a:fld>
            <a:endParaRPr lang="ru-RU"/>
          </a:p>
        </p:txBody>
      </p:sp>
      <p:sp>
        <p:nvSpPr>
          <p:cNvPr id="7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6A530004-958A-4E15-9840-E9741BECB0F3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secHead" userDrawn="1">
  <p:cSld name="Section Header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722313" y="4406904"/>
            <a:ext cx="7772400" cy="1362074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5" name="Текст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722313" y="2906717"/>
            <a:ext cx="7772400" cy="150018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6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7184183-74E9-4393-9769-E1D9236041BE}" type="datetimeFigureOut">
              <a:rPr lang="ru-RU"/>
              <a:t/>
            </a:fld>
            <a:endParaRPr lang="ru-RU"/>
          </a:p>
        </p:txBody>
      </p:sp>
      <p:sp>
        <p:nvSpPr>
          <p:cNvPr id="7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6A530004-958A-4E15-9840-E9741BECB0F3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twoObj" userDrawn="1">
  <p:cSld name="Two Conten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Объект 2" hidden="0"/>
          <p:cNvSpPr>
            <a:spLocks noGrp="1"/>
          </p:cNvSpPr>
          <p:nvPr isPhoto="0" userDrawn="0">
            <p:ph sz="half" idx="1" hasCustomPrompt="0"/>
          </p:nvPr>
        </p:nvSpPr>
        <p:spPr bwMode="auto">
          <a:xfrm>
            <a:off x="611559" y="1595438"/>
            <a:ext cx="3884239" cy="451484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Объект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4648199" y="1595438"/>
            <a:ext cx="3884239" cy="451484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6" name="Дата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7184183-74E9-4393-9769-E1D9236041BE}" type="datetimeFigureOut">
              <a:rPr lang="ru-RU"/>
              <a:t/>
            </a:fld>
            <a:endParaRPr lang="ru-RU"/>
          </a:p>
        </p:txBody>
      </p:sp>
      <p:sp>
        <p:nvSpPr>
          <p:cNvPr id="7" name="Нижний колонтитул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омер слайда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6A530004-958A-4E15-9840-E9741BECB0F3}" type="slidenum">
              <a:rPr lang="ru-RU"/>
              <a:t/>
            </a:fld>
            <a:endParaRPr lang="ru-RU"/>
          </a:p>
        </p:txBody>
      </p:sp>
      <p:sp>
        <p:nvSpPr>
          <p:cNvPr id="9" name="Заголовок 7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twoTxTwoObj" userDrawn="1">
  <p:cSld name="Compariso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Текст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611559" y="1535113"/>
            <a:ext cx="3885827" cy="63976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Объект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611559" y="2174874"/>
            <a:ext cx="388582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6" name="Текст 4" hidden="0"/>
          <p:cNvSpPr>
            <a:spLocks noGrp="1"/>
          </p:cNvSpPr>
          <p:nvPr isPhoto="0" userDrawn="0">
            <p:ph type="body" sz="quarter" idx="3" hasCustomPrompt="0"/>
          </p:nvPr>
        </p:nvSpPr>
        <p:spPr bwMode="auto">
          <a:xfrm>
            <a:off x="4645032" y="1535113"/>
            <a:ext cx="3887407" cy="63976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7" name="Объект 5" hidden="0"/>
          <p:cNvSpPr>
            <a:spLocks noGrp="1"/>
          </p:cNvSpPr>
          <p:nvPr isPhoto="0" userDrawn="0">
            <p:ph sz="quarter" idx="4" hasCustomPrompt="0"/>
          </p:nvPr>
        </p:nvSpPr>
        <p:spPr bwMode="auto">
          <a:xfrm>
            <a:off x="4645032" y="2174874"/>
            <a:ext cx="388740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8" name="Дата 6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7184183-74E9-4393-9769-E1D9236041BE}" type="datetimeFigureOut">
              <a:rPr lang="ru-RU"/>
              <a:t/>
            </a:fld>
            <a:endParaRPr lang="ru-RU"/>
          </a:p>
        </p:txBody>
      </p:sp>
      <p:sp>
        <p:nvSpPr>
          <p:cNvPr id="9" name="Нижний колонтитул 7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Номер слайда 8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6A530004-958A-4E15-9840-E9741BECB0F3}" type="slidenum">
              <a:rPr lang="ru-RU"/>
              <a:t/>
            </a:fld>
            <a:endParaRPr lang="ru-RU"/>
          </a:p>
        </p:txBody>
      </p:sp>
      <p:sp>
        <p:nvSpPr>
          <p:cNvPr id="11" name="Заголовок 9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titleOnly" userDrawn="1">
  <p:cSld name="Title Only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5" name="Дата 2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7184183-74E9-4393-9769-E1D9236041BE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3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4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6A530004-958A-4E15-9840-E9741BECB0F3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blank" userDrawn="1">
  <p:cSld name="Blank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Дата 1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7184183-74E9-4393-9769-E1D9236041BE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2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3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6A530004-958A-4E15-9840-E9741BECB0F3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objTx" userDrawn="1">
  <p:cSld name="Content with Captio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457207" y="273054"/>
            <a:ext cx="3008313" cy="1162049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5" name="Объект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3575049" y="273050"/>
            <a:ext cx="511174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6" name="Текст 3" hidden="0"/>
          <p:cNvSpPr>
            <a:spLocks noGrp="1"/>
          </p:cNvSpPr>
          <p:nvPr isPhoto="0" userDrawn="0">
            <p:ph type="body" sz="half" idx="2" hasCustomPrompt="0"/>
          </p:nvPr>
        </p:nvSpPr>
        <p:spPr bwMode="auto">
          <a:xfrm>
            <a:off x="457207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7" name="Дата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7184183-74E9-4393-9769-E1D9236041BE}" type="datetimeFigureOut">
              <a:rPr lang="ru-RU"/>
              <a:t/>
            </a:fld>
            <a:endParaRPr lang="ru-RU"/>
          </a:p>
        </p:txBody>
      </p:sp>
      <p:sp>
        <p:nvSpPr>
          <p:cNvPr id="8" name="Нижний колонтитул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6A530004-958A-4E15-9840-E9741BECB0F3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picTx" userDrawn="1">
  <p:cSld name="Picture with Captio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611559" y="4800603"/>
            <a:ext cx="7920879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5" name="Рисунок 2" hidden="0"/>
          <p:cNvSpPr>
            <a:spLocks noGrp="1"/>
          </p:cNvSpPr>
          <p:nvPr isPhoto="0" userDrawn="0">
            <p:ph type="pic" idx="1" hasCustomPrompt="0"/>
          </p:nvPr>
        </p:nvSpPr>
        <p:spPr bwMode="auto">
          <a:xfrm>
            <a:off x="611559" y="612778"/>
            <a:ext cx="7920879" cy="41147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6" name="Текст 3" hidden="0"/>
          <p:cNvSpPr>
            <a:spLocks noGrp="1"/>
          </p:cNvSpPr>
          <p:nvPr isPhoto="0" userDrawn="0">
            <p:ph type="body" sz="half" idx="2" hasCustomPrompt="0"/>
          </p:nvPr>
        </p:nvSpPr>
        <p:spPr bwMode="auto">
          <a:xfrm>
            <a:off x="611559" y="5367337"/>
            <a:ext cx="7920879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7" name="Дата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7184183-74E9-4393-9769-E1D9236041BE}" type="datetimeFigureOut">
              <a:rPr lang="ru-RU"/>
              <a:t/>
            </a:fld>
            <a:endParaRPr lang="ru-RU"/>
          </a:p>
        </p:txBody>
      </p:sp>
      <p:sp>
        <p:nvSpPr>
          <p:cNvPr id="8" name="Нижний колонтитул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6A530004-958A-4E15-9840-E9741BECB0F3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Shape 1100" hidden="0"/>
          <p:cNvSpPr>
            <a:spLocks noChangeArrowheads="1" noGrp="1"/>
          </p:cNvSpPr>
          <p:nvPr isPhoto="0" userDrawn="1"/>
        </p:nvSpPr>
        <p:spPr bwMode="auto">
          <a:xfrm>
            <a:off x="2751" y="270"/>
            <a:ext cx="9138495" cy="6857460"/>
          </a:xfrm>
          <a:custGeom>
            <a:avLst/>
            <a:gdLst>
              <a:gd name="connsiteX0" fmla="*/ 43199 w 43199"/>
              <a:gd name="connsiteY0" fmla="*/ 23405 h 43200"/>
              <a:gd name="connsiteX1" fmla="*/ 43199 w 43199"/>
              <a:gd name="connsiteY1" fmla="*/ 23405 h 43200"/>
              <a:gd name="connsiteX2" fmla="*/ 41239 w 43199"/>
              <a:gd name="connsiteY2" fmla="*/ 21600 h 43200"/>
              <a:gd name="connsiteX3" fmla="*/ 43199 w 43199"/>
              <a:gd name="connsiteY3" fmla="*/ 19794 h 43200"/>
              <a:gd name="connsiteX4" fmla="*/ 43199 w 43199"/>
              <a:gd name="connsiteY4" fmla="*/ 19794 h 43200"/>
              <a:gd name="connsiteX5" fmla="*/ 43174 w 43199"/>
              <a:gd name="connsiteY5" fmla="*/ 19794 h 43200"/>
              <a:gd name="connsiteX6" fmla="*/ 43174 w 43199"/>
              <a:gd name="connsiteY6" fmla="*/ 0 h 43200"/>
              <a:gd name="connsiteX7" fmla="*/ 0 w 43199"/>
              <a:gd name="connsiteY7" fmla="*/ 0 h 43200"/>
              <a:gd name="connsiteX8" fmla="*/ 0 w 43199"/>
              <a:gd name="connsiteY8" fmla="*/ 43200 h 43200"/>
              <a:gd name="connsiteX9" fmla="*/ 43174 w 43199"/>
              <a:gd name="connsiteY9" fmla="*/ 43200 h 43200"/>
              <a:gd name="connsiteX10" fmla="*/ 43174 w 43199"/>
              <a:gd name="connsiteY10" fmla="*/ 23405 h 43200"/>
              <a:gd name="connsiteX11" fmla="*/ 43174 w 43199"/>
              <a:gd name="connsiteY11" fmla="*/ 23405 h 43200"/>
              <a:gd name="connsiteX12" fmla="*/ 43199 w 43199"/>
              <a:gd name="connsiteY12" fmla="*/ 23405 h 43200"/>
              <a:gd name="connsiteX0" fmla="*/ 43199 w 43199"/>
              <a:gd name="connsiteY0" fmla="*/ 23405 h 43200"/>
              <a:gd name="connsiteX1" fmla="*/ 43199 w 43199"/>
              <a:gd name="connsiteY1" fmla="*/ 23405 h 43200"/>
              <a:gd name="connsiteX2" fmla="*/ 43199 w 43199"/>
              <a:gd name="connsiteY2" fmla="*/ 19794 h 43200"/>
              <a:gd name="connsiteX3" fmla="*/ 43199 w 43199"/>
              <a:gd name="connsiteY3" fmla="*/ 19794 h 43200"/>
              <a:gd name="connsiteX4" fmla="*/ 43174 w 43199"/>
              <a:gd name="connsiteY4" fmla="*/ 19794 h 43200"/>
              <a:gd name="connsiteX5" fmla="*/ 43174 w 43199"/>
              <a:gd name="connsiteY5" fmla="*/ 0 h 43200"/>
              <a:gd name="connsiteX6" fmla="*/ 0 w 43199"/>
              <a:gd name="connsiteY6" fmla="*/ 0 h 43200"/>
              <a:gd name="connsiteX7" fmla="*/ 0 w 43199"/>
              <a:gd name="connsiteY7" fmla="*/ 43200 h 43200"/>
              <a:gd name="connsiteX8" fmla="*/ 43174 w 43199"/>
              <a:gd name="connsiteY8" fmla="*/ 43200 h 43200"/>
              <a:gd name="connsiteX9" fmla="*/ 43174 w 43199"/>
              <a:gd name="connsiteY9" fmla="*/ 23405 h 43200"/>
              <a:gd name="connsiteX10" fmla="*/ 43174 w 43199"/>
              <a:gd name="connsiteY10" fmla="*/ 23405 h 43200"/>
              <a:gd name="connsiteX11" fmla="*/ 43199 w 43199"/>
              <a:gd name="connsiteY11" fmla="*/ 23405 h 43200"/>
              <a:gd name="connsiteX0" fmla="*/ 43174 w 43199"/>
              <a:gd name="connsiteY0" fmla="*/ 23405 h 43200"/>
              <a:gd name="connsiteX1" fmla="*/ 43199 w 43199"/>
              <a:gd name="connsiteY1" fmla="*/ 23405 h 43200"/>
              <a:gd name="connsiteX2" fmla="*/ 43199 w 43199"/>
              <a:gd name="connsiteY2" fmla="*/ 19794 h 43200"/>
              <a:gd name="connsiteX3" fmla="*/ 43199 w 43199"/>
              <a:gd name="connsiteY3" fmla="*/ 19794 h 43200"/>
              <a:gd name="connsiteX4" fmla="*/ 43174 w 43199"/>
              <a:gd name="connsiteY4" fmla="*/ 19794 h 43200"/>
              <a:gd name="connsiteX5" fmla="*/ 43174 w 43199"/>
              <a:gd name="connsiteY5" fmla="*/ 0 h 43200"/>
              <a:gd name="connsiteX6" fmla="*/ 0 w 43199"/>
              <a:gd name="connsiteY6" fmla="*/ 0 h 43200"/>
              <a:gd name="connsiteX7" fmla="*/ 0 w 43199"/>
              <a:gd name="connsiteY7" fmla="*/ 43200 h 43200"/>
              <a:gd name="connsiteX8" fmla="*/ 43174 w 43199"/>
              <a:gd name="connsiteY8" fmla="*/ 43200 h 43200"/>
              <a:gd name="connsiteX9" fmla="*/ 43174 w 43199"/>
              <a:gd name="connsiteY9" fmla="*/ 23405 h 43200"/>
              <a:gd name="connsiteX10" fmla="*/ 43174 w 43199"/>
              <a:gd name="connsiteY10" fmla="*/ 23405 h 43200"/>
              <a:gd name="connsiteX0" fmla="*/ 43174 w 43199"/>
              <a:gd name="connsiteY0" fmla="*/ 23405 h 43200"/>
              <a:gd name="connsiteX1" fmla="*/ 43199 w 43199"/>
              <a:gd name="connsiteY1" fmla="*/ 23405 h 43200"/>
              <a:gd name="connsiteX2" fmla="*/ 43199 w 43199"/>
              <a:gd name="connsiteY2" fmla="*/ 19794 h 43200"/>
              <a:gd name="connsiteX3" fmla="*/ 43199 w 43199"/>
              <a:gd name="connsiteY3" fmla="*/ 19794 h 43200"/>
              <a:gd name="connsiteX4" fmla="*/ 43174 w 43199"/>
              <a:gd name="connsiteY4" fmla="*/ 0 h 43200"/>
              <a:gd name="connsiteX5" fmla="*/ 0 w 43199"/>
              <a:gd name="connsiteY5" fmla="*/ 0 h 43200"/>
              <a:gd name="connsiteX6" fmla="*/ 0 w 43199"/>
              <a:gd name="connsiteY6" fmla="*/ 43200 h 43200"/>
              <a:gd name="connsiteX7" fmla="*/ 43174 w 43199"/>
              <a:gd name="connsiteY7" fmla="*/ 43200 h 43200"/>
              <a:gd name="connsiteX8" fmla="*/ 43174 w 43199"/>
              <a:gd name="connsiteY8" fmla="*/ 23405 h 43200"/>
              <a:gd name="connsiteX9" fmla="*/ 43174 w 43199"/>
              <a:gd name="connsiteY9" fmla="*/ 23405 h 43200"/>
              <a:gd name="connsiteX0" fmla="*/ 43174 w 43199"/>
              <a:gd name="connsiteY0" fmla="*/ 23405 h 43200"/>
              <a:gd name="connsiteX1" fmla="*/ 43199 w 43199"/>
              <a:gd name="connsiteY1" fmla="*/ 23405 h 43200"/>
              <a:gd name="connsiteX2" fmla="*/ 43199 w 43199"/>
              <a:gd name="connsiteY2" fmla="*/ 19794 h 43200"/>
              <a:gd name="connsiteX3" fmla="*/ 43199 w 43199"/>
              <a:gd name="connsiteY3" fmla="*/ 19794 h 43200"/>
              <a:gd name="connsiteX4" fmla="*/ 43174 w 43199"/>
              <a:gd name="connsiteY4" fmla="*/ 0 h 43200"/>
              <a:gd name="connsiteX5" fmla="*/ 0 w 43199"/>
              <a:gd name="connsiteY5" fmla="*/ 0 h 43200"/>
              <a:gd name="connsiteX6" fmla="*/ 0 w 43199"/>
              <a:gd name="connsiteY6" fmla="*/ 43200 h 43200"/>
              <a:gd name="connsiteX7" fmla="*/ 43174 w 43199"/>
              <a:gd name="connsiteY7" fmla="*/ 43200 h 43200"/>
              <a:gd name="connsiteX8" fmla="*/ 43174 w 43199"/>
              <a:gd name="connsiteY8" fmla="*/ 23405 h 43200"/>
              <a:gd name="connsiteX0" fmla="*/ 43174 w 43199"/>
              <a:gd name="connsiteY0" fmla="*/ 43200 h 43200"/>
              <a:gd name="connsiteX1" fmla="*/ 43199 w 43199"/>
              <a:gd name="connsiteY1" fmla="*/ 23405 h 43200"/>
              <a:gd name="connsiteX2" fmla="*/ 43199 w 43199"/>
              <a:gd name="connsiteY2" fmla="*/ 19794 h 43200"/>
              <a:gd name="connsiteX3" fmla="*/ 43199 w 43199"/>
              <a:gd name="connsiteY3" fmla="*/ 19794 h 43200"/>
              <a:gd name="connsiteX4" fmla="*/ 43174 w 43199"/>
              <a:gd name="connsiteY4" fmla="*/ 0 h 43200"/>
              <a:gd name="connsiteX5" fmla="*/ 0 w 43199"/>
              <a:gd name="connsiteY5" fmla="*/ 0 h 43200"/>
              <a:gd name="connsiteX6" fmla="*/ 0 w 43199"/>
              <a:gd name="connsiteY6" fmla="*/ 43200 h 43200"/>
              <a:gd name="connsiteX7" fmla="*/ 43174 w 43199"/>
              <a:gd name="connsiteY7" fmla="*/ 43200 h 43200"/>
              <a:gd name="connsiteX0" fmla="*/ 43174 w 43199"/>
              <a:gd name="connsiteY0" fmla="*/ 43200 h 43200"/>
              <a:gd name="connsiteX1" fmla="*/ 43199 w 43199"/>
              <a:gd name="connsiteY1" fmla="*/ 23405 h 43200"/>
              <a:gd name="connsiteX2" fmla="*/ 43199 w 43199"/>
              <a:gd name="connsiteY2" fmla="*/ 19794 h 43200"/>
              <a:gd name="connsiteX3" fmla="*/ 43174 w 43199"/>
              <a:gd name="connsiteY3" fmla="*/ 0 h 43200"/>
              <a:gd name="connsiteX4" fmla="*/ 0 w 43199"/>
              <a:gd name="connsiteY4" fmla="*/ 0 h 43200"/>
              <a:gd name="connsiteX5" fmla="*/ 0 w 43199"/>
              <a:gd name="connsiteY5" fmla="*/ 43200 h 43200"/>
              <a:gd name="connsiteX6" fmla="*/ 43174 w 43199"/>
              <a:gd name="connsiteY6" fmla="*/ 43200 h 43200"/>
              <a:gd name="connsiteX0" fmla="*/ 43174 w 46380"/>
              <a:gd name="connsiteY0" fmla="*/ 43200 h 43200"/>
              <a:gd name="connsiteX1" fmla="*/ 43199 w 46380"/>
              <a:gd name="connsiteY1" fmla="*/ 19794 h 43200"/>
              <a:gd name="connsiteX2" fmla="*/ 43174 w 46380"/>
              <a:gd name="connsiteY2" fmla="*/ 0 h 43200"/>
              <a:gd name="connsiteX3" fmla="*/ 0 w 46380"/>
              <a:gd name="connsiteY3" fmla="*/ 0 h 43200"/>
              <a:gd name="connsiteX4" fmla="*/ 0 w 46380"/>
              <a:gd name="connsiteY4" fmla="*/ 43200 h 43200"/>
              <a:gd name="connsiteX5" fmla="*/ 43174 w 46380"/>
              <a:gd name="connsiteY5" fmla="*/ 43200 h 43200"/>
              <a:gd name="connsiteX0" fmla="*/ 43174 w 43199"/>
              <a:gd name="connsiteY0" fmla="*/ 43200 h 43200"/>
              <a:gd name="connsiteX1" fmla="*/ 43199 w 43199"/>
              <a:gd name="connsiteY1" fmla="*/ 19794 h 43200"/>
              <a:gd name="connsiteX2" fmla="*/ 43174 w 43199"/>
              <a:gd name="connsiteY2" fmla="*/ 0 h 43200"/>
              <a:gd name="connsiteX3" fmla="*/ 0 w 43199"/>
              <a:gd name="connsiteY3" fmla="*/ 0 h 43200"/>
              <a:gd name="connsiteX4" fmla="*/ 0 w 43199"/>
              <a:gd name="connsiteY4" fmla="*/ 43200 h 43200"/>
              <a:gd name="connsiteX5" fmla="*/ 43174 w 43199"/>
              <a:gd name="connsiteY5" fmla="*/ 43200 h 43200"/>
              <a:gd name="connsiteX0" fmla="*/ 43174 w 43174"/>
              <a:gd name="connsiteY0" fmla="*/ 43200 h 43200"/>
              <a:gd name="connsiteX1" fmla="*/ 43174 w 43174"/>
              <a:gd name="connsiteY1" fmla="*/ 0 h 43200"/>
              <a:gd name="connsiteX2" fmla="*/ 0 w 43174"/>
              <a:gd name="connsiteY2" fmla="*/ 0 h 43200"/>
              <a:gd name="connsiteX3" fmla="*/ 0 w 43174"/>
              <a:gd name="connsiteY3" fmla="*/ 43200 h 43200"/>
              <a:gd name="connsiteX4" fmla="*/ 43174 w 43174"/>
              <a:gd name="connsiteY4" fmla="*/ 43200 h 43200"/>
              <a:gd name="connsiteX0" fmla="*/ 43174 w 43174"/>
              <a:gd name="connsiteY0" fmla="*/ 43200 h 43200"/>
              <a:gd name="connsiteX1" fmla="*/ 43174 w 43174"/>
              <a:gd name="connsiteY1" fmla="*/ 0 h 43200"/>
              <a:gd name="connsiteX2" fmla="*/ 0 w 43174"/>
              <a:gd name="connsiteY2" fmla="*/ 0 h 43200"/>
              <a:gd name="connsiteX3" fmla="*/ 0 w 43174"/>
              <a:gd name="connsiteY3" fmla="*/ 43200 h 43200"/>
              <a:gd name="connsiteX4" fmla="*/ 43174 w 43174"/>
              <a:gd name="connsiteY4" fmla="*/ 43200 h 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174" h="43200" fill="norm" stroke="0" extrusionOk="0">
                <a:moveTo>
                  <a:pt x="43174" y="43200"/>
                </a:moveTo>
                <a:lnTo>
                  <a:pt x="43174" y="0"/>
                </a:lnTo>
                <a:lnTo>
                  <a:pt x="0" y="0"/>
                </a:lnTo>
                <a:lnTo>
                  <a:pt x="0" y="43200"/>
                </a:lnTo>
                <a:lnTo>
                  <a:pt x="43174" y="4320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5" name="Shape 1103" hidden="0"/>
          <p:cNvSpPr>
            <a:spLocks noChangeArrowheads="1" noGrp="1"/>
          </p:cNvSpPr>
          <p:nvPr isPhoto="0" userDrawn="1"/>
        </p:nvSpPr>
        <p:spPr bwMode="auto">
          <a:xfrm>
            <a:off x="137373" y="101751"/>
            <a:ext cx="5842210" cy="5857890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43199" y="21599"/>
                </a:moveTo>
                <a:lnTo>
                  <a:pt x="43199" y="21599"/>
                </a:lnTo>
                <a:lnTo>
                  <a:pt x="43199" y="21599"/>
                </a:lnTo>
                <a:cubicBezTo>
                  <a:pt x="43199" y="21599"/>
                  <a:pt x="43199" y="21599"/>
                  <a:pt x="43199" y="21599"/>
                </a:cubicBezTo>
                <a:lnTo>
                  <a:pt x="43199" y="21599"/>
                </a:lnTo>
                <a:lnTo>
                  <a:pt x="43199" y="21599"/>
                </a:lnTo>
                <a:cubicBezTo>
                  <a:pt x="43199" y="33449"/>
                  <a:pt x="33448" y="43199"/>
                  <a:pt x="21600" y="43199"/>
                </a:cubicBezTo>
                <a:lnTo>
                  <a:pt x="21600" y="43199"/>
                </a:lnTo>
                <a:cubicBezTo>
                  <a:pt x="9749" y="43199"/>
                  <a:pt x="0" y="33449"/>
                  <a:pt x="0" y="21599"/>
                </a:cubicBezTo>
                <a:lnTo>
                  <a:pt x="0" y="21599"/>
                </a:lnTo>
                <a:cubicBezTo>
                  <a:pt x="0" y="9750"/>
                  <a:pt x="9749" y="0"/>
                  <a:pt x="21600" y="0"/>
                </a:cubicBezTo>
                <a:lnTo>
                  <a:pt x="21600" y="0"/>
                </a:lnTo>
                <a:cubicBezTo>
                  <a:pt x="33448" y="0"/>
                  <a:pt x="43199" y="9750"/>
                  <a:pt x="43199" y="21599"/>
                </a:cubicBezTo>
              </a:path>
            </a:pathLst>
          </a:custGeom>
          <a:solidFill>
            <a:srgbClr val="FFFFFF">
              <a:alpha val="1568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6" name="Shape 1104" hidden="0"/>
          <p:cNvSpPr>
            <a:spLocks noChangeArrowheads="1" noGrp="1"/>
          </p:cNvSpPr>
          <p:nvPr isPhoto="0" userDrawn="1"/>
        </p:nvSpPr>
        <p:spPr bwMode="auto">
          <a:xfrm>
            <a:off x="183728" y="130323"/>
            <a:ext cx="5707802" cy="5723438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43200" y="21600"/>
                </a:moveTo>
                <a:lnTo>
                  <a:pt x="43200" y="21600"/>
                </a:lnTo>
                <a:lnTo>
                  <a:pt x="43200" y="21600"/>
                </a:lnTo>
                <a:cubicBezTo>
                  <a:pt x="43200" y="21600"/>
                  <a:pt x="43200" y="21600"/>
                  <a:pt x="43200" y="21600"/>
                </a:cubicBezTo>
                <a:lnTo>
                  <a:pt x="43200" y="21600"/>
                </a:lnTo>
                <a:lnTo>
                  <a:pt x="43200" y="21600"/>
                </a:lnTo>
                <a:cubicBezTo>
                  <a:pt x="43200" y="33449"/>
                  <a:pt x="33450" y="43200"/>
                  <a:pt x="21600" y="43200"/>
                </a:cubicBezTo>
                <a:lnTo>
                  <a:pt x="21600" y="43200"/>
                </a:lnTo>
                <a:cubicBezTo>
                  <a:pt x="9749" y="43200"/>
                  <a:pt x="0" y="33449"/>
                  <a:pt x="0" y="21600"/>
                </a:cubicBezTo>
                <a:lnTo>
                  <a:pt x="0" y="21600"/>
                </a:lnTo>
                <a:cubicBezTo>
                  <a:pt x="0" y="9751"/>
                  <a:pt x="9749" y="0"/>
                  <a:pt x="21600" y="0"/>
                </a:cubicBezTo>
                <a:lnTo>
                  <a:pt x="21600" y="0"/>
                </a:lnTo>
                <a:cubicBezTo>
                  <a:pt x="33450" y="0"/>
                  <a:pt x="43200" y="9750"/>
                  <a:pt x="43200" y="21600"/>
                </a:cubicBezTo>
              </a:path>
            </a:pathLst>
          </a:custGeom>
          <a:solidFill>
            <a:srgbClr val="FFFFFF">
              <a:alpha val="3137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7" name="Shape 1105" hidden="0"/>
          <p:cNvSpPr>
            <a:spLocks noChangeArrowheads="1" noGrp="1"/>
          </p:cNvSpPr>
          <p:nvPr isPhoto="0" userDrawn="1"/>
        </p:nvSpPr>
        <p:spPr bwMode="auto">
          <a:xfrm>
            <a:off x="229869" y="159054"/>
            <a:ext cx="5573817" cy="5588830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43200" y="21599"/>
                </a:moveTo>
                <a:lnTo>
                  <a:pt x="43200" y="21599"/>
                </a:lnTo>
                <a:lnTo>
                  <a:pt x="43200" y="21599"/>
                </a:lnTo>
                <a:cubicBezTo>
                  <a:pt x="43200" y="21599"/>
                  <a:pt x="43200" y="21599"/>
                  <a:pt x="43200" y="21599"/>
                </a:cubicBezTo>
                <a:lnTo>
                  <a:pt x="43200" y="21599"/>
                </a:lnTo>
                <a:lnTo>
                  <a:pt x="43200" y="21599"/>
                </a:lnTo>
                <a:cubicBezTo>
                  <a:pt x="43200" y="33450"/>
                  <a:pt x="33448" y="43200"/>
                  <a:pt x="21599" y="43200"/>
                </a:cubicBezTo>
                <a:lnTo>
                  <a:pt x="21599" y="43200"/>
                </a:lnTo>
                <a:cubicBezTo>
                  <a:pt x="9749" y="43200"/>
                  <a:pt x="0" y="33450"/>
                  <a:pt x="0" y="21599"/>
                </a:cubicBezTo>
                <a:lnTo>
                  <a:pt x="0" y="21599"/>
                </a:lnTo>
                <a:cubicBezTo>
                  <a:pt x="0" y="9750"/>
                  <a:pt x="9749" y="0"/>
                  <a:pt x="21599" y="0"/>
                </a:cubicBezTo>
                <a:lnTo>
                  <a:pt x="21599" y="0"/>
                </a:lnTo>
                <a:cubicBezTo>
                  <a:pt x="33448" y="0"/>
                  <a:pt x="43200" y="9750"/>
                  <a:pt x="43200" y="21599"/>
                </a:cubicBezTo>
              </a:path>
            </a:pathLst>
          </a:custGeom>
          <a:solidFill>
            <a:srgbClr val="FFFFFF">
              <a:alpha val="4705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8" name="Shape 1106" hidden="0"/>
          <p:cNvSpPr>
            <a:spLocks noChangeArrowheads="1" noGrp="1"/>
          </p:cNvSpPr>
          <p:nvPr isPhoto="0" userDrawn="1"/>
        </p:nvSpPr>
        <p:spPr bwMode="auto">
          <a:xfrm>
            <a:off x="276015" y="187787"/>
            <a:ext cx="5439620" cy="5454378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43200" y="21599"/>
                </a:moveTo>
                <a:lnTo>
                  <a:pt x="43200" y="21599"/>
                </a:lnTo>
                <a:lnTo>
                  <a:pt x="43200" y="21599"/>
                </a:lnTo>
                <a:cubicBezTo>
                  <a:pt x="43200" y="21599"/>
                  <a:pt x="43200" y="21599"/>
                  <a:pt x="43200" y="21599"/>
                </a:cubicBezTo>
                <a:lnTo>
                  <a:pt x="43200" y="21599"/>
                </a:lnTo>
                <a:lnTo>
                  <a:pt x="43200" y="21599"/>
                </a:lnTo>
                <a:cubicBezTo>
                  <a:pt x="43200" y="33447"/>
                  <a:pt x="33450" y="43200"/>
                  <a:pt x="21600" y="43200"/>
                </a:cubicBezTo>
                <a:lnTo>
                  <a:pt x="21600" y="43200"/>
                </a:lnTo>
                <a:cubicBezTo>
                  <a:pt x="9750" y="43200"/>
                  <a:pt x="0" y="33447"/>
                  <a:pt x="0" y="21599"/>
                </a:cubicBezTo>
                <a:lnTo>
                  <a:pt x="0" y="21599"/>
                </a:lnTo>
                <a:cubicBezTo>
                  <a:pt x="0" y="9749"/>
                  <a:pt x="9750" y="0"/>
                  <a:pt x="21600" y="0"/>
                </a:cubicBezTo>
                <a:lnTo>
                  <a:pt x="21600" y="0"/>
                </a:lnTo>
                <a:cubicBezTo>
                  <a:pt x="33450" y="0"/>
                  <a:pt x="43200" y="9749"/>
                  <a:pt x="43200" y="21599"/>
                </a:cubicBezTo>
              </a:path>
            </a:pathLst>
          </a:custGeom>
          <a:solidFill>
            <a:srgbClr val="FFFFFF">
              <a:alpha val="6274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9" name="Shape 1107" hidden="0"/>
          <p:cNvSpPr>
            <a:spLocks noChangeArrowheads="1" noGrp="1"/>
          </p:cNvSpPr>
          <p:nvPr isPhoto="0" userDrawn="1"/>
        </p:nvSpPr>
        <p:spPr bwMode="auto">
          <a:xfrm>
            <a:off x="322155" y="216360"/>
            <a:ext cx="5305635" cy="5319929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43200" y="21599"/>
                </a:moveTo>
                <a:lnTo>
                  <a:pt x="43200" y="21599"/>
                </a:lnTo>
                <a:lnTo>
                  <a:pt x="43200" y="21599"/>
                </a:lnTo>
                <a:cubicBezTo>
                  <a:pt x="43200" y="21599"/>
                  <a:pt x="43200" y="21599"/>
                  <a:pt x="43200" y="21599"/>
                </a:cubicBezTo>
                <a:lnTo>
                  <a:pt x="43200" y="21599"/>
                </a:lnTo>
                <a:lnTo>
                  <a:pt x="43200" y="21599"/>
                </a:lnTo>
                <a:cubicBezTo>
                  <a:pt x="43200" y="33448"/>
                  <a:pt x="33448" y="43200"/>
                  <a:pt x="21600" y="43200"/>
                </a:cubicBezTo>
                <a:lnTo>
                  <a:pt x="21600" y="43200"/>
                </a:lnTo>
                <a:cubicBezTo>
                  <a:pt x="9751" y="43200"/>
                  <a:pt x="0" y="33448"/>
                  <a:pt x="0" y="21599"/>
                </a:cubicBezTo>
                <a:lnTo>
                  <a:pt x="0" y="21599"/>
                </a:lnTo>
                <a:cubicBezTo>
                  <a:pt x="0" y="9751"/>
                  <a:pt x="9751" y="0"/>
                  <a:pt x="21600" y="0"/>
                </a:cubicBezTo>
                <a:lnTo>
                  <a:pt x="21600" y="0"/>
                </a:lnTo>
                <a:cubicBezTo>
                  <a:pt x="33448" y="0"/>
                  <a:pt x="43200" y="9751"/>
                  <a:pt x="43200" y="21599"/>
                </a:cubicBezTo>
              </a:path>
            </a:pathLst>
          </a:custGeom>
          <a:solidFill>
            <a:srgbClr val="FFFFFF">
              <a:alpha val="7843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0" name="Shape 1108" hidden="0"/>
          <p:cNvSpPr>
            <a:spLocks noChangeArrowheads="1" noGrp="1"/>
          </p:cNvSpPr>
          <p:nvPr isPhoto="0" userDrawn="1"/>
        </p:nvSpPr>
        <p:spPr bwMode="auto">
          <a:xfrm>
            <a:off x="368510" y="245090"/>
            <a:ext cx="5171227" cy="5185318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43200" y="21600"/>
                </a:moveTo>
                <a:lnTo>
                  <a:pt x="43200" y="21600"/>
                </a:lnTo>
                <a:lnTo>
                  <a:pt x="43200" y="21600"/>
                </a:lnTo>
                <a:cubicBezTo>
                  <a:pt x="43200" y="21600"/>
                  <a:pt x="43200" y="21600"/>
                  <a:pt x="43200" y="21600"/>
                </a:cubicBezTo>
                <a:lnTo>
                  <a:pt x="43200" y="21600"/>
                </a:lnTo>
                <a:lnTo>
                  <a:pt x="43200" y="21600"/>
                </a:lnTo>
                <a:cubicBezTo>
                  <a:pt x="43200" y="33449"/>
                  <a:pt x="33449" y="43200"/>
                  <a:pt x="21599" y="43200"/>
                </a:cubicBezTo>
                <a:lnTo>
                  <a:pt x="21599" y="43200"/>
                </a:lnTo>
                <a:cubicBezTo>
                  <a:pt x="9750" y="43200"/>
                  <a:pt x="0" y="33449"/>
                  <a:pt x="0" y="21600"/>
                </a:cubicBezTo>
                <a:lnTo>
                  <a:pt x="0" y="21600"/>
                </a:lnTo>
                <a:cubicBezTo>
                  <a:pt x="0" y="9750"/>
                  <a:pt x="9750" y="0"/>
                  <a:pt x="21599" y="0"/>
                </a:cubicBezTo>
                <a:lnTo>
                  <a:pt x="21599" y="0"/>
                </a:lnTo>
                <a:cubicBezTo>
                  <a:pt x="33449" y="0"/>
                  <a:pt x="43200" y="9750"/>
                  <a:pt x="43200" y="21600"/>
                </a:cubicBezTo>
              </a:path>
            </a:pathLst>
          </a:custGeom>
          <a:solidFill>
            <a:srgbClr val="FFFFFF">
              <a:alpha val="9411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1" name="Shape 1109" hidden="0"/>
          <p:cNvSpPr>
            <a:spLocks noChangeArrowheads="1" noGrp="1"/>
          </p:cNvSpPr>
          <p:nvPr isPhoto="0" userDrawn="1"/>
        </p:nvSpPr>
        <p:spPr bwMode="auto">
          <a:xfrm>
            <a:off x="414657" y="273821"/>
            <a:ext cx="5037030" cy="5050710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43200" y="21600"/>
                </a:moveTo>
                <a:lnTo>
                  <a:pt x="43200" y="21600"/>
                </a:lnTo>
                <a:lnTo>
                  <a:pt x="43200" y="21600"/>
                </a:lnTo>
                <a:cubicBezTo>
                  <a:pt x="43200" y="21600"/>
                  <a:pt x="43200" y="21600"/>
                  <a:pt x="43200" y="21600"/>
                </a:cubicBezTo>
                <a:lnTo>
                  <a:pt x="43200" y="21600"/>
                </a:lnTo>
                <a:lnTo>
                  <a:pt x="43200" y="21600"/>
                </a:lnTo>
                <a:cubicBezTo>
                  <a:pt x="43200" y="33448"/>
                  <a:pt x="33449" y="43199"/>
                  <a:pt x="21600" y="43199"/>
                </a:cubicBezTo>
                <a:lnTo>
                  <a:pt x="21600" y="43199"/>
                </a:lnTo>
                <a:cubicBezTo>
                  <a:pt x="9750" y="43199"/>
                  <a:pt x="0" y="33448"/>
                  <a:pt x="0" y="21600"/>
                </a:cubicBezTo>
                <a:lnTo>
                  <a:pt x="0" y="21600"/>
                </a:lnTo>
                <a:cubicBezTo>
                  <a:pt x="0" y="9748"/>
                  <a:pt x="9750" y="0"/>
                  <a:pt x="21600" y="0"/>
                </a:cubicBezTo>
                <a:lnTo>
                  <a:pt x="21600" y="0"/>
                </a:lnTo>
                <a:cubicBezTo>
                  <a:pt x="33449" y="0"/>
                  <a:pt x="43200" y="9748"/>
                  <a:pt x="43200" y="21600"/>
                </a:cubicBezTo>
              </a:path>
            </a:pathLst>
          </a:custGeom>
          <a:solidFill>
            <a:srgbClr val="FFFFFF">
              <a:alpha val="10980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2" name="Shape 1110" hidden="0"/>
          <p:cNvSpPr>
            <a:spLocks noChangeArrowheads="1" noGrp="1"/>
          </p:cNvSpPr>
          <p:nvPr isPhoto="0" userDrawn="1"/>
        </p:nvSpPr>
        <p:spPr bwMode="auto">
          <a:xfrm>
            <a:off x="460797" y="302395"/>
            <a:ext cx="4903045" cy="4916258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43199" y="21600"/>
                </a:moveTo>
                <a:lnTo>
                  <a:pt x="43199" y="21600"/>
                </a:lnTo>
                <a:lnTo>
                  <a:pt x="43199" y="21600"/>
                </a:lnTo>
                <a:cubicBezTo>
                  <a:pt x="43199" y="21600"/>
                  <a:pt x="43199" y="21600"/>
                  <a:pt x="43199" y="21600"/>
                </a:cubicBezTo>
                <a:lnTo>
                  <a:pt x="43199" y="21600"/>
                </a:lnTo>
                <a:lnTo>
                  <a:pt x="43199" y="21600"/>
                </a:lnTo>
                <a:cubicBezTo>
                  <a:pt x="43199" y="33449"/>
                  <a:pt x="33449" y="43200"/>
                  <a:pt x="21600" y="43200"/>
                </a:cubicBezTo>
                <a:lnTo>
                  <a:pt x="21600" y="43200"/>
                </a:lnTo>
                <a:cubicBezTo>
                  <a:pt x="9750" y="43200"/>
                  <a:pt x="0" y="33449"/>
                  <a:pt x="0" y="21600"/>
                </a:cubicBezTo>
                <a:lnTo>
                  <a:pt x="0" y="21600"/>
                </a:lnTo>
                <a:cubicBezTo>
                  <a:pt x="0" y="9751"/>
                  <a:pt x="9750" y="0"/>
                  <a:pt x="21600" y="0"/>
                </a:cubicBezTo>
                <a:lnTo>
                  <a:pt x="21600" y="0"/>
                </a:lnTo>
                <a:cubicBezTo>
                  <a:pt x="33449" y="0"/>
                  <a:pt x="43199" y="9751"/>
                  <a:pt x="43199" y="21600"/>
                </a:cubicBezTo>
              </a:path>
            </a:pathLst>
          </a:custGeom>
          <a:solidFill>
            <a:srgbClr val="FFFFFF">
              <a:alpha val="12549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3" name="Shape 1111" hidden="0"/>
          <p:cNvSpPr>
            <a:spLocks noChangeArrowheads="1" noGrp="1"/>
          </p:cNvSpPr>
          <p:nvPr isPhoto="0" userDrawn="1"/>
        </p:nvSpPr>
        <p:spPr bwMode="auto">
          <a:xfrm>
            <a:off x="507152" y="331128"/>
            <a:ext cx="4768637" cy="4781650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43199" y="21600"/>
                </a:moveTo>
                <a:lnTo>
                  <a:pt x="43199" y="21600"/>
                </a:lnTo>
                <a:lnTo>
                  <a:pt x="43199" y="21600"/>
                </a:lnTo>
                <a:cubicBezTo>
                  <a:pt x="43199" y="21600"/>
                  <a:pt x="43199" y="21600"/>
                  <a:pt x="43199" y="21600"/>
                </a:cubicBezTo>
                <a:lnTo>
                  <a:pt x="43199" y="21600"/>
                </a:lnTo>
                <a:lnTo>
                  <a:pt x="43199" y="21600"/>
                </a:lnTo>
                <a:cubicBezTo>
                  <a:pt x="43199" y="33449"/>
                  <a:pt x="33449" y="43199"/>
                  <a:pt x="21598" y="43199"/>
                </a:cubicBezTo>
                <a:lnTo>
                  <a:pt x="21598" y="43199"/>
                </a:lnTo>
                <a:cubicBezTo>
                  <a:pt x="9750" y="43199"/>
                  <a:pt x="0" y="33449"/>
                  <a:pt x="0" y="21600"/>
                </a:cubicBezTo>
                <a:lnTo>
                  <a:pt x="0" y="21600"/>
                </a:lnTo>
                <a:cubicBezTo>
                  <a:pt x="0" y="9750"/>
                  <a:pt x="9750" y="0"/>
                  <a:pt x="21598" y="0"/>
                </a:cubicBezTo>
                <a:lnTo>
                  <a:pt x="21598" y="0"/>
                </a:lnTo>
                <a:cubicBezTo>
                  <a:pt x="33449" y="0"/>
                  <a:pt x="43199" y="9750"/>
                  <a:pt x="43199" y="21600"/>
                </a:cubicBezTo>
              </a:path>
            </a:pathLst>
          </a:custGeom>
          <a:solidFill>
            <a:srgbClr val="FFFFFF">
              <a:alpha val="14117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4" name="Shape 1112" hidden="0"/>
          <p:cNvSpPr>
            <a:spLocks noChangeArrowheads="1" noGrp="1"/>
          </p:cNvSpPr>
          <p:nvPr isPhoto="0" userDrawn="1"/>
        </p:nvSpPr>
        <p:spPr bwMode="auto">
          <a:xfrm>
            <a:off x="553298" y="359857"/>
            <a:ext cx="4634440" cy="4647039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43200" y="21600"/>
                </a:moveTo>
                <a:lnTo>
                  <a:pt x="43200" y="21600"/>
                </a:lnTo>
                <a:lnTo>
                  <a:pt x="43200" y="21600"/>
                </a:lnTo>
                <a:cubicBezTo>
                  <a:pt x="43200" y="21600"/>
                  <a:pt x="43200" y="21600"/>
                  <a:pt x="43200" y="21600"/>
                </a:cubicBezTo>
                <a:lnTo>
                  <a:pt x="43200" y="21600"/>
                </a:lnTo>
                <a:lnTo>
                  <a:pt x="43200" y="21600"/>
                </a:lnTo>
                <a:cubicBezTo>
                  <a:pt x="43200" y="33449"/>
                  <a:pt x="33448" y="43199"/>
                  <a:pt x="21599" y="43199"/>
                </a:cubicBezTo>
                <a:lnTo>
                  <a:pt x="21599" y="43199"/>
                </a:lnTo>
                <a:cubicBezTo>
                  <a:pt x="9750" y="43199"/>
                  <a:pt x="0" y="33449"/>
                  <a:pt x="0" y="21600"/>
                </a:cubicBezTo>
                <a:lnTo>
                  <a:pt x="0" y="21600"/>
                </a:lnTo>
                <a:cubicBezTo>
                  <a:pt x="0" y="9751"/>
                  <a:pt x="9750" y="0"/>
                  <a:pt x="21599" y="0"/>
                </a:cubicBezTo>
                <a:lnTo>
                  <a:pt x="21599" y="0"/>
                </a:lnTo>
                <a:cubicBezTo>
                  <a:pt x="33448" y="0"/>
                  <a:pt x="43200" y="9751"/>
                  <a:pt x="43200" y="21599"/>
                </a:cubicBezTo>
              </a:path>
            </a:pathLst>
          </a:custGeom>
          <a:solidFill>
            <a:srgbClr val="FFFFFF">
              <a:alpha val="15686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5" name="Shape 1113" hidden="0"/>
          <p:cNvSpPr>
            <a:spLocks noChangeArrowheads="1" noGrp="1"/>
          </p:cNvSpPr>
          <p:nvPr isPhoto="0" userDrawn="1"/>
        </p:nvSpPr>
        <p:spPr bwMode="auto">
          <a:xfrm>
            <a:off x="599439" y="388590"/>
            <a:ext cx="4500455" cy="4512430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43200" y="21599"/>
                </a:moveTo>
                <a:lnTo>
                  <a:pt x="43200" y="21599"/>
                </a:lnTo>
                <a:lnTo>
                  <a:pt x="43200" y="21599"/>
                </a:lnTo>
                <a:cubicBezTo>
                  <a:pt x="43200" y="21599"/>
                  <a:pt x="43200" y="21599"/>
                  <a:pt x="43200" y="21599"/>
                </a:cubicBezTo>
                <a:lnTo>
                  <a:pt x="43200" y="21599"/>
                </a:lnTo>
                <a:lnTo>
                  <a:pt x="43200" y="21599"/>
                </a:lnTo>
                <a:cubicBezTo>
                  <a:pt x="43200" y="33449"/>
                  <a:pt x="33449" y="43200"/>
                  <a:pt x="21600" y="43200"/>
                </a:cubicBezTo>
                <a:lnTo>
                  <a:pt x="21600" y="43200"/>
                </a:lnTo>
                <a:cubicBezTo>
                  <a:pt x="9750" y="43200"/>
                  <a:pt x="0" y="33449"/>
                  <a:pt x="0" y="21599"/>
                </a:cubicBezTo>
                <a:lnTo>
                  <a:pt x="0" y="21599"/>
                </a:lnTo>
                <a:cubicBezTo>
                  <a:pt x="0" y="9749"/>
                  <a:pt x="9750" y="0"/>
                  <a:pt x="21600" y="0"/>
                </a:cubicBezTo>
                <a:lnTo>
                  <a:pt x="21600" y="0"/>
                </a:lnTo>
                <a:cubicBezTo>
                  <a:pt x="33449" y="0"/>
                  <a:pt x="43200" y="9749"/>
                  <a:pt x="43200" y="21599"/>
                </a:cubicBezTo>
              </a:path>
            </a:pathLst>
          </a:custGeom>
          <a:solidFill>
            <a:srgbClr val="FFFFFF">
              <a:alpha val="17647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6" name="Shape 1114" hidden="0"/>
          <p:cNvSpPr>
            <a:spLocks noChangeArrowheads="1" noGrp="1"/>
          </p:cNvSpPr>
          <p:nvPr isPhoto="0" userDrawn="1"/>
        </p:nvSpPr>
        <p:spPr bwMode="auto">
          <a:xfrm>
            <a:off x="645582" y="417163"/>
            <a:ext cx="4366260" cy="4377979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43200" y="21600"/>
                </a:moveTo>
                <a:lnTo>
                  <a:pt x="43200" y="21600"/>
                </a:lnTo>
                <a:lnTo>
                  <a:pt x="43200" y="21600"/>
                </a:lnTo>
                <a:cubicBezTo>
                  <a:pt x="43200" y="21600"/>
                  <a:pt x="43200" y="21600"/>
                  <a:pt x="43200" y="21600"/>
                </a:cubicBezTo>
                <a:lnTo>
                  <a:pt x="43200" y="21600"/>
                </a:lnTo>
                <a:lnTo>
                  <a:pt x="43200" y="21600"/>
                </a:lnTo>
                <a:cubicBezTo>
                  <a:pt x="43200" y="33449"/>
                  <a:pt x="33449" y="43200"/>
                  <a:pt x="21599" y="43200"/>
                </a:cubicBezTo>
                <a:lnTo>
                  <a:pt x="21599" y="43200"/>
                </a:lnTo>
                <a:cubicBezTo>
                  <a:pt x="9750" y="43200"/>
                  <a:pt x="0" y="33449"/>
                  <a:pt x="0" y="21600"/>
                </a:cubicBezTo>
                <a:lnTo>
                  <a:pt x="0" y="21600"/>
                </a:lnTo>
                <a:cubicBezTo>
                  <a:pt x="0" y="9750"/>
                  <a:pt x="9750" y="0"/>
                  <a:pt x="21599" y="0"/>
                </a:cubicBezTo>
                <a:lnTo>
                  <a:pt x="21599" y="0"/>
                </a:lnTo>
                <a:cubicBezTo>
                  <a:pt x="33449" y="0"/>
                  <a:pt x="43200" y="9750"/>
                  <a:pt x="43200" y="21600"/>
                </a:cubicBezTo>
              </a:path>
            </a:pathLst>
          </a:custGeom>
          <a:solidFill>
            <a:srgbClr val="FFFFFF">
              <a:alpha val="19215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7" name="Shape 1115" hidden="0"/>
          <p:cNvSpPr>
            <a:spLocks noChangeArrowheads="1" noGrp="1"/>
          </p:cNvSpPr>
          <p:nvPr isPhoto="0" userDrawn="1"/>
        </p:nvSpPr>
        <p:spPr bwMode="auto">
          <a:xfrm>
            <a:off x="691940" y="445894"/>
            <a:ext cx="4232062" cy="4243529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43200" y="21599"/>
                </a:moveTo>
                <a:lnTo>
                  <a:pt x="43200" y="21599"/>
                </a:lnTo>
                <a:lnTo>
                  <a:pt x="43200" y="21599"/>
                </a:lnTo>
                <a:cubicBezTo>
                  <a:pt x="43200" y="21599"/>
                  <a:pt x="43200" y="21599"/>
                  <a:pt x="43200" y="21599"/>
                </a:cubicBezTo>
                <a:lnTo>
                  <a:pt x="43200" y="21599"/>
                </a:lnTo>
                <a:lnTo>
                  <a:pt x="43200" y="21599"/>
                </a:lnTo>
                <a:cubicBezTo>
                  <a:pt x="43200" y="33449"/>
                  <a:pt x="33448" y="43200"/>
                  <a:pt x="21600" y="43200"/>
                </a:cubicBezTo>
                <a:lnTo>
                  <a:pt x="21600" y="43200"/>
                </a:lnTo>
                <a:cubicBezTo>
                  <a:pt x="9748" y="43200"/>
                  <a:pt x="0" y="33449"/>
                  <a:pt x="0" y="21599"/>
                </a:cubicBezTo>
                <a:lnTo>
                  <a:pt x="0" y="21599"/>
                </a:lnTo>
                <a:cubicBezTo>
                  <a:pt x="0" y="9750"/>
                  <a:pt x="9748" y="0"/>
                  <a:pt x="21600" y="0"/>
                </a:cubicBezTo>
                <a:lnTo>
                  <a:pt x="21600" y="0"/>
                </a:lnTo>
                <a:cubicBezTo>
                  <a:pt x="33448" y="0"/>
                  <a:pt x="43200" y="9750"/>
                  <a:pt x="43200" y="21599"/>
                </a:cubicBezTo>
              </a:path>
            </a:pathLst>
          </a:custGeom>
          <a:solidFill>
            <a:srgbClr val="FFFFFF">
              <a:alpha val="20784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8" name="Shape 1116" hidden="0"/>
          <p:cNvSpPr>
            <a:spLocks noChangeArrowheads="1" noGrp="1"/>
          </p:cNvSpPr>
          <p:nvPr isPhoto="0" userDrawn="1"/>
        </p:nvSpPr>
        <p:spPr bwMode="auto">
          <a:xfrm>
            <a:off x="738081" y="474624"/>
            <a:ext cx="4097865" cy="4108919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43199" y="21599"/>
                </a:moveTo>
                <a:lnTo>
                  <a:pt x="43199" y="21599"/>
                </a:lnTo>
                <a:lnTo>
                  <a:pt x="43199" y="21599"/>
                </a:lnTo>
                <a:cubicBezTo>
                  <a:pt x="43199" y="21599"/>
                  <a:pt x="43199" y="21599"/>
                  <a:pt x="43199" y="21599"/>
                </a:cubicBezTo>
                <a:lnTo>
                  <a:pt x="43199" y="21599"/>
                </a:lnTo>
                <a:lnTo>
                  <a:pt x="43199" y="21599"/>
                </a:lnTo>
                <a:cubicBezTo>
                  <a:pt x="43199" y="33448"/>
                  <a:pt x="33448" y="43200"/>
                  <a:pt x="21599" y="43200"/>
                </a:cubicBezTo>
                <a:lnTo>
                  <a:pt x="21599" y="43200"/>
                </a:lnTo>
                <a:cubicBezTo>
                  <a:pt x="9750" y="43200"/>
                  <a:pt x="0" y="33448"/>
                  <a:pt x="0" y="21599"/>
                </a:cubicBezTo>
                <a:lnTo>
                  <a:pt x="0" y="21599"/>
                </a:lnTo>
                <a:cubicBezTo>
                  <a:pt x="0" y="9749"/>
                  <a:pt x="9750" y="0"/>
                  <a:pt x="21599" y="0"/>
                </a:cubicBezTo>
                <a:lnTo>
                  <a:pt x="21599" y="0"/>
                </a:lnTo>
                <a:cubicBezTo>
                  <a:pt x="33448" y="0"/>
                  <a:pt x="43199" y="9749"/>
                  <a:pt x="43199" y="21599"/>
                </a:cubicBezTo>
              </a:path>
            </a:pathLst>
          </a:custGeom>
          <a:solidFill>
            <a:srgbClr val="FFFFFF">
              <a:alpha val="22352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9" name="Shape 1117" hidden="0"/>
          <p:cNvSpPr>
            <a:spLocks noChangeArrowheads="1" noGrp="1"/>
          </p:cNvSpPr>
          <p:nvPr isPhoto="0" userDrawn="1"/>
        </p:nvSpPr>
        <p:spPr bwMode="auto">
          <a:xfrm>
            <a:off x="784224" y="503197"/>
            <a:ext cx="3963669" cy="3974469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43200" y="21599"/>
                </a:moveTo>
                <a:lnTo>
                  <a:pt x="43200" y="21599"/>
                </a:lnTo>
                <a:lnTo>
                  <a:pt x="43200" y="21599"/>
                </a:lnTo>
                <a:cubicBezTo>
                  <a:pt x="43200" y="21599"/>
                  <a:pt x="43200" y="21599"/>
                  <a:pt x="43200" y="21599"/>
                </a:cubicBezTo>
                <a:lnTo>
                  <a:pt x="43200" y="21599"/>
                </a:lnTo>
                <a:lnTo>
                  <a:pt x="43200" y="21599"/>
                </a:lnTo>
                <a:cubicBezTo>
                  <a:pt x="43200" y="33449"/>
                  <a:pt x="33450" y="43200"/>
                  <a:pt x="21599" y="43200"/>
                </a:cubicBezTo>
                <a:lnTo>
                  <a:pt x="21599" y="43200"/>
                </a:lnTo>
                <a:cubicBezTo>
                  <a:pt x="9751" y="43200"/>
                  <a:pt x="0" y="33449"/>
                  <a:pt x="0" y="21599"/>
                </a:cubicBezTo>
                <a:lnTo>
                  <a:pt x="0" y="21599"/>
                </a:lnTo>
                <a:cubicBezTo>
                  <a:pt x="0" y="9750"/>
                  <a:pt x="9751" y="0"/>
                  <a:pt x="21599" y="0"/>
                </a:cubicBezTo>
                <a:lnTo>
                  <a:pt x="21599" y="0"/>
                </a:lnTo>
                <a:cubicBezTo>
                  <a:pt x="33450" y="0"/>
                  <a:pt x="43200" y="9750"/>
                  <a:pt x="43200" y="21599"/>
                </a:cubicBezTo>
              </a:path>
            </a:pathLst>
          </a:custGeom>
          <a:solidFill>
            <a:srgbClr val="FFFFFF">
              <a:alpha val="23921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20" name="Shape 1118" hidden="0"/>
          <p:cNvSpPr>
            <a:spLocks noChangeArrowheads="1" noGrp="1"/>
          </p:cNvSpPr>
          <p:nvPr isPhoto="0" userDrawn="1"/>
        </p:nvSpPr>
        <p:spPr bwMode="auto">
          <a:xfrm>
            <a:off x="830583" y="531930"/>
            <a:ext cx="3829473" cy="3839859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43200" y="21600"/>
                </a:moveTo>
                <a:lnTo>
                  <a:pt x="43200" y="21600"/>
                </a:lnTo>
                <a:lnTo>
                  <a:pt x="43200" y="21600"/>
                </a:lnTo>
                <a:cubicBezTo>
                  <a:pt x="43200" y="21600"/>
                  <a:pt x="43200" y="21600"/>
                  <a:pt x="43200" y="21600"/>
                </a:cubicBezTo>
                <a:lnTo>
                  <a:pt x="43200" y="21600"/>
                </a:lnTo>
                <a:lnTo>
                  <a:pt x="43200" y="21600"/>
                </a:lnTo>
                <a:cubicBezTo>
                  <a:pt x="43200" y="33449"/>
                  <a:pt x="33448" y="43200"/>
                  <a:pt x="21599" y="43200"/>
                </a:cubicBezTo>
                <a:lnTo>
                  <a:pt x="21599" y="43200"/>
                </a:lnTo>
                <a:cubicBezTo>
                  <a:pt x="9749" y="43200"/>
                  <a:pt x="0" y="33449"/>
                  <a:pt x="0" y="21600"/>
                </a:cubicBezTo>
                <a:lnTo>
                  <a:pt x="0" y="21600"/>
                </a:lnTo>
                <a:cubicBezTo>
                  <a:pt x="0" y="9750"/>
                  <a:pt x="9749" y="0"/>
                  <a:pt x="21599" y="0"/>
                </a:cubicBezTo>
                <a:lnTo>
                  <a:pt x="21599" y="0"/>
                </a:lnTo>
                <a:cubicBezTo>
                  <a:pt x="33448" y="0"/>
                  <a:pt x="43200" y="9750"/>
                  <a:pt x="43200" y="21600"/>
                </a:cubicBezTo>
              </a:path>
            </a:pathLst>
          </a:custGeom>
          <a:solidFill>
            <a:srgbClr val="FFFFFF">
              <a:alpha val="25490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21" name="Shape 1119" hidden="0"/>
          <p:cNvSpPr>
            <a:spLocks noChangeArrowheads="1" noGrp="1"/>
          </p:cNvSpPr>
          <p:nvPr isPhoto="0" userDrawn="1"/>
        </p:nvSpPr>
        <p:spPr bwMode="auto">
          <a:xfrm>
            <a:off x="876722" y="560659"/>
            <a:ext cx="3695275" cy="3705250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43200" y="21600"/>
                </a:moveTo>
                <a:lnTo>
                  <a:pt x="43200" y="21600"/>
                </a:lnTo>
                <a:lnTo>
                  <a:pt x="43200" y="21600"/>
                </a:lnTo>
                <a:cubicBezTo>
                  <a:pt x="43200" y="21600"/>
                  <a:pt x="43200" y="21600"/>
                  <a:pt x="43200" y="21600"/>
                </a:cubicBezTo>
                <a:lnTo>
                  <a:pt x="43200" y="21600"/>
                </a:lnTo>
                <a:lnTo>
                  <a:pt x="43200" y="21600"/>
                </a:lnTo>
                <a:cubicBezTo>
                  <a:pt x="43200" y="33448"/>
                  <a:pt x="33450" y="43200"/>
                  <a:pt x="21600" y="43200"/>
                </a:cubicBezTo>
                <a:lnTo>
                  <a:pt x="21600" y="43200"/>
                </a:lnTo>
                <a:cubicBezTo>
                  <a:pt x="9749" y="43200"/>
                  <a:pt x="0" y="33448"/>
                  <a:pt x="0" y="21600"/>
                </a:cubicBezTo>
                <a:lnTo>
                  <a:pt x="0" y="21600"/>
                </a:lnTo>
                <a:cubicBezTo>
                  <a:pt x="0" y="9749"/>
                  <a:pt x="9749" y="0"/>
                  <a:pt x="21600" y="0"/>
                </a:cubicBezTo>
                <a:lnTo>
                  <a:pt x="21600" y="0"/>
                </a:lnTo>
                <a:cubicBezTo>
                  <a:pt x="33450" y="0"/>
                  <a:pt x="43200" y="9749"/>
                  <a:pt x="43200" y="21600"/>
                </a:cubicBezTo>
              </a:path>
            </a:pathLst>
          </a:custGeom>
          <a:solidFill>
            <a:srgbClr val="FFFFFF">
              <a:alpha val="27058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22" name="Shape 1120" hidden="0"/>
          <p:cNvSpPr>
            <a:spLocks noChangeArrowheads="1" noGrp="1"/>
          </p:cNvSpPr>
          <p:nvPr isPhoto="0" userDrawn="1"/>
        </p:nvSpPr>
        <p:spPr bwMode="auto">
          <a:xfrm>
            <a:off x="1517440" y="5083093"/>
            <a:ext cx="886458" cy="888929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21600" y="0"/>
                </a:moveTo>
                <a:lnTo>
                  <a:pt x="21600" y="0"/>
                </a:lnTo>
                <a:cubicBezTo>
                  <a:pt x="33534" y="0"/>
                  <a:pt x="43200" y="9673"/>
                  <a:pt x="43200" y="21599"/>
                </a:cubicBezTo>
                <a:lnTo>
                  <a:pt x="43200" y="21599"/>
                </a:lnTo>
                <a:cubicBezTo>
                  <a:pt x="43200" y="33533"/>
                  <a:pt x="33534" y="43200"/>
                  <a:pt x="21600" y="43200"/>
                </a:cubicBezTo>
                <a:lnTo>
                  <a:pt x="21600" y="43200"/>
                </a:lnTo>
                <a:cubicBezTo>
                  <a:pt x="9665" y="43200"/>
                  <a:pt x="0" y="33533"/>
                  <a:pt x="0" y="21599"/>
                </a:cubicBezTo>
                <a:lnTo>
                  <a:pt x="0" y="21599"/>
                </a:lnTo>
                <a:cubicBezTo>
                  <a:pt x="0" y="9673"/>
                  <a:pt x="9665" y="0"/>
                  <a:pt x="21600" y="0"/>
                </a:cubicBezTo>
                <a:close/>
              </a:path>
            </a:pathLst>
          </a:custGeom>
          <a:solidFill>
            <a:srgbClr val="FFFFFF">
              <a:alpha val="11764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23" name="Shape 1121" hidden="0"/>
          <p:cNvSpPr>
            <a:spLocks noChangeArrowheads="1" noGrp="1"/>
          </p:cNvSpPr>
          <p:nvPr isPhoto="0" userDrawn="1"/>
        </p:nvSpPr>
        <p:spPr bwMode="auto">
          <a:xfrm>
            <a:off x="2138256" y="4515765"/>
            <a:ext cx="1401867" cy="1405620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21596" y="0"/>
                </a:moveTo>
                <a:lnTo>
                  <a:pt x="21596" y="0"/>
                </a:lnTo>
                <a:cubicBezTo>
                  <a:pt x="33526" y="0"/>
                  <a:pt x="43200" y="9669"/>
                  <a:pt x="43200" y="21601"/>
                </a:cubicBezTo>
                <a:lnTo>
                  <a:pt x="43200" y="21601"/>
                </a:lnTo>
                <a:cubicBezTo>
                  <a:pt x="43200" y="33530"/>
                  <a:pt x="33526" y="43200"/>
                  <a:pt x="21596" y="43200"/>
                </a:cubicBezTo>
                <a:lnTo>
                  <a:pt x="21596" y="43200"/>
                </a:lnTo>
                <a:cubicBezTo>
                  <a:pt x="9673" y="43200"/>
                  <a:pt x="0" y="33530"/>
                  <a:pt x="0" y="21601"/>
                </a:cubicBezTo>
                <a:lnTo>
                  <a:pt x="0" y="21601"/>
                </a:lnTo>
                <a:cubicBezTo>
                  <a:pt x="0" y="9669"/>
                  <a:pt x="9673" y="0"/>
                  <a:pt x="21596" y="0"/>
                </a:cubicBezTo>
                <a:close/>
              </a:path>
            </a:pathLst>
          </a:custGeom>
          <a:solidFill>
            <a:srgbClr val="FFFFFF">
              <a:alpha val="14509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24" name="Shape 1124" hidden="0"/>
          <p:cNvSpPr>
            <a:spLocks noChangeArrowheads="1" noGrp="1"/>
          </p:cNvSpPr>
          <p:nvPr isPhoto="0" userDrawn="1"/>
        </p:nvSpPr>
        <p:spPr bwMode="auto">
          <a:xfrm>
            <a:off x="2278379" y="4457826"/>
            <a:ext cx="626955" cy="628758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21600" y="0"/>
                </a:moveTo>
                <a:lnTo>
                  <a:pt x="21600" y="0"/>
                </a:lnTo>
                <a:cubicBezTo>
                  <a:pt x="33530" y="0"/>
                  <a:pt x="43200" y="9672"/>
                  <a:pt x="43200" y="21604"/>
                </a:cubicBezTo>
                <a:lnTo>
                  <a:pt x="43200" y="21604"/>
                </a:lnTo>
                <a:cubicBezTo>
                  <a:pt x="43200" y="33525"/>
                  <a:pt x="33530" y="43200"/>
                  <a:pt x="21600" y="43200"/>
                </a:cubicBezTo>
                <a:lnTo>
                  <a:pt x="21600" y="43200"/>
                </a:lnTo>
                <a:cubicBezTo>
                  <a:pt x="9669" y="43200"/>
                  <a:pt x="0" y="33525"/>
                  <a:pt x="0" y="21604"/>
                </a:cubicBezTo>
                <a:lnTo>
                  <a:pt x="0" y="21604"/>
                </a:lnTo>
                <a:cubicBezTo>
                  <a:pt x="0" y="9672"/>
                  <a:pt x="9669" y="0"/>
                  <a:pt x="21600" y="0"/>
                </a:cubicBezTo>
                <a:close/>
              </a:path>
            </a:pathLst>
          </a:custGeom>
          <a:solidFill>
            <a:srgbClr val="FFFFFF">
              <a:alpha val="784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25" name="Shape 1125" hidden="0"/>
          <p:cNvSpPr>
            <a:spLocks noChangeArrowheads="1" noGrp="1"/>
          </p:cNvSpPr>
          <p:nvPr isPhoto="0" userDrawn="1"/>
        </p:nvSpPr>
        <p:spPr bwMode="auto">
          <a:xfrm>
            <a:off x="761999" y="4613071"/>
            <a:ext cx="514350" cy="515578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21599" y="0"/>
                </a:moveTo>
                <a:lnTo>
                  <a:pt x="21599" y="0"/>
                </a:lnTo>
                <a:cubicBezTo>
                  <a:pt x="33527" y="0"/>
                  <a:pt x="43200" y="9668"/>
                  <a:pt x="43200" y="21599"/>
                </a:cubicBezTo>
                <a:lnTo>
                  <a:pt x="43200" y="21599"/>
                </a:lnTo>
                <a:cubicBezTo>
                  <a:pt x="43200" y="33530"/>
                  <a:pt x="33527" y="43200"/>
                  <a:pt x="21599" y="43200"/>
                </a:cubicBezTo>
                <a:lnTo>
                  <a:pt x="21599" y="43200"/>
                </a:lnTo>
                <a:cubicBezTo>
                  <a:pt x="9671" y="43200"/>
                  <a:pt x="0" y="33530"/>
                  <a:pt x="0" y="21599"/>
                </a:cubicBezTo>
                <a:lnTo>
                  <a:pt x="0" y="21599"/>
                </a:lnTo>
                <a:cubicBezTo>
                  <a:pt x="0" y="9668"/>
                  <a:pt x="9671" y="0"/>
                  <a:pt x="21599" y="0"/>
                </a:cubicBezTo>
                <a:close/>
              </a:path>
            </a:pathLst>
          </a:custGeom>
          <a:solidFill>
            <a:srgbClr val="FFFFFF">
              <a:alpha val="45098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26" name="Shape 1138" hidden="0"/>
          <p:cNvSpPr>
            <a:spLocks noChangeArrowheads="1" noGrp="1"/>
          </p:cNvSpPr>
          <p:nvPr isPhoto="0" userDrawn="1"/>
        </p:nvSpPr>
        <p:spPr bwMode="auto">
          <a:xfrm>
            <a:off x="1733553" y="4372901"/>
            <a:ext cx="597322" cy="598915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21600" y="0"/>
                </a:moveTo>
                <a:lnTo>
                  <a:pt x="21600" y="0"/>
                </a:lnTo>
                <a:cubicBezTo>
                  <a:pt x="33525" y="0"/>
                  <a:pt x="43200" y="9675"/>
                  <a:pt x="43200" y="21594"/>
                </a:cubicBezTo>
                <a:lnTo>
                  <a:pt x="43200" y="21594"/>
                </a:lnTo>
                <a:cubicBezTo>
                  <a:pt x="43200" y="33524"/>
                  <a:pt x="33525" y="43200"/>
                  <a:pt x="21600" y="43200"/>
                </a:cubicBezTo>
                <a:lnTo>
                  <a:pt x="21600" y="43200"/>
                </a:lnTo>
                <a:cubicBezTo>
                  <a:pt x="9674" y="43200"/>
                  <a:pt x="0" y="33524"/>
                  <a:pt x="0" y="21594"/>
                </a:cubicBezTo>
                <a:lnTo>
                  <a:pt x="0" y="21594"/>
                </a:lnTo>
                <a:cubicBezTo>
                  <a:pt x="0" y="9675"/>
                  <a:pt x="9674" y="0"/>
                  <a:pt x="21600" y="0"/>
                </a:cubicBezTo>
                <a:close/>
              </a:path>
            </a:pathLst>
          </a:custGeom>
          <a:solidFill>
            <a:srgbClr val="FFFFFF">
              <a:alpha val="7843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27" name="Shape 1139" hidden="0"/>
          <p:cNvSpPr>
            <a:spLocks noChangeArrowheads="1" noGrp="1"/>
          </p:cNvSpPr>
          <p:nvPr isPhoto="0" userDrawn="1"/>
        </p:nvSpPr>
        <p:spPr bwMode="auto">
          <a:xfrm>
            <a:off x="1236348" y="4729109"/>
            <a:ext cx="566631" cy="568121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21608" y="0"/>
                </a:moveTo>
                <a:lnTo>
                  <a:pt x="21608" y="0"/>
                </a:lnTo>
                <a:cubicBezTo>
                  <a:pt x="33533" y="0"/>
                  <a:pt x="43200" y="9668"/>
                  <a:pt x="43200" y="21593"/>
                </a:cubicBezTo>
                <a:lnTo>
                  <a:pt x="43200" y="21593"/>
                </a:lnTo>
                <a:cubicBezTo>
                  <a:pt x="43200" y="33519"/>
                  <a:pt x="33533" y="43200"/>
                  <a:pt x="21608" y="43200"/>
                </a:cubicBezTo>
                <a:lnTo>
                  <a:pt x="21608" y="43200"/>
                </a:lnTo>
                <a:cubicBezTo>
                  <a:pt x="9682" y="43200"/>
                  <a:pt x="0" y="33519"/>
                  <a:pt x="0" y="21593"/>
                </a:cubicBezTo>
                <a:lnTo>
                  <a:pt x="0" y="21593"/>
                </a:lnTo>
                <a:cubicBezTo>
                  <a:pt x="0" y="9668"/>
                  <a:pt x="9682" y="0"/>
                  <a:pt x="21608" y="0"/>
                </a:cubicBezTo>
                <a:close/>
              </a:path>
            </a:pathLst>
          </a:custGeom>
          <a:solidFill>
            <a:srgbClr val="FFFFFF">
              <a:alpha val="24705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28" name="Shape 1140" hidden="0"/>
          <p:cNvSpPr>
            <a:spLocks noChangeArrowheads="1" noGrp="1"/>
          </p:cNvSpPr>
          <p:nvPr isPhoto="0" userDrawn="1"/>
        </p:nvSpPr>
        <p:spPr bwMode="auto">
          <a:xfrm>
            <a:off x="1129875" y="5387076"/>
            <a:ext cx="564937" cy="566374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21607" y="0"/>
                </a:moveTo>
                <a:lnTo>
                  <a:pt x="21607" y="0"/>
                </a:lnTo>
                <a:cubicBezTo>
                  <a:pt x="33536" y="0"/>
                  <a:pt x="43200" y="9673"/>
                  <a:pt x="43200" y="21599"/>
                </a:cubicBezTo>
                <a:lnTo>
                  <a:pt x="43200" y="21599"/>
                </a:lnTo>
                <a:cubicBezTo>
                  <a:pt x="43200" y="33526"/>
                  <a:pt x="33536" y="43200"/>
                  <a:pt x="21607" y="43200"/>
                </a:cubicBezTo>
                <a:lnTo>
                  <a:pt x="21607" y="43200"/>
                </a:lnTo>
                <a:cubicBezTo>
                  <a:pt x="9679" y="43200"/>
                  <a:pt x="0" y="33526"/>
                  <a:pt x="0" y="21599"/>
                </a:cubicBezTo>
                <a:lnTo>
                  <a:pt x="0" y="21599"/>
                </a:lnTo>
                <a:cubicBezTo>
                  <a:pt x="0" y="9673"/>
                  <a:pt x="9679" y="0"/>
                  <a:pt x="21607" y="0"/>
                </a:cubicBezTo>
                <a:close/>
              </a:path>
            </a:pathLst>
          </a:custGeom>
          <a:solidFill>
            <a:srgbClr val="FFFFFF">
              <a:alpha val="32549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29" name="Shape 1141" hidden="0"/>
          <p:cNvSpPr>
            <a:spLocks noChangeArrowheads="1" noGrp="1"/>
          </p:cNvSpPr>
          <p:nvPr isPhoto="0" userDrawn="1"/>
        </p:nvSpPr>
        <p:spPr bwMode="auto">
          <a:xfrm>
            <a:off x="1777575" y="5855034"/>
            <a:ext cx="670135" cy="671935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21600" y="0"/>
                </a:moveTo>
                <a:lnTo>
                  <a:pt x="21600" y="0"/>
                </a:lnTo>
                <a:cubicBezTo>
                  <a:pt x="33525" y="0"/>
                  <a:pt x="43200" y="9674"/>
                  <a:pt x="43200" y="21605"/>
                </a:cubicBezTo>
                <a:lnTo>
                  <a:pt x="43200" y="21605"/>
                </a:lnTo>
                <a:cubicBezTo>
                  <a:pt x="43200" y="33535"/>
                  <a:pt x="33525" y="43200"/>
                  <a:pt x="21600" y="43200"/>
                </a:cubicBezTo>
                <a:lnTo>
                  <a:pt x="21600" y="43200"/>
                </a:lnTo>
                <a:cubicBezTo>
                  <a:pt x="9674" y="43200"/>
                  <a:pt x="0" y="33535"/>
                  <a:pt x="0" y="21605"/>
                </a:cubicBezTo>
                <a:lnTo>
                  <a:pt x="0" y="21605"/>
                </a:lnTo>
                <a:cubicBezTo>
                  <a:pt x="0" y="9674"/>
                  <a:pt x="9674" y="0"/>
                  <a:pt x="21600" y="0"/>
                </a:cubicBezTo>
                <a:close/>
              </a:path>
            </a:pathLst>
          </a:custGeom>
          <a:solidFill>
            <a:srgbClr val="FFFFFF">
              <a:alpha val="7058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30" name="Shape 1142" hidden="0"/>
          <p:cNvSpPr>
            <a:spLocks noChangeArrowheads="1" noGrp="1"/>
          </p:cNvSpPr>
          <p:nvPr isPhoto="0" userDrawn="1"/>
        </p:nvSpPr>
        <p:spPr bwMode="auto">
          <a:xfrm>
            <a:off x="1681482" y="6244482"/>
            <a:ext cx="516254" cy="517801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21591" y="0"/>
                </a:moveTo>
                <a:lnTo>
                  <a:pt x="21591" y="0"/>
                </a:lnTo>
                <a:cubicBezTo>
                  <a:pt x="33528" y="0"/>
                  <a:pt x="43198" y="9667"/>
                  <a:pt x="43198" y="21600"/>
                </a:cubicBezTo>
                <a:lnTo>
                  <a:pt x="43198" y="21600"/>
                </a:lnTo>
                <a:cubicBezTo>
                  <a:pt x="43198" y="33519"/>
                  <a:pt x="33528" y="43200"/>
                  <a:pt x="21591" y="43200"/>
                </a:cubicBezTo>
                <a:lnTo>
                  <a:pt x="21591" y="43200"/>
                </a:lnTo>
                <a:cubicBezTo>
                  <a:pt x="9670" y="43200"/>
                  <a:pt x="0" y="33519"/>
                  <a:pt x="0" y="21600"/>
                </a:cubicBezTo>
                <a:lnTo>
                  <a:pt x="0" y="21600"/>
                </a:lnTo>
                <a:cubicBezTo>
                  <a:pt x="0" y="9667"/>
                  <a:pt x="9670" y="0"/>
                  <a:pt x="21591" y="0"/>
                </a:cubicBezTo>
                <a:close/>
              </a:path>
            </a:pathLst>
          </a:custGeom>
          <a:solidFill>
            <a:srgbClr val="FFFFFF">
              <a:alpha val="30979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31" name="Shape 1143" hidden="0"/>
          <p:cNvSpPr>
            <a:spLocks noChangeArrowheads="1" noGrp="1"/>
          </p:cNvSpPr>
          <p:nvPr isPhoto="0" userDrawn="1"/>
        </p:nvSpPr>
        <p:spPr bwMode="auto">
          <a:xfrm>
            <a:off x="2697690" y="5964721"/>
            <a:ext cx="544829" cy="546215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21599" y="0"/>
                </a:moveTo>
                <a:lnTo>
                  <a:pt x="21599" y="0"/>
                </a:lnTo>
                <a:cubicBezTo>
                  <a:pt x="33531" y="0"/>
                  <a:pt x="43200" y="9666"/>
                  <a:pt x="43200" y="21605"/>
                </a:cubicBezTo>
                <a:lnTo>
                  <a:pt x="43200" y="21605"/>
                </a:lnTo>
                <a:cubicBezTo>
                  <a:pt x="43200" y="33533"/>
                  <a:pt x="33531" y="43200"/>
                  <a:pt x="21599" y="43200"/>
                </a:cubicBezTo>
                <a:lnTo>
                  <a:pt x="21599" y="43200"/>
                </a:lnTo>
                <a:cubicBezTo>
                  <a:pt x="9666" y="43200"/>
                  <a:pt x="0" y="33533"/>
                  <a:pt x="0" y="21605"/>
                </a:cubicBezTo>
                <a:lnTo>
                  <a:pt x="0" y="21605"/>
                </a:lnTo>
                <a:cubicBezTo>
                  <a:pt x="0" y="9666"/>
                  <a:pt x="9666" y="0"/>
                  <a:pt x="21599" y="0"/>
                </a:cubicBezTo>
                <a:close/>
              </a:path>
            </a:pathLst>
          </a:custGeom>
          <a:solidFill>
            <a:srgbClr val="FFFFFF">
              <a:alpha val="67450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32" name="Shape 1144" hidden="0"/>
          <p:cNvSpPr>
            <a:spLocks noChangeArrowheads="1" noGrp="1"/>
          </p:cNvSpPr>
          <p:nvPr isPhoto="0" userDrawn="1"/>
        </p:nvSpPr>
        <p:spPr bwMode="auto">
          <a:xfrm>
            <a:off x="2278382" y="5578670"/>
            <a:ext cx="733424" cy="735271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21606" y="0"/>
                </a:moveTo>
                <a:lnTo>
                  <a:pt x="21606" y="0"/>
                </a:lnTo>
                <a:cubicBezTo>
                  <a:pt x="33524" y="0"/>
                  <a:pt x="43200" y="9671"/>
                  <a:pt x="43200" y="21599"/>
                </a:cubicBezTo>
                <a:lnTo>
                  <a:pt x="43200" y="21599"/>
                </a:lnTo>
                <a:cubicBezTo>
                  <a:pt x="43200" y="33528"/>
                  <a:pt x="33524" y="43200"/>
                  <a:pt x="21606" y="43200"/>
                </a:cubicBezTo>
                <a:lnTo>
                  <a:pt x="21606" y="43200"/>
                </a:lnTo>
                <a:cubicBezTo>
                  <a:pt x="9674" y="43200"/>
                  <a:pt x="0" y="33528"/>
                  <a:pt x="0" y="21599"/>
                </a:cubicBezTo>
                <a:lnTo>
                  <a:pt x="0" y="21599"/>
                </a:lnTo>
                <a:cubicBezTo>
                  <a:pt x="0" y="9671"/>
                  <a:pt x="9674" y="0"/>
                  <a:pt x="21606" y="0"/>
                </a:cubicBezTo>
                <a:close/>
              </a:path>
            </a:pathLst>
          </a:custGeom>
          <a:solidFill>
            <a:srgbClr val="FFFFFF">
              <a:alpha val="31372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33" name="Shape 1147" hidden="0"/>
          <p:cNvSpPr>
            <a:spLocks noChangeArrowheads="1" noGrp="1"/>
          </p:cNvSpPr>
          <p:nvPr isPhoto="0" userDrawn="1"/>
        </p:nvSpPr>
        <p:spPr bwMode="auto">
          <a:xfrm>
            <a:off x="1957284" y="36827"/>
            <a:ext cx="564302" cy="565898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21600" y="0"/>
                </a:moveTo>
                <a:lnTo>
                  <a:pt x="21600" y="0"/>
                </a:lnTo>
                <a:cubicBezTo>
                  <a:pt x="33541" y="0"/>
                  <a:pt x="43200" y="9670"/>
                  <a:pt x="43200" y="21593"/>
                </a:cubicBezTo>
                <a:lnTo>
                  <a:pt x="43200" y="21593"/>
                </a:lnTo>
                <a:cubicBezTo>
                  <a:pt x="43200" y="33529"/>
                  <a:pt x="33541" y="43200"/>
                  <a:pt x="21600" y="43200"/>
                </a:cubicBezTo>
                <a:lnTo>
                  <a:pt x="21600" y="43200"/>
                </a:lnTo>
                <a:cubicBezTo>
                  <a:pt x="9673" y="43200"/>
                  <a:pt x="0" y="33529"/>
                  <a:pt x="0" y="21593"/>
                </a:cubicBezTo>
                <a:lnTo>
                  <a:pt x="0" y="21593"/>
                </a:lnTo>
                <a:cubicBezTo>
                  <a:pt x="0" y="9670"/>
                  <a:pt x="9673" y="0"/>
                  <a:pt x="21600" y="0"/>
                </a:cubicBezTo>
                <a:close/>
              </a:path>
            </a:pathLst>
          </a:custGeom>
          <a:solidFill>
            <a:srgbClr val="FFFFFF">
              <a:alpha val="14509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34" name="Shape 1148" hidden="0"/>
          <p:cNvSpPr>
            <a:spLocks noChangeArrowheads="1" noGrp="1"/>
          </p:cNvSpPr>
          <p:nvPr isPhoto="0" userDrawn="1"/>
        </p:nvSpPr>
        <p:spPr bwMode="auto">
          <a:xfrm>
            <a:off x="1704130" y="35715"/>
            <a:ext cx="561550" cy="563041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21608" y="0"/>
                </a:moveTo>
                <a:lnTo>
                  <a:pt x="21608" y="0"/>
                </a:lnTo>
                <a:cubicBezTo>
                  <a:pt x="33527" y="0"/>
                  <a:pt x="43200" y="9670"/>
                  <a:pt x="43200" y="21593"/>
                </a:cubicBezTo>
                <a:lnTo>
                  <a:pt x="43200" y="21593"/>
                </a:lnTo>
                <a:cubicBezTo>
                  <a:pt x="43200" y="33529"/>
                  <a:pt x="33527" y="43200"/>
                  <a:pt x="21608" y="43200"/>
                </a:cubicBezTo>
                <a:lnTo>
                  <a:pt x="21608" y="43200"/>
                </a:lnTo>
                <a:cubicBezTo>
                  <a:pt x="9672" y="43200"/>
                  <a:pt x="0" y="33529"/>
                  <a:pt x="0" y="21593"/>
                </a:cubicBezTo>
                <a:lnTo>
                  <a:pt x="0" y="21593"/>
                </a:lnTo>
                <a:cubicBezTo>
                  <a:pt x="0" y="9670"/>
                  <a:pt x="9672" y="0"/>
                  <a:pt x="21608" y="0"/>
                </a:cubicBezTo>
                <a:close/>
              </a:path>
            </a:pathLst>
          </a:custGeom>
          <a:solidFill>
            <a:srgbClr val="FFFFFF">
              <a:alpha val="16470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35" name="Текст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599439" y="1600203"/>
            <a:ext cx="7932999" cy="4525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36" name="Дата 3" hidden="0"/>
          <p:cNvSpPr>
            <a:spLocks noGrp="1"/>
          </p:cNvSpPr>
          <p:nvPr isPhoto="0" userDrawn="0">
            <p:ph type="dt" sz="half" idx="2" hasCustomPrompt="0"/>
          </p:nvPr>
        </p:nvSpPr>
        <p:spPr bwMode="auto">
          <a:xfrm>
            <a:off x="611559" y="6356353"/>
            <a:ext cx="21335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6">
                    <a:lumMod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7184183-74E9-4393-9769-E1D9236041BE}" type="datetimeFigureOut">
              <a:rPr lang="ru-RU"/>
              <a:t/>
            </a:fld>
            <a:endParaRPr lang="ru-RU"/>
          </a:p>
        </p:txBody>
      </p:sp>
      <p:sp>
        <p:nvSpPr>
          <p:cNvPr id="37" name="Нижний колонтитул 4" hidden="0"/>
          <p:cNvSpPr>
            <a:spLocks noGrp="1"/>
          </p:cNvSpPr>
          <p:nvPr isPhoto="0" userDrawn="0">
            <p:ph type="ftr" sz="quarter" idx="3" hasCustomPrompt="0"/>
          </p:nvPr>
        </p:nvSpPr>
        <p:spPr bwMode="auto">
          <a:xfrm>
            <a:off x="3124199" y="6356353"/>
            <a:ext cx="28955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6">
                    <a:lumMod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8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590871" y="274638"/>
            <a:ext cx="794156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9" name="Номер слайда 5" hidden="0"/>
          <p:cNvSpPr>
            <a:spLocks noGrp="1"/>
          </p:cNvSpPr>
          <p:nvPr isPhoto="0" userDrawn="0">
            <p:ph type="sldNum" sz="quarter" idx="4" hasCustomPrompt="0"/>
          </p:nvPr>
        </p:nvSpPr>
        <p:spPr bwMode="auto">
          <a:xfrm>
            <a:off x="6444207" y="6356353"/>
            <a:ext cx="208823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6">
                    <a:lumMod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A530004-958A-4E15-9840-E9741BECB0F3}" type="slidenum">
              <a:rPr lang="ru-RU"/>
              <a:t/>
            </a:fld>
            <a:endParaRPr lang="ru-RU"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>
        <a:spcBef>
          <a:spcPts val="0"/>
        </a:spcBef>
        <a:buNone/>
        <a:defRPr sz="4400" b="1">
          <a:solidFill>
            <a:schemeClr val="accent6">
              <a:lumMod val="50000"/>
            </a:schemeClr>
          </a:solidFill>
          <a:latin typeface="+mj-lt"/>
          <a:ea typeface="+mj-ea"/>
          <a:cs typeface="Arial"/>
        </a:defRPr>
      </a:lvl1pPr>
    </p:titleStyle>
    <p:bodyStyle>
      <a:lvl1pPr marL="342900" indent="-342900" algn="l" defTabSz="914400">
        <a:spcBef>
          <a:spcPts val="0"/>
        </a:spcBef>
        <a:buFont typeface="Arial"/>
        <a:buChar char="•"/>
        <a:defRPr sz="3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>
        <a:spcBef>
          <a:spcPts val="0"/>
        </a:spcBef>
        <a:buFont typeface="Arial"/>
        <a:buChar char="–"/>
        <a:defRPr sz="28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>
        <a:spcBef>
          <a:spcPts val="0"/>
        </a:spcBef>
        <a:buFont typeface="Arial"/>
        <a:buChar char="•"/>
        <a:defRPr sz="24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>
        <a:spcBef>
          <a:spcPts val="0"/>
        </a:spcBef>
        <a:buFont typeface="Arial"/>
        <a:buChar char="–"/>
        <a:defRPr sz="20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>
        <a:spcBef>
          <a:spcPts val="0"/>
        </a:spcBef>
        <a:buFont typeface="Arial"/>
        <a:buChar char="»"/>
        <a:defRPr sz="20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5pPr>
      <a:lvl6pPr marL="2514599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g"/><Relationship Id="rId3" Type="http://schemas.openxmlformats.org/officeDocument/2006/relationships/image" Target="../media/image11.jpg"/><Relationship Id="rId4" Type="http://schemas.openxmlformats.org/officeDocument/2006/relationships/image" Target="../media/image12.jpg"/></Relationships>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g"/><Relationship Id="rId3" Type="http://schemas.openxmlformats.org/officeDocument/2006/relationships/image" Target="../media/image14.jpg"/></Relationships>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jpg"/><Relationship Id="rId3" Type="http://schemas.openxmlformats.org/officeDocument/2006/relationships/image" Target="../media/image16.jpg"/></Relationships>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jpg"/><Relationship Id="rId3" Type="http://schemas.openxmlformats.org/officeDocument/2006/relationships/image" Target="../media/image18.jp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jpg"/></Relationships>
</file>

<file path=ppt/slides/_rels/slide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jpg"/></Relationships>
</file>

<file path=ppt/slides/_rels/slide2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7" Type="http://schemas.openxmlformats.org/officeDocument/2006/relationships/image" Target="../media/image26.png"/><Relationship Id="rId8" Type="http://schemas.openxmlformats.org/officeDocument/2006/relationships/image" Target="../media/image27.png"/><Relationship Id="rId9" Type="http://schemas.openxmlformats.org/officeDocument/2006/relationships/image" Target="../media/image28.png"/></Relationships>
</file>

<file path=ppt/slides/_rels/slide2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jpg"/><Relationship Id="rId3" Type="http://schemas.openxmlformats.org/officeDocument/2006/relationships/image" Target="../media/image30.jpg"/></Relationships>
</file>

<file path=ppt/slides/_rels/slide2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jpg"/><Relationship Id="rId3" Type="http://schemas.openxmlformats.org/officeDocument/2006/relationships/image" Target="../media/image32.jpg"/></Relationships>
</file>

<file path=ppt/slides/_rels/slide2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jpg"/><Relationship Id="rId3" Type="http://schemas.openxmlformats.org/officeDocument/2006/relationships/image" Target="../media/image34.jpg"/></Relationships>
</file>

<file path=ppt/slides/_rels/slide2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jpg"/><Relationship Id="rId3" Type="http://schemas.openxmlformats.org/officeDocument/2006/relationships/image" Target="../media/image36.jpg"/></Relationships>
</file>

<file path=ppt/slides/_rels/slide2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jpg"/><Relationship Id="rId3" Type="http://schemas.openxmlformats.org/officeDocument/2006/relationships/image" Target="../media/image38.jpg"/></Relationships>
</file>

<file path=ppt/slides/_rels/slide2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9.jpg"/><Relationship Id="rId3" Type="http://schemas.openxmlformats.org/officeDocument/2006/relationships/image" Target="../media/image40.jp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1.jpg"/><Relationship Id="rId3" Type="http://schemas.openxmlformats.org/officeDocument/2006/relationships/image" Target="../media/image42.jpg"/></Relationships>
</file>

<file path=ppt/slides/_rels/slide3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3.png"/><Relationship Id="rId3" Type="http://schemas.openxmlformats.org/officeDocument/2006/relationships/image" Target="../media/image44.jpg"/></Relationships>
</file>

<file path=ppt/slides/_rels/slide3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5.jpg"/><Relationship Id="rId3" Type="http://schemas.openxmlformats.org/officeDocument/2006/relationships/image" Target="../media/image46.jpg"/></Relationships>
</file>

<file path=ppt/slides/_rels/slide3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7.jpg"/><Relationship Id="rId3" Type="http://schemas.openxmlformats.org/officeDocument/2006/relationships/image" Target="../media/image48.jpg"/></Relationships>
</file>

<file path=ppt/slides/_rels/slide3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9.png"/></Relationships>
</file>

<file path=ppt/slides/_rels/slide3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0.jpg"/><Relationship Id="rId3" Type="http://schemas.openxmlformats.org/officeDocument/2006/relationships/image" Target="../media/image51.png"/><Relationship Id="rId4" Type="http://schemas.openxmlformats.org/officeDocument/2006/relationships/image" Target="../media/image52.jpg"/><Relationship Id="rId5" Type="http://schemas.openxmlformats.org/officeDocument/2006/relationships/image" Target="../media/image53.png"/><Relationship Id="rId6" Type="http://schemas.openxmlformats.org/officeDocument/2006/relationships/image" Target="../media/image54.png"/><Relationship Id="rId7" Type="http://schemas.openxmlformats.org/officeDocument/2006/relationships/image" Target="../media/image55.png"/><Relationship Id="rId8" Type="http://schemas.openxmlformats.org/officeDocument/2006/relationships/image" Target="../media/image56.png"/><Relationship Id="rId9" Type="http://schemas.openxmlformats.org/officeDocument/2006/relationships/image" Target="../media/image57.png"/></Relationships>
</file>

<file path=ppt/slides/_rels/slide3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8.jpg"/></Relationships>
</file>

<file path=ppt/slides/_rels/slide3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9.jpg"/></Relationships>
</file>

<file path=ppt/slides/_rels/slide3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0.jp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Relationship Id="rId3" Type="http://schemas.openxmlformats.org/officeDocument/2006/relationships/image" Target="../media/image3.jpg"/></Relationships>
</file>

<file path=ppt/slides/_rels/slide4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1.jpg"/></Relationships>
</file>

<file path=ppt/slides/_rels/slide4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2.png"/><Relationship Id="rId3" Type="http://schemas.openxmlformats.org/officeDocument/2006/relationships/image" Target="../media/image63.jpg"/></Relationships>
</file>

<file path=ppt/slides/_rels/slide4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4.jpg"/><Relationship Id="rId3" Type="http://schemas.openxmlformats.org/officeDocument/2006/relationships/image" Target="../media/image65.jpg"/></Relationships>
</file>

<file path=ppt/slides/_rels/slide4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6.jpg"/><Relationship Id="rId3" Type="http://schemas.openxmlformats.org/officeDocument/2006/relationships/image" Target="../media/image67.jpg"/></Relationships>
</file>

<file path=ppt/slides/_rels/slide4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8.jpg"/><Relationship Id="rId3" Type="http://schemas.openxmlformats.org/officeDocument/2006/relationships/image" Target="../media/image69.jpg"/></Relationships>
</file>

<file path=ppt/slides/_rels/slide4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0.jpg"/></Relationships>
</file>

<file path=ppt/slides/_rels/slide4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1.jpg"/><Relationship Id="rId3" Type="http://schemas.openxmlformats.org/officeDocument/2006/relationships/image" Target="../media/image72.jpg"/></Relationships>
</file>

<file path=ppt/slides/_rels/slide4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3.jpg"/></Relationships>
</file>

<file path=ppt/slides/_rels/slide4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4.png"/><Relationship Id="rId3" Type="http://schemas.openxmlformats.org/officeDocument/2006/relationships/image" Target="../media/image75.jpg"/></Relationships>
</file>

<file path=ppt/slides/_rels/slide4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6.jpg"/><Relationship Id="rId3" Type="http://schemas.openxmlformats.org/officeDocument/2006/relationships/image" Target="../media/image77.jp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8.png"/></Relationships>
</file>

<file path=ppt/slides/_rels/slide5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image" Target="../media/image7.jp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 hidden="0"/>
          <p:cNvSpPr txBox="1"/>
          <p:nvPr isPhoto="0" userDrawn="0"/>
        </p:nvSpPr>
        <p:spPr bwMode="auto">
          <a:xfrm>
            <a:off x="684000" y="115560"/>
            <a:ext cx="7629480" cy="240516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p>
            <a:pPr algn="ctr">
              <a:lnSpc>
                <a:spcPct val="90000"/>
              </a:lnSpc>
              <a:defRPr/>
            </a:pPr>
            <a:r>
              <a:rPr lang="ru-RU" sz="6000" b="1" strike="noStrike" spc="-1">
                <a:solidFill>
                  <a:srgbClr val="0070C0"/>
                </a:solidFill>
                <a:latin typeface="Times New Roman"/>
                <a:ea typeface="Times New Roman"/>
              </a:rPr>
              <a:t>Россия в годы Гражданской войны 1918-1922</a:t>
            </a:r>
            <a:endParaRPr lang="en-US" sz="6000" b="0" strike="noStrike" spc="-1">
              <a:solidFill>
                <a:srgbClr val="000000"/>
              </a:solidFill>
              <a:latin typeface="Calibri Light"/>
            </a:endParaRPr>
          </a:p>
        </p:txBody>
      </p:sp>
      <p:pic>
        <p:nvPicPr>
          <p:cNvPr id="5" name="Рисунок 3" descr="" hidden="0"/>
          <p:cNvPicPr/>
          <p:nvPr isPhoto="0" userDrawn="0"/>
        </p:nvPicPr>
        <p:blipFill>
          <a:blip r:embed="rId2"/>
          <a:stretch/>
        </p:blipFill>
        <p:spPr bwMode="auto">
          <a:xfrm flipH="0" flipV="0">
            <a:off x="915374" y="2358959"/>
            <a:ext cx="7296149" cy="3632265"/>
          </a:xfrm>
          <a:prstGeom prst="rect">
            <a:avLst/>
          </a:prstGeom>
          <a:ln>
            <a:noFill/>
          </a:ln>
        </p:spPr>
      </p:pic>
      <p:sp>
        <p:nvSpPr>
          <p:cNvPr id="6" name="" hidden="0"/>
          <p:cNvSpPr txBox="1"/>
          <p:nvPr isPhoto="0" userDrawn="0"/>
        </p:nvSpPr>
        <p:spPr bwMode="auto">
          <a:xfrm flipH="0" flipV="0">
            <a:off x="458174" y="6200775"/>
            <a:ext cx="6953249" cy="523874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Autofit/>
          </a:bodyPr>
          <a:p>
            <a:pPr>
              <a:defRPr/>
            </a:pPr>
            <a:r>
              <a:rPr sz="1600"/>
              <a:t>Составитель: Крыжановская А.Н. Преподаватель истории первой категории</a:t>
            </a:r>
            <a:endParaRPr sz="1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 hidden="0"/>
          <p:cNvSpPr txBox="1"/>
          <p:nvPr isPhoto="0" userDrawn="0"/>
        </p:nvSpPr>
        <p:spPr bwMode="auto">
          <a:xfrm>
            <a:off x="0" y="30240"/>
            <a:ext cx="9252000" cy="132552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lnSpc>
                <a:spcPct val="90000"/>
              </a:lnSpc>
              <a:defRPr/>
            </a:pPr>
            <a:r>
              <a:rPr lang="ru-RU" sz="4400" b="1" strike="noStrike" spc="-1">
                <a:solidFill>
                  <a:srgbClr val="C00000"/>
                </a:solidFill>
                <a:latin typeface="Calibri"/>
              </a:rPr>
              <a:t>Особенности Гражданской войны</a:t>
            </a:r>
            <a:endParaRPr lang="en-US" sz="44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5" name="TextShape 2" hidden="0"/>
          <p:cNvSpPr txBox="1"/>
          <p:nvPr isPhoto="0" userDrawn="0"/>
        </p:nvSpPr>
        <p:spPr bwMode="auto">
          <a:xfrm>
            <a:off x="108000" y="1355400"/>
            <a:ext cx="8712000" cy="531324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>
              <a:spcBef>
                <a:spcPts val="748"/>
              </a:spcBef>
              <a:defRPr/>
            </a:pPr>
            <a:r>
              <a:rPr lang="ru-RU" sz="3200" b="1" strike="noStrike" spc="-1">
                <a:solidFill>
                  <a:srgbClr val="7030A0"/>
                </a:solidFill>
                <a:latin typeface="Calibri"/>
              </a:rPr>
              <a:t>1. Крайняя ожесточенность, так как речь шла о существовании классов и слоев.</a:t>
            </a: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  <a:p>
            <a:pPr>
              <a:spcBef>
                <a:spcPts val="748"/>
              </a:spcBef>
              <a:defRPr/>
            </a:pPr>
            <a:r>
              <a:rPr lang="ru-RU" sz="3200" b="1" strike="noStrike" spc="-1">
                <a:solidFill>
                  <a:srgbClr val="0070C0"/>
                </a:solidFill>
                <a:latin typeface="Calibri"/>
              </a:rPr>
              <a:t>2. Крайняя поляризация.</a:t>
            </a: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  <a:p>
            <a:pPr>
              <a:spcBef>
                <a:spcPts val="748"/>
              </a:spcBef>
              <a:defRPr/>
            </a:pPr>
            <a:r>
              <a:rPr lang="ru-RU" sz="3200" b="1" strike="noStrike" spc="-1">
                <a:solidFill>
                  <a:srgbClr val="00B050"/>
                </a:solidFill>
                <a:latin typeface="Calibri"/>
              </a:rPr>
              <a:t>3. Связь с иностранной интервенцией и борьба за национальную независимость и единство государства.</a:t>
            </a: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  <a:p>
            <a:pPr>
              <a:spcBef>
                <a:spcPts val="748"/>
              </a:spcBef>
              <a:defRPr/>
            </a:pPr>
            <a:r>
              <a:rPr lang="ru-RU" sz="3200" b="1" strike="noStrike" spc="-1">
                <a:solidFill>
                  <a:srgbClr val="0000FF"/>
                </a:solidFill>
                <a:latin typeface="Calibri"/>
              </a:rPr>
              <a:t>4. Участие всего населения в той или иной степени, охват всей территории.</a:t>
            </a: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  <a:p>
            <a:pPr>
              <a:spcBef>
                <a:spcPts val="748"/>
              </a:spcBef>
              <a:defRPr/>
            </a:pPr>
            <a:r>
              <a:rPr lang="ru-RU" sz="3200" b="1" strike="noStrike" spc="-1">
                <a:solidFill>
                  <a:srgbClr val="FF5050"/>
                </a:solidFill>
                <a:latin typeface="Calibri"/>
              </a:rPr>
              <a:t>5. Братоубийственная война, являлась трагедией страны.</a:t>
            </a: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CustomShape 1" hidden="0"/>
          <p:cNvSpPr/>
          <p:nvPr isPhoto="0" userDrawn="0"/>
        </p:nvSpPr>
        <p:spPr bwMode="auto">
          <a:xfrm>
            <a:off x="0" y="2128680"/>
            <a:ext cx="1905120" cy="2143440"/>
          </a:xfrm>
          <a:custGeom>
            <a:avLst/>
            <a:gdLst/>
            <a:ahLst/>
            <a:cxnLst/>
            <a:rect l="0" t="0" r="r" b="b"/>
            <a:pathLst>
              <a:path w="5294" h="5956" fill="norm" stroke="1" extrusionOk="0">
                <a:moveTo>
                  <a:pt x="0" y="0"/>
                </a:moveTo>
                <a:lnTo>
                  <a:pt x="5293" y="0"/>
                </a:lnTo>
                <a:lnTo>
                  <a:pt x="5293" y="5955"/>
                </a:lnTo>
                <a:lnTo>
                  <a:pt x="0" y="5955"/>
                </a:lnTo>
                <a:lnTo>
                  <a:pt x="0" y="0"/>
                </a:lnTo>
                <a:moveTo>
                  <a:pt x="0" y="0"/>
                </a:moveTo>
                <a:lnTo>
                  <a:pt x="5293" y="0"/>
                </a:lnTo>
                <a:lnTo>
                  <a:pt x="4949" y="343"/>
                </a:lnTo>
                <a:lnTo>
                  <a:pt x="343" y="343"/>
                </a:lnTo>
                <a:lnTo>
                  <a:pt x="0" y="0"/>
                </a:lnTo>
                <a:moveTo>
                  <a:pt x="5293" y="0"/>
                </a:moveTo>
                <a:lnTo>
                  <a:pt x="5293" y="5955"/>
                </a:lnTo>
                <a:lnTo>
                  <a:pt x="4949" y="5611"/>
                </a:lnTo>
                <a:lnTo>
                  <a:pt x="4949" y="343"/>
                </a:lnTo>
                <a:lnTo>
                  <a:pt x="5293" y="0"/>
                </a:lnTo>
                <a:moveTo>
                  <a:pt x="5293" y="5955"/>
                </a:moveTo>
                <a:lnTo>
                  <a:pt x="0" y="5955"/>
                </a:lnTo>
                <a:lnTo>
                  <a:pt x="343" y="5611"/>
                </a:lnTo>
                <a:lnTo>
                  <a:pt x="4949" y="5611"/>
                </a:lnTo>
                <a:lnTo>
                  <a:pt x="5293" y="5955"/>
                </a:lnTo>
                <a:moveTo>
                  <a:pt x="0" y="5955"/>
                </a:moveTo>
                <a:lnTo>
                  <a:pt x="0" y="0"/>
                </a:lnTo>
                <a:lnTo>
                  <a:pt x="343" y="343"/>
                </a:lnTo>
                <a:lnTo>
                  <a:pt x="343" y="5611"/>
                </a:lnTo>
                <a:lnTo>
                  <a:pt x="0" y="5955"/>
                </a:lnTo>
              </a:path>
            </a:pathLst>
          </a:custGeom>
          <a:solidFill>
            <a:srgbClr val="00B0F0"/>
          </a:solidFill>
          <a:ln w="38160">
            <a:solidFill>
              <a:srgbClr val="525252"/>
            </a:solidFill>
            <a:miter/>
          </a:ln>
          <a:effectLst>
            <a:outerShdw dist="19080" dir="5400000">
              <a:srgbClr val="000000">
                <a:alpha val="6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tIns="46800" rIns="90000" bIns="46800" anchor="ctr">
            <a:noAutofit/>
          </a:bodyPr>
          <a:p>
            <a:pPr algn="ctr">
              <a:lnSpc>
                <a:spcPct val="100000"/>
              </a:lnSpc>
              <a:defRPr/>
            </a:pPr>
            <a:r>
              <a:rPr lang="ru-RU" sz="2200" b="0" strike="noStrike" spc="-1">
                <a:solidFill>
                  <a:srgbClr val="FFFFFF"/>
                </a:solidFill>
                <a:latin typeface="Times New Roman"/>
                <a:ea typeface="Times New Roman"/>
              </a:rPr>
              <a:t>Три основных этапа Гражданской войны</a:t>
            </a:r>
            <a:endParaRPr lang="en-US" sz="2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CustomShape 2" hidden="0"/>
          <p:cNvSpPr/>
          <p:nvPr isPhoto="0" userDrawn="0"/>
        </p:nvSpPr>
        <p:spPr bwMode="auto">
          <a:xfrm>
            <a:off x="3357720" y="0"/>
            <a:ext cx="5786280" cy="1600200"/>
          </a:xfrm>
          <a:custGeom>
            <a:avLst/>
            <a:gdLst/>
            <a:ahLst/>
            <a:cxnLst/>
            <a:rect l="0" t="0" r="r" b="b"/>
            <a:pathLst>
              <a:path w="20132" h="7893" fill="norm" stroke="1" extrusionOk="0">
                <a:moveTo>
                  <a:pt x="4057" y="0"/>
                </a:moveTo>
                <a:lnTo>
                  <a:pt x="20131" y="0"/>
                </a:lnTo>
                <a:lnTo>
                  <a:pt x="20131" y="4446"/>
                </a:lnTo>
                <a:lnTo>
                  <a:pt x="4057" y="4446"/>
                </a:lnTo>
                <a:lnTo>
                  <a:pt x="4057" y="0"/>
                </a:lnTo>
                <a:moveTo>
                  <a:pt x="0" y="7892"/>
                </a:moveTo>
                <a:lnTo>
                  <a:pt x="3639" y="823"/>
                </a:lnTo>
                <a:moveTo>
                  <a:pt x="3639" y="0"/>
                </a:moveTo>
                <a:lnTo>
                  <a:pt x="3639" y="4446"/>
                </a:lnTo>
              </a:path>
            </a:pathLst>
          </a:custGeom>
          <a:solidFill>
            <a:srgbClr val="00B0F0"/>
          </a:solidFill>
          <a:ln w="19080">
            <a:solidFill>
              <a:srgbClr val="7030A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tIns="46800" rIns="90000" bIns="46800" anchor="ctr">
            <a:noAutofit/>
          </a:bodyPr>
          <a:p>
            <a:pPr algn="ctr">
              <a:lnSpc>
                <a:spcPct val="100000"/>
              </a:lnSpc>
              <a:defRPr/>
            </a:pPr>
            <a:r>
              <a:rPr lang="ru-RU" sz="2000" b="0" u="sng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С октября 1917г. до весны 1918г. </a:t>
            </a:r>
            <a:r>
              <a:rPr lang="ru-RU" sz="20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– период </a:t>
            </a:r>
            <a:r>
              <a:rPr lang="ru-RU" sz="20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«мягкой Гражданской войны»</a:t>
            </a:r>
            <a:r>
              <a:rPr lang="ru-RU" sz="20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. Военные действия имели в основном </a:t>
            </a:r>
            <a:r>
              <a:rPr lang="ru-RU" sz="2000" b="0" i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локальный</a:t>
            </a:r>
            <a:r>
              <a:rPr lang="ru-RU" sz="20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 характер. 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CustomShape 3" hidden="0"/>
          <p:cNvSpPr/>
          <p:nvPr isPhoto="0" userDrawn="0"/>
        </p:nvSpPr>
        <p:spPr bwMode="auto">
          <a:xfrm>
            <a:off x="3357720" y="1600200"/>
            <a:ext cx="5786280" cy="3657600"/>
          </a:xfrm>
          <a:custGeom>
            <a:avLst/>
            <a:gdLst/>
            <a:ahLst/>
            <a:cxnLst/>
            <a:rect l="0" t="0" r="r" b="b"/>
            <a:pathLst>
              <a:path w="20107" h="10162" fill="norm" stroke="1" extrusionOk="0">
                <a:moveTo>
                  <a:pt x="4032" y="0"/>
                </a:moveTo>
                <a:lnTo>
                  <a:pt x="20106" y="0"/>
                </a:lnTo>
                <a:lnTo>
                  <a:pt x="20106" y="10161"/>
                </a:lnTo>
                <a:lnTo>
                  <a:pt x="4032" y="10161"/>
                </a:lnTo>
                <a:lnTo>
                  <a:pt x="4032" y="0"/>
                </a:lnTo>
                <a:moveTo>
                  <a:pt x="0" y="4428"/>
                </a:moveTo>
                <a:lnTo>
                  <a:pt x="3614" y="1881"/>
                </a:lnTo>
                <a:moveTo>
                  <a:pt x="3614" y="0"/>
                </a:moveTo>
                <a:lnTo>
                  <a:pt x="3614" y="10161"/>
                </a:lnTo>
              </a:path>
            </a:pathLst>
          </a:custGeom>
          <a:solidFill>
            <a:srgbClr val="00B0F0"/>
          </a:solidFill>
          <a:ln w="19080">
            <a:solidFill>
              <a:srgbClr val="7030A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tIns="46800" rIns="90000" bIns="46800" anchor="ctr">
            <a:noAutofit/>
          </a:bodyPr>
          <a:p>
            <a:pPr algn="ctr">
              <a:lnSpc>
                <a:spcPct val="100000"/>
              </a:lnSpc>
              <a:defRPr/>
            </a:pPr>
            <a:r>
              <a:rPr lang="ru-RU" sz="2000" b="0" u="sng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С весны – лета 1918г -  </a:t>
            </a:r>
            <a:r>
              <a:rPr lang="ru-RU" sz="20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«фронтовой этап»</a:t>
            </a:r>
            <a:r>
              <a:rPr lang="ru-RU" sz="20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 Гражданской войны.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buClr>
                <a:srgbClr val="000000"/>
              </a:buClr>
              <a:buFont typeface="Times New Roman"/>
              <a:buAutoNum type="arabicPeriod"/>
              <a:defRPr/>
            </a:pPr>
            <a:r>
              <a:rPr lang="ru-RU" sz="18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Лето – осень 1918г. </a:t>
            </a:r>
            <a:r>
              <a:rPr lang="ru-RU" sz="18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– период </a:t>
            </a:r>
            <a:r>
              <a:rPr lang="ru-RU" sz="1800" b="0" i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эскалации</a:t>
            </a:r>
            <a:r>
              <a:rPr lang="ru-RU" sz="18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 войны (введение продовольственной диктатуры, организация комбедов)</a:t>
            </a: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buClr>
                <a:srgbClr val="000000"/>
              </a:buClr>
              <a:buFont typeface="Times New Roman"/>
              <a:buAutoNum type="arabicPeriod"/>
              <a:defRPr/>
            </a:pPr>
            <a:r>
              <a:rPr lang="ru-RU" sz="18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Декабрь 1918- июнь 1919г</a:t>
            </a:r>
            <a:r>
              <a:rPr lang="ru-RU" sz="18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.- период противоборства регулярных красных и белых армий. Белое движение добилось наибольших успехов. Усиление красного и белого террора.</a:t>
            </a: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buClr>
                <a:srgbClr val="000000"/>
              </a:buClr>
              <a:buFont typeface="Times New Roman"/>
              <a:buAutoNum type="arabicPeriod"/>
              <a:defRPr/>
            </a:pPr>
            <a:r>
              <a:rPr lang="ru-RU" sz="18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Вторая половина 1919г.- осень 1920г. </a:t>
            </a:r>
            <a:r>
              <a:rPr lang="ru-RU" sz="18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– период военного поражения белых армий. Крестьянство склонилось на сторону советской власти.</a:t>
            </a: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CustomShape 4" hidden="0"/>
          <p:cNvSpPr/>
          <p:nvPr isPhoto="0" userDrawn="0"/>
        </p:nvSpPr>
        <p:spPr bwMode="auto">
          <a:xfrm>
            <a:off x="3357720" y="5257800"/>
            <a:ext cx="5786280" cy="1600200"/>
          </a:xfrm>
          <a:custGeom>
            <a:avLst/>
            <a:gdLst/>
            <a:ahLst/>
            <a:cxnLst/>
            <a:rect l="0" t="0" r="r" b="b"/>
            <a:pathLst>
              <a:path w="20146" h="9251" fill="norm" stroke="1" extrusionOk="0">
                <a:moveTo>
                  <a:pt x="4071" y="4804"/>
                </a:moveTo>
                <a:lnTo>
                  <a:pt x="20145" y="4804"/>
                </a:lnTo>
                <a:lnTo>
                  <a:pt x="20145" y="9250"/>
                </a:lnTo>
                <a:lnTo>
                  <a:pt x="4071" y="9250"/>
                </a:lnTo>
                <a:lnTo>
                  <a:pt x="4071" y="4804"/>
                </a:lnTo>
                <a:moveTo>
                  <a:pt x="0" y="0"/>
                </a:moveTo>
                <a:lnTo>
                  <a:pt x="3653" y="5627"/>
                </a:lnTo>
                <a:moveTo>
                  <a:pt x="3653" y="4804"/>
                </a:moveTo>
                <a:lnTo>
                  <a:pt x="3653" y="9250"/>
                </a:lnTo>
              </a:path>
            </a:pathLst>
          </a:custGeom>
          <a:solidFill>
            <a:srgbClr val="00B0F0"/>
          </a:solidFill>
          <a:ln w="19080">
            <a:solidFill>
              <a:srgbClr val="7030A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tIns="46800" rIns="90000" bIns="46800" anchor="ctr">
            <a:noAutofit/>
          </a:bodyPr>
          <a:p>
            <a:pPr algn="ctr">
              <a:lnSpc>
                <a:spcPct val="100000"/>
              </a:lnSpc>
              <a:defRPr/>
            </a:pPr>
            <a:r>
              <a:rPr lang="ru-RU" sz="1900" b="0" u="sng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Третий этап – конец 1920-1922г. </a:t>
            </a:r>
            <a:r>
              <a:rPr lang="ru-RU" sz="19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– период «малой Гражданской войны»: массовые крестьянские восстания, рост недовольства рабочих, выступление кронштадтских матросов. </a:t>
            </a:r>
            <a:endParaRPr lang="en-US" sz="19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CustomShape 5" hidden="0"/>
          <p:cNvSpPr/>
          <p:nvPr isPhoto="0" userDrawn="0"/>
        </p:nvSpPr>
        <p:spPr bwMode="auto">
          <a:xfrm>
            <a:off x="228600" y="6324480"/>
            <a:ext cx="380880" cy="533520"/>
          </a:xfrm>
          <a:custGeom>
            <a:avLst/>
            <a:gdLst/>
            <a:ahLst/>
            <a:cxnLst/>
            <a:rect l="0" t="0" r="r" b="b"/>
            <a:pathLst>
              <a:path w="1060" h="1454" fill="norm" stroke="1" extrusionOk="0">
                <a:moveTo>
                  <a:pt x="0" y="0"/>
                </a:moveTo>
                <a:lnTo>
                  <a:pt x="55" y="1"/>
                </a:lnTo>
                <a:lnTo>
                  <a:pt x="111" y="3"/>
                </a:lnTo>
                <a:lnTo>
                  <a:pt x="166" y="6"/>
                </a:lnTo>
                <a:lnTo>
                  <a:pt x="220" y="11"/>
                </a:lnTo>
                <a:lnTo>
                  <a:pt x="274" y="18"/>
                </a:lnTo>
                <a:lnTo>
                  <a:pt x="327" y="25"/>
                </a:lnTo>
                <a:lnTo>
                  <a:pt x="380" y="34"/>
                </a:lnTo>
                <a:lnTo>
                  <a:pt x="431" y="45"/>
                </a:lnTo>
                <a:lnTo>
                  <a:pt x="481" y="57"/>
                </a:lnTo>
                <a:lnTo>
                  <a:pt x="530" y="70"/>
                </a:lnTo>
                <a:lnTo>
                  <a:pt x="577" y="84"/>
                </a:lnTo>
                <a:lnTo>
                  <a:pt x="622" y="99"/>
                </a:lnTo>
                <a:lnTo>
                  <a:pt x="666" y="116"/>
                </a:lnTo>
                <a:lnTo>
                  <a:pt x="709" y="133"/>
                </a:lnTo>
                <a:lnTo>
                  <a:pt x="749" y="152"/>
                </a:lnTo>
                <a:lnTo>
                  <a:pt x="787" y="172"/>
                </a:lnTo>
                <a:lnTo>
                  <a:pt x="823" y="192"/>
                </a:lnTo>
                <a:lnTo>
                  <a:pt x="857" y="214"/>
                </a:lnTo>
                <a:lnTo>
                  <a:pt x="888" y="236"/>
                </a:lnTo>
                <a:lnTo>
                  <a:pt x="917" y="260"/>
                </a:lnTo>
                <a:lnTo>
                  <a:pt x="944" y="283"/>
                </a:lnTo>
                <a:lnTo>
                  <a:pt x="967" y="308"/>
                </a:lnTo>
                <a:lnTo>
                  <a:pt x="989" y="333"/>
                </a:lnTo>
                <a:lnTo>
                  <a:pt x="1007" y="359"/>
                </a:lnTo>
                <a:lnTo>
                  <a:pt x="1023" y="385"/>
                </a:lnTo>
                <a:lnTo>
                  <a:pt x="1036" y="411"/>
                </a:lnTo>
                <a:lnTo>
                  <a:pt x="1046" y="438"/>
                </a:lnTo>
                <a:lnTo>
                  <a:pt x="1053" y="465"/>
                </a:lnTo>
                <a:lnTo>
                  <a:pt x="1058" y="492"/>
                </a:lnTo>
                <a:lnTo>
                  <a:pt x="1059" y="519"/>
                </a:lnTo>
                <a:lnTo>
                  <a:pt x="1059" y="815"/>
                </a:lnTo>
                <a:lnTo>
                  <a:pt x="1058" y="842"/>
                </a:lnTo>
                <a:lnTo>
                  <a:pt x="1053" y="868"/>
                </a:lnTo>
                <a:lnTo>
                  <a:pt x="1046" y="895"/>
                </a:lnTo>
                <a:lnTo>
                  <a:pt x="1037" y="921"/>
                </a:lnTo>
                <a:lnTo>
                  <a:pt x="1024" y="947"/>
                </a:lnTo>
                <a:lnTo>
                  <a:pt x="1009" y="972"/>
                </a:lnTo>
                <a:lnTo>
                  <a:pt x="991" y="997"/>
                </a:lnTo>
                <a:lnTo>
                  <a:pt x="971" y="1022"/>
                </a:lnTo>
                <a:lnTo>
                  <a:pt x="948" y="1046"/>
                </a:lnTo>
                <a:lnTo>
                  <a:pt x="923" y="1070"/>
                </a:lnTo>
                <a:lnTo>
                  <a:pt x="895" y="1093"/>
                </a:lnTo>
                <a:lnTo>
                  <a:pt x="865" y="1115"/>
                </a:lnTo>
                <a:lnTo>
                  <a:pt x="832" y="1136"/>
                </a:lnTo>
                <a:lnTo>
                  <a:pt x="797" y="1157"/>
                </a:lnTo>
                <a:lnTo>
                  <a:pt x="761" y="1176"/>
                </a:lnTo>
                <a:lnTo>
                  <a:pt x="722" y="1195"/>
                </a:lnTo>
                <a:lnTo>
                  <a:pt x="681" y="1212"/>
                </a:lnTo>
                <a:lnTo>
                  <a:pt x="639" y="1229"/>
                </a:lnTo>
                <a:lnTo>
                  <a:pt x="594" y="1245"/>
                </a:lnTo>
                <a:lnTo>
                  <a:pt x="549" y="1259"/>
                </a:lnTo>
                <a:lnTo>
                  <a:pt x="501" y="1272"/>
                </a:lnTo>
                <a:lnTo>
                  <a:pt x="453" y="1284"/>
                </a:lnTo>
                <a:lnTo>
                  <a:pt x="403" y="1295"/>
                </a:lnTo>
                <a:lnTo>
                  <a:pt x="353" y="1304"/>
                </a:lnTo>
                <a:lnTo>
                  <a:pt x="353" y="1453"/>
                </a:lnTo>
                <a:lnTo>
                  <a:pt x="0" y="1186"/>
                </a:lnTo>
                <a:lnTo>
                  <a:pt x="353" y="860"/>
                </a:lnTo>
                <a:lnTo>
                  <a:pt x="353" y="1008"/>
                </a:lnTo>
                <a:lnTo>
                  <a:pt x="405" y="999"/>
                </a:lnTo>
                <a:lnTo>
                  <a:pt x="456" y="988"/>
                </a:lnTo>
                <a:lnTo>
                  <a:pt x="505" y="975"/>
                </a:lnTo>
                <a:lnTo>
                  <a:pt x="553" y="962"/>
                </a:lnTo>
                <a:lnTo>
                  <a:pt x="599" y="947"/>
                </a:lnTo>
                <a:lnTo>
                  <a:pt x="644" y="931"/>
                </a:lnTo>
                <a:lnTo>
                  <a:pt x="687" y="914"/>
                </a:lnTo>
                <a:lnTo>
                  <a:pt x="728" y="896"/>
                </a:lnTo>
                <a:lnTo>
                  <a:pt x="768" y="877"/>
                </a:lnTo>
                <a:lnTo>
                  <a:pt x="805" y="856"/>
                </a:lnTo>
                <a:lnTo>
                  <a:pt x="840" y="835"/>
                </a:lnTo>
                <a:lnTo>
                  <a:pt x="872" y="813"/>
                </a:lnTo>
                <a:lnTo>
                  <a:pt x="902" y="791"/>
                </a:lnTo>
                <a:lnTo>
                  <a:pt x="930" y="767"/>
                </a:lnTo>
                <a:lnTo>
                  <a:pt x="955" y="743"/>
                </a:lnTo>
                <a:lnTo>
                  <a:pt x="978" y="718"/>
                </a:lnTo>
                <a:lnTo>
                  <a:pt x="998" y="693"/>
                </a:lnTo>
                <a:lnTo>
                  <a:pt x="1015" y="667"/>
                </a:lnTo>
                <a:lnTo>
                  <a:pt x="1015" y="667"/>
                </a:lnTo>
                <a:lnTo>
                  <a:pt x="998" y="642"/>
                </a:lnTo>
                <a:lnTo>
                  <a:pt x="979" y="617"/>
                </a:lnTo>
                <a:lnTo>
                  <a:pt x="957" y="592"/>
                </a:lnTo>
                <a:lnTo>
                  <a:pt x="932" y="569"/>
                </a:lnTo>
                <a:lnTo>
                  <a:pt x="905" y="546"/>
                </a:lnTo>
                <a:lnTo>
                  <a:pt x="876" y="523"/>
                </a:lnTo>
                <a:lnTo>
                  <a:pt x="844" y="502"/>
                </a:lnTo>
                <a:lnTo>
                  <a:pt x="810" y="481"/>
                </a:lnTo>
                <a:lnTo>
                  <a:pt x="774" y="461"/>
                </a:lnTo>
                <a:lnTo>
                  <a:pt x="736" y="442"/>
                </a:lnTo>
                <a:lnTo>
                  <a:pt x="696" y="424"/>
                </a:lnTo>
                <a:lnTo>
                  <a:pt x="655" y="407"/>
                </a:lnTo>
                <a:lnTo>
                  <a:pt x="611" y="391"/>
                </a:lnTo>
                <a:lnTo>
                  <a:pt x="566" y="376"/>
                </a:lnTo>
                <a:lnTo>
                  <a:pt x="519" y="363"/>
                </a:lnTo>
                <a:lnTo>
                  <a:pt x="471" y="350"/>
                </a:lnTo>
                <a:lnTo>
                  <a:pt x="422" y="339"/>
                </a:lnTo>
                <a:lnTo>
                  <a:pt x="372" y="329"/>
                </a:lnTo>
                <a:lnTo>
                  <a:pt x="321" y="320"/>
                </a:lnTo>
                <a:lnTo>
                  <a:pt x="268" y="313"/>
                </a:lnTo>
                <a:lnTo>
                  <a:pt x="216" y="307"/>
                </a:lnTo>
                <a:lnTo>
                  <a:pt x="162" y="302"/>
                </a:lnTo>
                <a:lnTo>
                  <a:pt x="108" y="299"/>
                </a:lnTo>
                <a:lnTo>
                  <a:pt x="54" y="297"/>
                </a:lnTo>
                <a:lnTo>
                  <a:pt x="0" y="296"/>
                </a:lnTo>
                <a:lnTo>
                  <a:pt x="0" y="0"/>
                </a:lnTo>
                <a:moveTo>
                  <a:pt x="0" y="0"/>
                </a:moveTo>
                <a:lnTo>
                  <a:pt x="55" y="1"/>
                </a:lnTo>
                <a:lnTo>
                  <a:pt x="111" y="3"/>
                </a:lnTo>
                <a:lnTo>
                  <a:pt x="166" y="6"/>
                </a:lnTo>
                <a:lnTo>
                  <a:pt x="220" y="11"/>
                </a:lnTo>
                <a:lnTo>
                  <a:pt x="274" y="18"/>
                </a:lnTo>
                <a:lnTo>
                  <a:pt x="327" y="25"/>
                </a:lnTo>
                <a:lnTo>
                  <a:pt x="380" y="34"/>
                </a:lnTo>
                <a:lnTo>
                  <a:pt x="431" y="45"/>
                </a:lnTo>
                <a:lnTo>
                  <a:pt x="481" y="57"/>
                </a:lnTo>
                <a:lnTo>
                  <a:pt x="530" y="70"/>
                </a:lnTo>
                <a:lnTo>
                  <a:pt x="577" y="84"/>
                </a:lnTo>
                <a:lnTo>
                  <a:pt x="622" y="99"/>
                </a:lnTo>
                <a:lnTo>
                  <a:pt x="666" y="116"/>
                </a:lnTo>
                <a:lnTo>
                  <a:pt x="709" y="133"/>
                </a:lnTo>
                <a:lnTo>
                  <a:pt x="749" y="152"/>
                </a:lnTo>
                <a:lnTo>
                  <a:pt x="787" y="172"/>
                </a:lnTo>
                <a:lnTo>
                  <a:pt x="823" y="192"/>
                </a:lnTo>
                <a:lnTo>
                  <a:pt x="857" y="214"/>
                </a:lnTo>
                <a:lnTo>
                  <a:pt x="888" y="236"/>
                </a:lnTo>
                <a:lnTo>
                  <a:pt x="917" y="260"/>
                </a:lnTo>
                <a:lnTo>
                  <a:pt x="944" y="283"/>
                </a:lnTo>
                <a:lnTo>
                  <a:pt x="967" y="308"/>
                </a:lnTo>
                <a:lnTo>
                  <a:pt x="989" y="333"/>
                </a:lnTo>
                <a:lnTo>
                  <a:pt x="1007" y="359"/>
                </a:lnTo>
                <a:lnTo>
                  <a:pt x="1023" y="385"/>
                </a:lnTo>
                <a:lnTo>
                  <a:pt x="1036" y="411"/>
                </a:lnTo>
                <a:lnTo>
                  <a:pt x="1046" y="438"/>
                </a:lnTo>
                <a:lnTo>
                  <a:pt x="1053" y="465"/>
                </a:lnTo>
                <a:lnTo>
                  <a:pt x="1058" y="492"/>
                </a:lnTo>
                <a:lnTo>
                  <a:pt x="1059" y="519"/>
                </a:lnTo>
                <a:lnTo>
                  <a:pt x="1059" y="815"/>
                </a:lnTo>
                <a:lnTo>
                  <a:pt x="1059" y="805"/>
                </a:lnTo>
                <a:lnTo>
                  <a:pt x="1058" y="795"/>
                </a:lnTo>
                <a:lnTo>
                  <a:pt x="1057" y="785"/>
                </a:lnTo>
                <a:lnTo>
                  <a:pt x="1056" y="775"/>
                </a:lnTo>
                <a:lnTo>
                  <a:pt x="1054" y="765"/>
                </a:lnTo>
                <a:lnTo>
                  <a:pt x="1052" y="755"/>
                </a:lnTo>
                <a:lnTo>
                  <a:pt x="1049" y="745"/>
                </a:lnTo>
                <a:lnTo>
                  <a:pt x="1046" y="735"/>
                </a:lnTo>
                <a:lnTo>
                  <a:pt x="1043" y="725"/>
                </a:lnTo>
                <a:lnTo>
                  <a:pt x="1039" y="715"/>
                </a:lnTo>
                <a:lnTo>
                  <a:pt x="1035" y="706"/>
                </a:lnTo>
                <a:lnTo>
                  <a:pt x="1031" y="696"/>
                </a:lnTo>
                <a:lnTo>
                  <a:pt x="1026" y="686"/>
                </a:lnTo>
                <a:lnTo>
                  <a:pt x="1021" y="676"/>
                </a:lnTo>
                <a:lnTo>
                  <a:pt x="1015" y="667"/>
                </a:lnTo>
                <a:lnTo>
                  <a:pt x="1015" y="667"/>
                </a:lnTo>
                <a:lnTo>
                  <a:pt x="998" y="642"/>
                </a:lnTo>
                <a:lnTo>
                  <a:pt x="979" y="617"/>
                </a:lnTo>
                <a:lnTo>
                  <a:pt x="957" y="592"/>
                </a:lnTo>
                <a:lnTo>
                  <a:pt x="932" y="569"/>
                </a:lnTo>
                <a:lnTo>
                  <a:pt x="905" y="546"/>
                </a:lnTo>
                <a:lnTo>
                  <a:pt x="876" y="523"/>
                </a:lnTo>
                <a:lnTo>
                  <a:pt x="844" y="502"/>
                </a:lnTo>
                <a:lnTo>
                  <a:pt x="810" y="481"/>
                </a:lnTo>
                <a:lnTo>
                  <a:pt x="774" y="461"/>
                </a:lnTo>
                <a:lnTo>
                  <a:pt x="736" y="442"/>
                </a:lnTo>
                <a:lnTo>
                  <a:pt x="696" y="424"/>
                </a:lnTo>
                <a:lnTo>
                  <a:pt x="655" y="407"/>
                </a:lnTo>
                <a:lnTo>
                  <a:pt x="611" y="391"/>
                </a:lnTo>
                <a:lnTo>
                  <a:pt x="566" y="376"/>
                </a:lnTo>
                <a:lnTo>
                  <a:pt x="519" y="363"/>
                </a:lnTo>
                <a:lnTo>
                  <a:pt x="471" y="350"/>
                </a:lnTo>
                <a:lnTo>
                  <a:pt x="422" y="339"/>
                </a:lnTo>
                <a:lnTo>
                  <a:pt x="372" y="329"/>
                </a:lnTo>
                <a:lnTo>
                  <a:pt x="321" y="320"/>
                </a:lnTo>
                <a:lnTo>
                  <a:pt x="268" y="313"/>
                </a:lnTo>
                <a:lnTo>
                  <a:pt x="216" y="307"/>
                </a:lnTo>
                <a:lnTo>
                  <a:pt x="162" y="302"/>
                </a:lnTo>
                <a:lnTo>
                  <a:pt x="108" y="299"/>
                </a:lnTo>
                <a:lnTo>
                  <a:pt x="54" y="297"/>
                </a:lnTo>
                <a:lnTo>
                  <a:pt x="0" y="296"/>
                </a:lnTo>
                <a:lnTo>
                  <a:pt x="0" y="0"/>
                </a:lnTo>
              </a:path>
            </a:pathLst>
          </a:custGeom>
          <a:solidFill>
            <a:srgbClr val="5B9BD5"/>
          </a:solidFill>
          <a:ln w="93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" name="CustomShape 6" hidden="0"/>
          <p:cNvSpPr/>
          <p:nvPr isPhoto="0" userDrawn="0"/>
        </p:nvSpPr>
        <p:spPr bwMode="auto">
          <a:xfrm>
            <a:off x="76320" y="30240"/>
            <a:ext cx="3047832" cy="2105315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6800" rIns="90000" bIns="46800">
            <a:spAutoFit/>
          </a:bodyPr>
          <a:p>
            <a:pPr algn="ctr">
              <a:lnSpc>
                <a:spcPct val="150000"/>
              </a:lnSpc>
              <a:defRPr/>
            </a:pPr>
            <a:r>
              <a:rPr lang="ru-RU" sz="22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Гражданская война охватывает период с октября 1917г. по октябрь 1922г</a:t>
            </a:r>
            <a:r>
              <a:rPr lang="ru-RU" sz="2200" b="0" strike="noStrike" spc="-1">
                <a:solidFill>
                  <a:srgbClr val="C00000"/>
                </a:solidFill>
                <a:latin typeface="Times New Roman"/>
                <a:ea typeface="Times New Roman"/>
              </a:rPr>
              <a:t>.</a:t>
            </a:r>
            <a:endParaRPr lang="en-US" sz="2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CustomShape 7" hidden="0"/>
          <p:cNvSpPr/>
          <p:nvPr isPhoto="0" userDrawn="0"/>
        </p:nvSpPr>
        <p:spPr bwMode="auto">
          <a:xfrm>
            <a:off x="0" y="4200480"/>
            <a:ext cx="3357792" cy="2493935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6800" rIns="90000" bIns="46800">
            <a:spAutoFit/>
          </a:bodyPr>
          <a:p>
            <a:pPr algn="ctr">
              <a:lnSpc>
                <a:spcPct val="150000"/>
              </a:lnSpc>
              <a:defRPr/>
            </a:pPr>
            <a:r>
              <a:rPr lang="ru-RU" sz="21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От захвата власти большевиками в Петрограде до завершения вооружённой борьбы на Дальнем Востоке.</a:t>
            </a:r>
            <a:endParaRPr lang="en-US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CustomShape 1" hidden="0"/>
          <p:cNvSpPr/>
          <p:nvPr isPhoto="0" userDrawn="0"/>
        </p:nvSpPr>
        <p:spPr bwMode="auto">
          <a:xfrm>
            <a:off x="142920" y="0"/>
            <a:ext cx="8644032" cy="6433475"/>
          </a:xfrm>
          <a:custGeom>
            <a:avLst/>
            <a:gdLst/>
            <a:ahLst/>
            <a:cxnLst/>
            <a:rect l="l" t="t" r="r" b="b"/>
            <a:pathLst>
              <a:path w="21600" h="21600" fill="norm" stroke="1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6800" rIns="90000" bIns="46800">
            <a:spAutoFit/>
          </a:bodyPr>
          <a:p>
            <a:pPr algn="ctr">
              <a:defRPr/>
            </a:pPr>
            <a:r>
              <a:rPr lang="ru-RU" sz="3200" b="1" u="sng" strike="noStrike" spc="-1">
                <a:solidFill>
                  <a:srgbClr val="C00000"/>
                </a:solidFill>
                <a:latin typeface="Calibri"/>
              </a:rPr>
              <a:t>РАБОТА С КАРТАМИ:  1 группа </a:t>
            </a: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  <a:p>
            <a:pPr>
              <a:buClr>
                <a:srgbClr val="000000"/>
              </a:buClr>
              <a:buFont typeface="Calibri"/>
              <a:buAutoNum type="arabicPeriod"/>
              <a:defRPr/>
            </a:pPr>
            <a:r>
              <a:rPr lang="ru-RU" sz="3200" b="0" strike="noStrike" spc="-1">
                <a:solidFill>
                  <a:srgbClr val="000000"/>
                </a:solidFill>
                <a:latin typeface="Calibri"/>
              </a:rPr>
              <a:t>Город, осажденный войсками П.Краснова</a:t>
            </a: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  <a:p>
            <a:pPr>
              <a:buClr>
                <a:srgbClr val="000000"/>
              </a:buClr>
              <a:buFont typeface="Calibri"/>
              <a:buAutoNum type="arabicPeriod"/>
              <a:defRPr/>
            </a:pPr>
            <a:r>
              <a:rPr lang="ru-RU" sz="3200" b="0" strike="noStrike" spc="-1">
                <a:solidFill>
                  <a:srgbClr val="000000"/>
                </a:solidFill>
                <a:latin typeface="Calibri"/>
              </a:rPr>
              <a:t>Город - цель наступления армии Н.Юденича</a:t>
            </a: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  <a:p>
            <a:pPr>
              <a:buClr>
                <a:srgbClr val="000000"/>
              </a:buClr>
              <a:buFont typeface="Calibri"/>
              <a:buAutoNum type="arabicPeriod"/>
              <a:defRPr/>
            </a:pPr>
            <a:r>
              <a:rPr lang="ru-RU" sz="3200" b="0" strike="noStrike" spc="-1">
                <a:solidFill>
                  <a:srgbClr val="000000"/>
                </a:solidFill>
                <a:latin typeface="Calibri"/>
              </a:rPr>
              <a:t>Район восстания Чехословацкого корпуса</a:t>
            </a: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  <a:p>
            <a:pPr>
              <a:buClr>
                <a:srgbClr val="000000"/>
              </a:buClr>
              <a:buFont typeface="Calibri"/>
              <a:buAutoNum type="arabicPeriod"/>
              <a:defRPr/>
            </a:pPr>
            <a:r>
              <a:rPr lang="ru-RU" sz="3200" b="0" strike="noStrike" spc="-1">
                <a:solidFill>
                  <a:srgbClr val="000000"/>
                </a:solidFill>
                <a:latin typeface="Calibri"/>
              </a:rPr>
              <a:t>Район действий РККА в 1920 г. под командованием М.Тухачевского</a:t>
            </a: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  <a:p>
            <a:pPr>
              <a:buClr>
                <a:srgbClr val="000000"/>
              </a:buClr>
              <a:buFont typeface="Calibri"/>
              <a:buAutoNum type="arabicPeriod"/>
              <a:defRPr/>
            </a:pPr>
            <a:r>
              <a:rPr lang="ru-RU" sz="3200" b="0" strike="noStrike" spc="-1">
                <a:solidFill>
                  <a:srgbClr val="000000"/>
                </a:solidFill>
                <a:latin typeface="Calibri"/>
              </a:rPr>
              <a:t>Район действий РККА в 1920 г. под командованием М.Фрунзе</a:t>
            </a: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  <a:p>
            <a:pPr>
              <a:buClr>
                <a:srgbClr val="000000"/>
              </a:buClr>
              <a:buFont typeface="Calibri"/>
              <a:buAutoNum type="arabicPeriod"/>
              <a:defRPr/>
            </a:pPr>
            <a:r>
              <a:rPr lang="ru-RU" sz="3200" b="0" strike="noStrike" spc="-1">
                <a:solidFill>
                  <a:srgbClr val="000000"/>
                </a:solidFill>
                <a:latin typeface="Calibri"/>
              </a:rPr>
              <a:t>Укажите на карте ставку Нестора Махно</a:t>
            </a: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  <a:p>
            <a:pPr>
              <a:buClr>
                <a:srgbClr val="000000"/>
              </a:buClr>
              <a:buFont typeface="Calibri"/>
              <a:buAutoNum type="arabicPeriod"/>
              <a:defRPr/>
            </a:pPr>
            <a:r>
              <a:rPr lang="ru-RU" sz="3200" b="0" strike="noStrike" spc="-1">
                <a:solidFill>
                  <a:srgbClr val="000000"/>
                </a:solidFill>
                <a:latin typeface="Calibri"/>
              </a:rPr>
              <a:t>Указать районы французской/английской оккупации</a:t>
            </a: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  <a:p>
            <a:pPr>
              <a:buClr>
                <a:srgbClr val="000000"/>
              </a:buClr>
              <a:buFont typeface="Calibri"/>
              <a:buAutoNum type="arabicPeriod"/>
              <a:defRPr/>
            </a:pPr>
            <a:r>
              <a:rPr lang="ru-RU" sz="3200" b="0" strike="noStrike" spc="-1">
                <a:solidFill>
                  <a:srgbClr val="000000"/>
                </a:solidFill>
                <a:latin typeface="Calibri"/>
              </a:rPr>
              <a:t>Укажите направление Ледяного похода</a:t>
            </a: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  <a:p>
            <a:pPr>
              <a:defRPr/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CustomShape 1" hidden="0"/>
          <p:cNvSpPr/>
          <p:nvPr isPhoto="0" userDrawn="0"/>
        </p:nvSpPr>
        <p:spPr bwMode="auto">
          <a:xfrm>
            <a:off x="285840" y="0"/>
            <a:ext cx="8572392" cy="6921155"/>
          </a:xfrm>
          <a:custGeom>
            <a:avLst/>
            <a:gdLst/>
            <a:ahLst/>
            <a:cxnLst/>
            <a:rect l="l" t="t" r="r" b="b"/>
            <a:pathLst>
              <a:path w="21600" h="21600" fill="norm" stroke="1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6800" rIns="90000" bIns="46800">
            <a:spAutoFit/>
          </a:bodyPr>
          <a:p>
            <a:pPr algn="ctr">
              <a:defRPr/>
            </a:pPr>
            <a:r>
              <a:rPr lang="ru-RU" sz="2800" b="1" u="sng" strike="noStrike" spc="-1">
                <a:solidFill>
                  <a:srgbClr val="C00000"/>
                </a:solidFill>
                <a:latin typeface="Calibri"/>
              </a:rPr>
              <a:t>РАБОТА С КАРТАМИ:  2 группа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>
              <a:buClr>
                <a:srgbClr val="000000"/>
              </a:buClr>
              <a:buFont typeface="Calibri"/>
              <a:buAutoNum type="arabicPeriod"/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Населенный пункт – начало действий А.Колчака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>
              <a:buClr>
                <a:srgbClr val="000000"/>
              </a:buClr>
              <a:buFont typeface="Calibri"/>
              <a:buAutoNum type="arabicPeriod"/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Населенный пункт, где располагался Комуч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>
              <a:buClr>
                <a:srgbClr val="000000"/>
              </a:buClr>
              <a:buFont typeface="Calibri"/>
              <a:buAutoNum type="arabicPeriod"/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Укажите на карте район, находившийся под контролем атамана А.Дутова / Г.Семенова /А. Каледина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>
              <a:buClr>
                <a:srgbClr val="000000"/>
              </a:buClr>
              <a:buFont typeface="Calibri"/>
              <a:buAutoNum type="arabicPeriod"/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Укажите на карте район, находившийся под контролем П.Скоропадского / Е.Миллера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>
              <a:buClr>
                <a:srgbClr val="000000"/>
              </a:buClr>
              <a:buFont typeface="Calibri"/>
              <a:buAutoNum type="arabicPeriod"/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Укажите на карте Перекоп/Сиваш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>
              <a:buClr>
                <a:srgbClr val="000000"/>
              </a:buClr>
              <a:buFont typeface="Calibri"/>
              <a:buAutoNum type="arabicPeriod"/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Укажите на карте фронт, которым командовал В.Блюхер / А.Егоров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>
              <a:buClr>
                <a:srgbClr val="000000"/>
              </a:buClr>
              <a:buFont typeface="Calibri"/>
              <a:buAutoNum type="arabicPeriod"/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Укажите на карте район действий Добровольческой армии в 1919 г.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>
              <a:buClr>
                <a:srgbClr val="000000"/>
              </a:buClr>
              <a:buFont typeface="Calibri"/>
              <a:buAutoNum type="arabicPeriod"/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Укажите на карте территорию, находившуюся под контролем войск П.Врангеля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>
              <a:defRPr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 hidden="0"/>
          <p:cNvSpPr txBox="1"/>
          <p:nvPr isPhoto="0" userDrawn="0"/>
        </p:nvSpPr>
        <p:spPr bwMode="auto">
          <a:xfrm>
            <a:off x="76320" y="41040"/>
            <a:ext cx="8859600" cy="79668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anchor="ctr">
            <a:noAutofit/>
          </a:bodyPr>
          <a:p>
            <a:pPr>
              <a:defRPr/>
            </a:pPr>
            <a:r>
              <a:rPr lang="ru-RU" sz="2800" b="0" u="sng" strike="noStrike" spc="-1">
                <a:solidFill>
                  <a:srgbClr val="C00000"/>
                </a:solidFill>
                <a:latin typeface="Calibri Light"/>
              </a:rPr>
              <a:t>Красные</a:t>
            </a:r>
            <a:r>
              <a:rPr lang="ru-RU" sz="2800" b="0" strike="noStrike" spc="-1">
                <a:solidFill>
                  <a:srgbClr val="C00000"/>
                </a:solidFill>
                <a:latin typeface="Calibri Light"/>
              </a:rPr>
              <a:t>: «Социалистическое отечество в опасности!» </a:t>
            </a:r>
            <a:endParaRPr lang="en-US" sz="2800" b="0" strike="noStrike" spc="-1">
              <a:solidFill>
                <a:srgbClr val="000000"/>
              </a:solidFill>
              <a:latin typeface="Calibri Light"/>
            </a:endParaRPr>
          </a:p>
        </p:txBody>
      </p:sp>
      <p:pic>
        <p:nvPicPr>
          <p:cNvPr id="5" name="i-main-pic" descr="Картинка 21 из 454" hidden="0"/>
          <p:cNvPicPr/>
          <p:nvPr isPhoto="0" userDrawn="0"/>
        </p:nvPicPr>
        <p:blipFill>
          <a:blip r:embed="rId2"/>
          <a:srcRect l="46618" t="13336" r="2361" b="5006"/>
          <a:stretch/>
        </p:blipFill>
        <p:spPr bwMode="auto">
          <a:xfrm>
            <a:off x="7362720" y="888840"/>
            <a:ext cx="1752840" cy="3733920"/>
          </a:xfrm>
          <a:prstGeom prst="rect">
            <a:avLst/>
          </a:prstGeom>
          <a:ln>
            <a:noFill/>
          </a:ln>
        </p:spPr>
      </p:pic>
      <p:sp>
        <p:nvSpPr>
          <p:cNvPr id="6" name="TextShape 2" hidden="0"/>
          <p:cNvSpPr txBox="1"/>
          <p:nvPr isPhoto="0" userDrawn="0"/>
        </p:nvSpPr>
        <p:spPr bwMode="auto">
          <a:xfrm>
            <a:off x="0" y="888480"/>
            <a:ext cx="5105520" cy="322596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171360" indent="-171360">
              <a:spcBef>
                <a:spcPts val="748"/>
              </a:spcBef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	</a:t>
            </a: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	</a:t>
            </a:r>
            <a:r>
              <a:rPr lang="ru-RU" sz="1700" b="0" u="sng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Костяк этого лагеря составляла партия большевиков</a:t>
            </a:r>
            <a:r>
              <a:rPr lang="ru-RU" sz="17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, создавшая мощную вертикальную структуру и под лозунгом диктатуры пролетариата фактически установившая свою диктатуру.</a:t>
            </a:r>
            <a:endParaRPr lang="en-US" sz="1700" b="0" strike="noStrike" spc="-1">
              <a:solidFill>
                <a:srgbClr val="000000"/>
              </a:solidFill>
              <a:latin typeface="Calibri"/>
            </a:endParaRPr>
          </a:p>
          <a:p>
            <a:pPr marL="171360" indent="-171360">
              <a:lnSpc>
                <a:spcPct val="90000"/>
              </a:lnSpc>
              <a:spcBef>
                <a:spcPts val="748"/>
              </a:spcBef>
              <a:defRPr/>
            </a:pPr>
            <a:r>
              <a:rPr lang="ru-RU" sz="17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	</a:t>
            </a:r>
            <a:r>
              <a:rPr lang="ru-RU" sz="17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	</a:t>
            </a:r>
            <a:r>
              <a:rPr lang="ru-RU" sz="17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1700" b="0" u="sng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Социальную базу советского лагеря составляли: </a:t>
            </a:r>
            <a:r>
              <a:rPr lang="ru-RU" sz="1700" b="0" i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рабочие</a:t>
            </a:r>
            <a:r>
              <a:rPr lang="ru-RU" sz="17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 центрально-промышленного района, </a:t>
            </a:r>
            <a:r>
              <a:rPr lang="ru-RU" sz="1700" b="0" i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значительная часть крестьянства</a:t>
            </a:r>
            <a:r>
              <a:rPr lang="ru-RU" sz="17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, что в итоге во многом предопределило победу красных, </a:t>
            </a:r>
            <a:r>
              <a:rPr lang="ru-RU" sz="1700" b="0" i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часть офицерского корпуса </a:t>
            </a:r>
            <a:r>
              <a:rPr lang="ru-RU" sz="17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русской армии (около 1/3 его состава), </a:t>
            </a:r>
            <a:r>
              <a:rPr lang="ru-RU" sz="1700" b="0" i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мелкое чиновничество. </a:t>
            </a:r>
            <a:endParaRPr lang="en-US" sz="1700" b="0" strike="noStrike" spc="-1">
              <a:solidFill>
                <a:srgbClr val="000000"/>
              </a:solidFill>
              <a:latin typeface="Calibri"/>
            </a:endParaRPr>
          </a:p>
          <a:p>
            <a:pPr marL="171360" indent="-171360">
              <a:lnSpc>
                <a:spcPct val="90000"/>
              </a:lnSpc>
              <a:spcBef>
                <a:spcPts val="748"/>
              </a:spcBef>
              <a:defRPr/>
            </a:pPr>
            <a:r>
              <a:rPr lang="ru-RU" sz="17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	</a:t>
            </a:r>
            <a:r>
              <a:rPr lang="ru-RU" sz="17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	</a:t>
            </a:r>
            <a:endParaRPr lang="en-US" sz="17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7" name="Picture 5" descr="rus_civil02_19_A_Apsid" hidden="0"/>
          <p:cNvPicPr/>
          <p:nvPr isPhoto="0" userDrawn="0"/>
        </p:nvPicPr>
        <p:blipFill>
          <a:blip r:embed="rId3"/>
          <a:stretch/>
        </p:blipFill>
        <p:spPr bwMode="auto">
          <a:xfrm>
            <a:off x="5257800" y="1752480"/>
            <a:ext cx="2476440" cy="3124440"/>
          </a:xfrm>
          <a:prstGeom prst="rect">
            <a:avLst/>
          </a:prstGeom>
          <a:ln>
            <a:noFill/>
          </a:ln>
        </p:spPr>
      </p:pic>
      <p:sp>
        <p:nvSpPr>
          <p:cNvPr id="8" name="CustomShape 3" hidden="0"/>
          <p:cNvSpPr/>
          <p:nvPr isPhoto="0" userDrawn="0"/>
        </p:nvSpPr>
        <p:spPr bwMode="auto">
          <a:xfrm>
            <a:off x="3276720" y="5029199"/>
            <a:ext cx="5562432" cy="1312835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6800" rIns="90000" bIns="46800">
            <a:spAutoFit/>
          </a:bodyPr>
          <a:p>
            <a:pPr>
              <a:lnSpc>
                <a:spcPct val="100000"/>
              </a:lnSpc>
              <a:spcBef>
                <a:spcPts val="499"/>
              </a:spcBef>
              <a:defRPr/>
            </a:pPr>
            <a:r>
              <a:rPr lang="ru-RU" sz="2000" b="0" strike="noStrike" spc="-1">
                <a:solidFill>
                  <a:srgbClr val="C00000"/>
                </a:solidFill>
                <a:latin typeface="Times New Roman"/>
                <a:ea typeface="Times New Roman"/>
              </a:rPr>
              <a:t>15 января 1918 г. </a:t>
            </a:r>
            <a:r>
              <a:rPr lang="ru-RU" sz="20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декретом СНК провозглашалось создание </a:t>
            </a:r>
            <a:r>
              <a:rPr lang="ru-RU" sz="2000" b="0" i="1" u="sng" strike="noStrike" spc="-1">
                <a:solidFill>
                  <a:srgbClr val="C00000"/>
                </a:solidFill>
                <a:latin typeface="Times New Roman"/>
                <a:ea typeface="Times New Roman"/>
              </a:rPr>
              <a:t>Рабоче-Крестьянской Красной Армии</a:t>
            </a:r>
            <a:r>
              <a:rPr lang="ru-RU" sz="2000" b="0" u="sng" strike="noStrike" spc="-1">
                <a:solidFill>
                  <a:srgbClr val="C00000"/>
                </a:solidFill>
                <a:latin typeface="Times New Roman"/>
                <a:ea typeface="Times New Roman"/>
              </a:rPr>
              <a:t>,</a:t>
            </a:r>
            <a:r>
              <a:rPr lang="ru-RU" sz="20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 а 29 января 1918 г. был принят </a:t>
            </a:r>
            <a:r>
              <a:rPr lang="ru-RU" sz="2000" b="0" i="1" u="sng" strike="noStrike" spc="-1">
                <a:solidFill>
                  <a:srgbClr val="C00000"/>
                </a:solidFill>
                <a:latin typeface="Times New Roman"/>
                <a:ea typeface="Times New Roman"/>
              </a:rPr>
              <a:t>декрет об организации Красного Флота.</a:t>
            </a:r>
            <a:r>
              <a:rPr lang="ru-RU" sz="2000" b="0" i="1" u="sng" strike="noStrike" spc="-1">
                <a:solidFill>
                  <a:srgbClr val="C00000"/>
                </a:solidFill>
                <a:latin typeface="Times New Roman"/>
                <a:ea typeface="Times New Roman"/>
              </a:rPr>
              <a:t> 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9" name="Picture 7" descr="rus_civil31" hidden="0"/>
          <p:cNvPicPr/>
          <p:nvPr isPhoto="0" userDrawn="0"/>
        </p:nvPicPr>
        <p:blipFill>
          <a:blip r:embed="rId4"/>
          <a:stretch/>
        </p:blipFill>
        <p:spPr bwMode="auto">
          <a:xfrm>
            <a:off x="228600" y="4273560"/>
            <a:ext cx="2514600" cy="25844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55" dur="indefinite" restart="never" nodeType="tmRoot">
          <p:childTnLst>
            <p:seq>
              <p:cTn id="56" dur="indefinite" nodeType="mainSeq">
                <p:childTnLst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 additive="repl">
                                        <p:cTn id="63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 additive="repl">
                                        <p:cTn id="66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 additive="repl">
                                        <p:cTn id="71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 hidden="0"/>
          <p:cNvSpPr txBox="1"/>
          <p:nvPr isPhoto="0" userDrawn="0"/>
        </p:nvSpPr>
        <p:spPr bwMode="auto">
          <a:xfrm>
            <a:off x="599760" y="30240"/>
            <a:ext cx="7886520" cy="132552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lnSpc>
                <a:spcPct val="90000"/>
              </a:lnSpc>
              <a:defRPr/>
            </a:pPr>
            <a:r>
              <a:rPr lang="ru-RU" sz="3600" b="1" strike="noStrike" spc="-1">
                <a:solidFill>
                  <a:srgbClr val="C00000"/>
                </a:solidFill>
                <a:latin typeface="Calibri"/>
              </a:rPr>
              <a:t>Лозунги Красного движения </a:t>
            </a:r>
            <a:br>
              <a:rPr/>
            </a:br>
            <a:r>
              <a:rPr lang="ru-RU" sz="3600" b="1" strike="noStrike" spc="-1">
                <a:solidFill>
                  <a:srgbClr val="C00000"/>
                </a:solidFill>
                <a:latin typeface="Calibri"/>
              </a:rPr>
              <a:t>в Гражданской войне 1918-1922</a:t>
            </a:r>
            <a:endParaRPr lang="en-US" sz="36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5" name="TextShape 2" hidden="0"/>
          <p:cNvSpPr txBox="1"/>
          <p:nvPr isPhoto="0" userDrawn="0"/>
        </p:nvSpPr>
        <p:spPr bwMode="auto">
          <a:xfrm>
            <a:off x="3634920" y="1557360"/>
            <a:ext cx="5195880" cy="251928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171360" indent="-171360">
              <a:spcBef>
                <a:spcPts val="748"/>
              </a:spcBef>
              <a:defRPr/>
            </a:pPr>
            <a:r>
              <a:rPr lang="ru-RU" sz="2400" b="0" i="1" strike="noStrike" spc="-1">
                <a:solidFill>
                  <a:srgbClr val="000000"/>
                </a:solidFill>
                <a:latin typeface="Calibri"/>
              </a:rPr>
              <a:t>«Да здравствует мировая революция»;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171360" indent="-171360">
              <a:spcBef>
                <a:spcPts val="748"/>
              </a:spcBef>
              <a:defRPr/>
            </a:pPr>
            <a:r>
              <a:rPr lang="ru-RU" sz="2400" b="0" i="1" strike="noStrike" spc="-1">
                <a:solidFill>
                  <a:srgbClr val="000000"/>
                </a:solidFill>
                <a:latin typeface="Calibri"/>
              </a:rPr>
              <a:t> </a:t>
            </a:r>
            <a:r>
              <a:rPr lang="ru-RU" sz="2400" b="0" i="1" strike="noStrike" spc="-1">
                <a:solidFill>
                  <a:srgbClr val="000000"/>
                </a:solidFill>
                <a:latin typeface="Calibri"/>
              </a:rPr>
              <a:t>«Смерть мировому капиталу»;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171360" indent="-171360">
              <a:spcBef>
                <a:spcPts val="748"/>
              </a:spcBef>
              <a:defRPr/>
            </a:pPr>
            <a:r>
              <a:rPr lang="ru-RU" sz="2400" b="0" i="1" strike="noStrike" spc="-1">
                <a:solidFill>
                  <a:srgbClr val="000000"/>
                </a:solidFill>
                <a:latin typeface="Calibri"/>
              </a:rPr>
              <a:t> </a:t>
            </a:r>
            <a:r>
              <a:rPr lang="ru-RU" sz="2400" b="0" i="1" strike="noStrike" spc="-1">
                <a:solidFill>
                  <a:srgbClr val="000000"/>
                </a:solidFill>
                <a:latin typeface="Calibri"/>
              </a:rPr>
              <a:t>«Мир хижинам, война дворцам»;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171360" indent="-171360">
              <a:spcBef>
                <a:spcPts val="748"/>
              </a:spcBef>
              <a:defRPr/>
            </a:pPr>
            <a:r>
              <a:rPr lang="ru-RU" sz="2400" b="0" i="1" strike="noStrike" spc="-1">
                <a:solidFill>
                  <a:srgbClr val="000000"/>
                </a:solidFill>
                <a:latin typeface="Calibri"/>
              </a:rPr>
              <a:t> </a:t>
            </a:r>
            <a:r>
              <a:rPr lang="ru-RU" sz="2400" b="0" i="1" strike="noStrike" spc="-1">
                <a:solidFill>
                  <a:srgbClr val="000000"/>
                </a:solidFill>
                <a:latin typeface="Calibri"/>
              </a:rPr>
              <a:t>«Социалистическое Отечество в опасности»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6" name="Picture 2" descr="http://img-fotki.yandex.ru/get/4402/ivanych90.a9/0_46cbd_a2aef30d_L" hidden="0"/>
          <p:cNvPicPr/>
          <p:nvPr isPhoto="0" userDrawn="0"/>
        </p:nvPicPr>
        <p:blipFill>
          <a:blip r:embed="rId2"/>
          <a:stretch/>
        </p:blipFill>
        <p:spPr bwMode="auto">
          <a:xfrm>
            <a:off x="250920" y="1700280"/>
            <a:ext cx="3228840" cy="4762440"/>
          </a:xfrm>
          <a:prstGeom prst="rect">
            <a:avLst/>
          </a:prstGeom>
          <a:ln>
            <a:noFill/>
          </a:ln>
        </p:spPr>
      </p:pic>
      <p:pic>
        <p:nvPicPr>
          <p:cNvPr id="7" name="Picture 4" descr="http://img-fotki.yandex.ru/get/4402/ivanych90.a9/0_46cbb_5967de1_L" hidden="0"/>
          <p:cNvPicPr/>
          <p:nvPr isPhoto="0" userDrawn="0"/>
        </p:nvPicPr>
        <p:blipFill>
          <a:blip r:embed="rId3"/>
          <a:stretch/>
        </p:blipFill>
        <p:spPr bwMode="auto">
          <a:xfrm>
            <a:off x="5076720" y="4076640"/>
            <a:ext cx="3382920" cy="25383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 hidden="0"/>
          <p:cNvSpPr txBox="1"/>
          <p:nvPr isPhoto="0" userDrawn="0"/>
        </p:nvSpPr>
        <p:spPr bwMode="auto">
          <a:xfrm>
            <a:off x="0" y="274320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>
              <a:defRPr/>
            </a:pPr>
            <a:r>
              <a:rPr lang="ru-RU" sz="4800" b="0" strike="noStrike" spc="-1">
                <a:solidFill>
                  <a:srgbClr val="C00000"/>
                </a:solidFill>
                <a:latin typeface="Calibri Light"/>
              </a:rPr>
              <a:t>Политика военного коммунизма</a:t>
            </a:r>
            <a:endParaRPr lang="en-US" sz="48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5" name="TextShape 2" hidden="0"/>
          <p:cNvSpPr txBox="1"/>
          <p:nvPr isPhoto="0" userDrawn="0"/>
        </p:nvSpPr>
        <p:spPr bwMode="auto">
          <a:xfrm>
            <a:off x="628560" y="1825200"/>
            <a:ext cx="7886880" cy="435132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>
            <a:normAutofit/>
          </a:bodyPr>
          <a:p>
            <a:pPr marL="171360" indent="-171360" algn="ctr">
              <a:spcBef>
                <a:spcPts val="748"/>
              </a:spcBef>
              <a:defRPr/>
            </a:pPr>
            <a:r>
              <a:rPr lang="ru-RU" sz="4800" b="0" strike="noStrike" spc="-1">
                <a:solidFill>
                  <a:srgbClr val="FFFFFF"/>
                </a:solidFill>
                <a:latin typeface="Calibri"/>
              </a:rPr>
              <a:t>Политика большевиков, направленная на строительство социалистического общества чрезвычайными методами.</a:t>
            </a:r>
            <a:endParaRPr lang="en-US" sz="4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 hidden="0"/>
          <p:cNvSpPr txBox="1"/>
          <p:nvPr isPhoto="0" userDrawn="0"/>
        </p:nvSpPr>
        <p:spPr bwMode="auto">
          <a:xfrm>
            <a:off x="628560" y="365040"/>
            <a:ext cx="7886880" cy="132552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>
              <a:defRPr/>
            </a:pPr>
            <a:r>
              <a:rPr lang="ru-RU" sz="4800" b="0" strike="noStrike" spc="-1">
                <a:solidFill>
                  <a:srgbClr val="C00000"/>
                </a:solidFill>
                <a:latin typeface="Calibri Light"/>
              </a:rPr>
              <a:t>Основные черты</a:t>
            </a:r>
            <a:br>
              <a:rPr/>
            </a:br>
            <a:r>
              <a:rPr lang="ru-RU" sz="4800" b="0" strike="noStrike" spc="-1">
                <a:solidFill>
                  <a:srgbClr val="C00000"/>
                </a:solidFill>
                <a:latin typeface="Calibri Light"/>
              </a:rPr>
              <a:t> «военного коммунизма»</a:t>
            </a:r>
            <a:endParaRPr lang="en-US" sz="48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5" name="TextShape 2" hidden="0"/>
          <p:cNvSpPr txBox="1"/>
          <p:nvPr isPhoto="0" userDrawn="0"/>
        </p:nvSpPr>
        <p:spPr bwMode="auto">
          <a:xfrm>
            <a:off x="151920" y="1600200"/>
            <a:ext cx="8991720" cy="502920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171360" indent="-171360">
              <a:spcBef>
                <a:spcPts val="748"/>
              </a:spcBef>
              <a:buClr>
                <a:srgbClr val="000000"/>
              </a:buClr>
              <a:buFont typeface="Arial"/>
              <a:buChar char="•"/>
              <a:defRPr/>
            </a:pPr>
            <a:r>
              <a:rPr lang="ru-RU" sz="2100" b="1" u="sng" strike="noStrike" spc="-1">
                <a:solidFill>
                  <a:srgbClr val="000000"/>
                </a:solidFill>
                <a:latin typeface="Calibri"/>
              </a:rPr>
              <a:t>Национализация</a:t>
            </a:r>
            <a:r>
              <a:rPr lang="ru-RU" sz="2100" b="1" strike="noStrike" spc="-1">
                <a:solidFill>
                  <a:srgbClr val="000000"/>
                </a:solidFill>
                <a:latin typeface="Calibri"/>
              </a:rPr>
              <a:t> промышленных предприятий</a:t>
            </a:r>
            <a:endParaRPr lang="en-US" sz="2100" b="0" strike="noStrike" spc="-1">
              <a:solidFill>
                <a:srgbClr val="000000"/>
              </a:solidFill>
              <a:latin typeface="Calibri"/>
            </a:endParaRPr>
          </a:p>
          <a:p>
            <a:pPr marL="171360" indent="-171360">
              <a:spcBef>
                <a:spcPts val="748"/>
              </a:spcBef>
              <a:buClr>
                <a:srgbClr val="000000"/>
              </a:buClr>
              <a:buFont typeface="Arial"/>
              <a:buChar char="•"/>
              <a:defRPr/>
            </a:pPr>
            <a:r>
              <a:rPr lang="ru-RU" sz="2100" b="1" strike="noStrike" spc="-1">
                <a:solidFill>
                  <a:srgbClr val="000000"/>
                </a:solidFill>
                <a:latin typeface="Calibri"/>
              </a:rPr>
              <a:t>Сверхцентрализация управления промышленностью</a:t>
            </a:r>
            <a:endParaRPr lang="en-US" sz="2100" b="0" strike="noStrike" spc="-1">
              <a:solidFill>
                <a:srgbClr val="000000"/>
              </a:solidFill>
              <a:latin typeface="Calibri"/>
            </a:endParaRPr>
          </a:p>
          <a:p>
            <a:pPr marL="171360" indent="-171360">
              <a:spcBef>
                <a:spcPts val="748"/>
              </a:spcBef>
              <a:buClr>
                <a:srgbClr val="000000"/>
              </a:buClr>
              <a:buFont typeface="Arial"/>
              <a:buChar char="•"/>
              <a:defRPr/>
            </a:pPr>
            <a:r>
              <a:rPr lang="ru-RU" sz="2100" b="1" strike="noStrike" spc="-1">
                <a:solidFill>
                  <a:srgbClr val="000000"/>
                </a:solidFill>
                <a:latin typeface="Calibri"/>
              </a:rPr>
              <a:t>Продовольственная диктатура и введение </a:t>
            </a:r>
            <a:r>
              <a:rPr lang="ru-RU" sz="2100" b="1" u="sng" strike="noStrike" spc="-1">
                <a:solidFill>
                  <a:srgbClr val="000000"/>
                </a:solidFill>
                <a:latin typeface="Calibri"/>
              </a:rPr>
              <a:t>продразверстки</a:t>
            </a:r>
            <a:endParaRPr lang="en-US" sz="2100" b="0" strike="noStrike" spc="-1">
              <a:solidFill>
                <a:srgbClr val="000000"/>
              </a:solidFill>
              <a:latin typeface="Calibri"/>
            </a:endParaRPr>
          </a:p>
          <a:p>
            <a:pPr marL="171360" indent="-171360">
              <a:spcBef>
                <a:spcPts val="748"/>
              </a:spcBef>
              <a:buClr>
                <a:srgbClr val="000000"/>
              </a:buClr>
              <a:buFont typeface="Arial"/>
              <a:buChar char="•"/>
              <a:defRPr/>
            </a:pPr>
            <a:r>
              <a:rPr lang="ru-RU" sz="2100" b="1" u="sng" strike="noStrike" spc="-1">
                <a:solidFill>
                  <a:srgbClr val="000000"/>
                </a:solidFill>
                <a:latin typeface="Calibri"/>
              </a:rPr>
              <a:t>Всеобщая трудовая повинность</a:t>
            </a:r>
            <a:endParaRPr lang="en-US" sz="2100" b="0" strike="noStrike" spc="-1">
              <a:solidFill>
                <a:srgbClr val="000000"/>
              </a:solidFill>
              <a:latin typeface="Calibri"/>
            </a:endParaRPr>
          </a:p>
          <a:p>
            <a:pPr marL="171360" indent="-171360">
              <a:spcBef>
                <a:spcPts val="748"/>
              </a:spcBef>
              <a:buClr>
                <a:srgbClr val="000000"/>
              </a:buClr>
              <a:buFont typeface="Arial"/>
              <a:buChar char="•"/>
              <a:defRPr/>
            </a:pPr>
            <a:r>
              <a:rPr lang="ru-RU" sz="2100" b="1" u="sng" strike="noStrike" spc="-1">
                <a:solidFill>
                  <a:srgbClr val="000000"/>
                </a:solidFill>
                <a:latin typeface="Calibri"/>
              </a:rPr>
              <a:t>Натурализация хозяйственных отношений</a:t>
            </a:r>
            <a:endParaRPr lang="en-US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 hidden="0"/>
          <p:cNvSpPr txBox="1"/>
          <p:nvPr isPhoto="0" userDrawn="0"/>
        </p:nvSpPr>
        <p:spPr bwMode="auto">
          <a:xfrm>
            <a:off x="456840" y="274320"/>
            <a:ext cx="649116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defRPr/>
            </a:pPr>
            <a:r>
              <a:rPr lang="ru-RU" sz="3300" b="1" strike="noStrike" spc="-1">
                <a:solidFill>
                  <a:srgbClr val="C00000"/>
                </a:solidFill>
                <a:latin typeface="Calibri Light"/>
              </a:rPr>
              <a:t>Участники Красной гвардии 1917—1918</a:t>
            </a:r>
            <a:endParaRPr lang="en-US" sz="3300" b="0" strike="noStrike" spc="-1">
              <a:solidFill>
                <a:srgbClr val="000000"/>
              </a:solidFill>
              <a:latin typeface="Calibri Light"/>
            </a:endParaRPr>
          </a:p>
        </p:txBody>
      </p:sp>
      <p:pic>
        <p:nvPicPr>
          <p:cNvPr id="5" name="Picture 2" descr="&amp;Fcy;&amp;acy;&amp;jcy;&amp;lcy;:&amp;CHcy;&amp;iecy;&amp;lcy;&amp;yacy;&amp;bcy;&amp;icy;&amp;ncy;&amp;scy;&amp;kcy;. &amp;Ucy;&amp;chcy;&amp;acy;&amp;scy;&amp;tcy;&amp;ncy;&amp;icy;&amp;kcy;&amp;icy; &amp;Kcy;&amp;rcy;&amp;acy;&amp;scy;&amp;ncy;&amp;ocy;&amp;jcy; &amp;gcy;&amp;vcy;&amp;acy;&amp;rcy;&amp;dcy;&amp;icy;&amp;icy; &amp;zhcy;&amp;iecy;&amp;lcy;&amp;iecy;&amp;zcy;&amp;ncy;&amp;ocy;&amp;dcy;&amp;ocy;&amp;rcy;&amp;ocy;&amp;zhcy;&amp;ncy;&amp;ocy;&amp;gcy;&amp;ocy; &amp;rcy;&amp;acy;&amp;jcy;&amp;ocy;&amp;ncy;&amp;acy;. 1917-1918&amp;gcy;&amp;gcy;..jpg" hidden="0"/>
          <p:cNvPicPr/>
          <p:nvPr isPhoto="0" userDrawn="0"/>
        </p:nvPicPr>
        <p:blipFill>
          <a:blip r:embed="rId2"/>
          <a:stretch/>
        </p:blipFill>
        <p:spPr bwMode="auto">
          <a:xfrm>
            <a:off x="108000" y="1989000"/>
            <a:ext cx="6426000" cy="4680000"/>
          </a:xfrm>
          <a:prstGeom prst="rect">
            <a:avLst/>
          </a:prstGeom>
          <a:ln>
            <a:noFill/>
          </a:ln>
        </p:spPr>
      </p:pic>
      <p:pic>
        <p:nvPicPr>
          <p:cNvPr id="6" name="Picture 2" descr="http://lh4.google.ru/Dedushkin1/R2pKJribadI/AAAAAAAADfY/aFjKo-V4qbU/s800/%D0%9A%D1%80%D0%B0%D1%81%D0%BD%D0%BE%D0%B0%D1%80%D0%BC%D0%B5%D0%B9%D1%81%D0%BA%D0%B8%D0%B9%20%D0%BF%D0%BB%D0%B0%D0%BA%D0%B0%D1%82.jpg" hidden="0"/>
          <p:cNvPicPr/>
          <p:nvPr isPhoto="0" userDrawn="0"/>
        </p:nvPicPr>
        <p:blipFill>
          <a:blip r:embed="rId3"/>
          <a:stretch/>
        </p:blipFill>
        <p:spPr bwMode="auto">
          <a:xfrm>
            <a:off x="6948360" y="871560"/>
            <a:ext cx="2065320" cy="3024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 hidden="0"/>
          <p:cNvSpPr txBox="1"/>
          <p:nvPr isPhoto="0" userDrawn="0"/>
        </p:nvSpPr>
        <p:spPr bwMode="auto">
          <a:xfrm>
            <a:off x="250920" y="404280"/>
            <a:ext cx="691344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lnSpc>
                <a:spcPct val="90000"/>
              </a:lnSpc>
              <a:defRPr/>
            </a:pPr>
            <a:r>
              <a:rPr lang="ru-RU" sz="3600" b="1" strike="noStrike" spc="-1">
                <a:solidFill>
                  <a:srgbClr val="C00000"/>
                </a:solidFill>
                <a:latin typeface="Calibri"/>
              </a:rPr>
              <a:t>Отряд комсомольцев-добровольцев перед отправкой на фронт</a:t>
            </a:r>
            <a:endParaRPr lang="en-US" sz="3600" b="0" strike="noStrike" spc="-1">
              <a:solidFill>
                <a:srgbClr val="000000"/>
              </a:solidFill>
              <a:latin typeface="Calibri Light"/>
            </a:endParaRPr>
          </a:p>
        </p:txBody>
      </p:sp>
      <p:pic>
        <p:nvPicPr>
          <p:cNvPr id="5" name="Picture 2" descr="&amp;Fcy;&amp;acy;&amp;jcy;&amp;lcy;:Na vrangelja.jpg" hidden="0"/>
          <p:cNvPicPr/>
          <p:nvPr isPhoto="0" userDrawn="0"/>
        </p:nvPicPr>
        <p:blipFill>
          <a:blip r:embed="rId2"/>
          <a:stretch/>
        </p:blipFill>
        <p:spPr bwMode="auto">
          <a:xfrm>
            <a:off x="250920" y="1900080"/>
            <a:ext cx="5976720" cy="4562640"/>
          </a:xfrm>
          <a:prstGeom prst="rect">
            <a:avLst/>
          </a:prstGeom>
          <a:ln>
            <a:noFill/>
          </a:ln>
        </p:spPr>
      </p:pic>
      <p:pic>
        <p:nvPicPr>
          <p:cNvPr id="6" name="Picture 2" descr="http://lh4.google.ru/Dedushkin1/R2pKJribadI/AAAAAAAADfY/aFjKo-V4qbU/s800/%D0%9A%D1%80%D0%B0%D1%81%D0%BD%D0%BE%D0%B0%D1%80%D0%BC%D0%B5%D0%B9%D1%81%D0%BA%D0%B8%D0%B9%20%D0%BF%D0%BB%D0%B0%D0%BA%D0%B0%D1%82.jpg" hidden="0"/>
          <p:cNvPicPr/>
          <p:nvPr isPhoto="0" userDrawn="0"/>
        </p:nvPicPr>
        <p:blipFill>
          <a:blip r:embed="rId3"/>
          <a:stretch/>
        </p:blipFill>
        <p:spPr bwMode="auto">
          <a:xfrm>
            <a:off x="6443640" y="1900080"/>
            <a:ext cx="2562120" cy="46245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 hidden="0"/>
          <p:cNvSpPr txBox="1"/>
          <p:nvPr isPhoto="0" userDrawn="0"/>
        </p:nvSpPr>
        <p:spPr bwMode="auto">
          <a:xfrm>
            <a:off x="539280" y="189000"/>
            <a:ext cx="7086600" cy="96192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p>
            <a:pPr algn="ctr">
              <a:defRPr/>
            </a:pPr>
            <a:r>
              <a:rPr lang="ru-RU" sz="5400" b="1" strike="noStrike" spc="-1">
                <a:solidFill>
                  <a:srgbClr val="C00000"/>
                </a:solidFill>
                <a:latin typeface="Calibri Light"/>
              </a:rPr>
              <a:t>ПЛАН УРОКА</a:t>
            </a:r>
            <a:endParaRPr lang="en-US" sz="54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5" name="TextShape 2" hidden="0"/>
          <p:cNvSpPr txBox="1"/>
          <p:nvPr isPhoto="0" userDrawn="0"/>
        </p:nvSpPr>
        <p:spPr bwMode="auto">
          <a:xfrm>
            <a:off x="179280" y="1341000"/>
            <a:ext cx="8856720" cy="532764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>
              <a:spcBef>
                <a:spcPts val="748"/>
              </a:spcBef>
              <a:defRPr/>
            </a:pPr>
            <a:r>
              <a:rPr lang="ru-RU" sz="3200" b="1" strike="noStrike" spc="-1">
                <a:solidFill>
                  <a:srgbClr val="000000"/>
                </a:solidFill>
                <a:latin typeface="Calibri"/>
              </a:rPr>
              <a:t>1. Причины Гражданской войны</a:t>
            </a: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  <a:p>
            <a:pPr>
              <a:spcBef>
                <a:spcPts val="748"/>
              </a:spcBef>
              <a:defRPr/>
            </a:pPr>
            <a:r>
              <a:rPr lang="ru-RU" sz="3200" b="1" strike="noStrike" spc="-1">
                <a:solidFill>
                  <a:srgbClr val="000000"/>
                </a:solidFill>
                <a:latin typeface="Calibri"/>
              </a:rPr>
              <a:t>2. Три цвета Гражданской войны</a:t>
            </a: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  <a:p>
            <a:pPr>
              <a:spcBef>
                <a:spcPts val="748"/>
              </a:spcBef>
              <a:defRPr/>
            </a:pPr>
            <a:r>
              <a:rPr lang="ru-RU" sz="3200" b="1" strike="noStrike" spc="-1">
                <a:solidFill>
                  <a:srgbClr val="000000"/>
                </a:solidFill>
                <a:latin typeface="Calibri"/>
              </a:rPr>
              <a:t>3. Особенности Гражданской войны</a:t>
            </a: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  <a:p>
            <a:pPr>
              <a:spcBef>
                <a:spcPts val="748"/>
              </a:spcBef>
              <a:defRPr/>
            </a:pPr>
            <a:r>
              <a:rPr lang="ru-RU" sz="3200" b="1" strike="noStrike" spc="-1">
                <a:solidFill>
                  <a:srgbClr val="000000"/>
                </a:solidFill>
                <a:latin typeface="Calibri"/>
              </a:rPr>
              <a:t>4. Основные этапы Гражданской войны</a:t>
            </a: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  <a:p>
            <a:pPr>
              <a:spcBef>
                <a:spcPts val="748"/>
              </a:spcBef>
              <a:defRPr/>
            </a:pPr>
            <a:r>
              <a:rPr lang="ru-RU" sz="3200" b="1" strike="noStrike" spc="-1">
                <a:solidFill>
                  <a:srgbClr val="000000"/>
                </a:solidFill>
                <a:latin typeface="Calibri"/>
              </a:rPr>
              <a:t>5. Военоначальники и герои Гражданской войны</a:t>
            </a: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  <a:p>
            <a:pPr>
              <a:spcBef>
                <a:spcPts val="748"/>
              </a:spcBef>
              <a:defRPr/>
            </a:pPr>
            <a:r>
              <a:rPr lang="ru-RU" sz="3200" b="1" strike="noStrike" spc="-1">
                <a:solidFill>
                  <a:srgbClr val="000000"/>
                </a:solidFill>
                <a:latin typeface="Calibri"/>
              </a:rPr>
              <a:t>6. Причины победы красных в Гражданской войне</a:t>
            </a: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  <a:p>
            <a:pPr>
              <a:spcBef>
                <a:spcPts val="748"/>
              </a:spcBef>
              <a:defRPr/>
            </a:pPr>
            <a:r>
              <a:rPr lang="ru-RU" sz="3200" b="1" strike="noStrike" spc="-1">
                <a:solidFill>
                  <a:srgbClr val="000000"/>
                </a:solidFill>
                <a:latin typeface="Calibri"/>
              </a:rPr>
              <a:t>7. Причины победы белых в Гражданской войне</a:t>
            </a: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  <a:p>
            <a:pPr>
              <a:spcBef>
                <a:spcPts val="748"/>
              </a:spcBef>
              <a:defRPr/>
            </a:pPr>
            <a:r>
              <a:rPr lang="ru-RU" sz="3200" b="1" strike="noStrike" spc="-1">
                <a:solidFill>
                  <a:srgbClr val="000000"/>
                </a:solidFill>
                <a:latin typeface="Calibri"/>
              </a:rPr>
              <a:t>8. Итоги Гражданской войны</a:t>
            </a: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 hidden="0"/>
          <p:cNvSpPr txBox="1"/>
          <p:nvPr isPhoto="0" userDrawn="0"/>
        </p:nvSpPr>
        <p:spPr bwMode="auto">
          <a:xfrm>
            <a:off x="108000" y="189000"/>
            <a:ext cx="8578800" cy="1800000"/>
          </a:xfrm>
          <a:prstGeom prst="rect">
            <a:avLst/>
          </a:prstGeom>
          <a:solidFill>
            <a:srgbClr val="FFF2CC"/>
          </a:solidFill>
          <a:ln w="6480">
            <a:solidFill>
              <a:srgbClr val="A5A5A5"/>
            </a:solidFill>
            <a:miter/>
          </a:ln>
        </p:spPr>
        <p:txBody>
          <a:bodyPr anchor="ctr">
            <a:noAutofit/>
          </a:bodyPr>
          <a:p>
            <a:pPr>
              <a:lnSpc>
                <a:spcPct val="90000"/>
              </a:lnSpc>
              <a:defRPr/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</a:rPr>
              <a:t>Красный террор  — комплекс карательных мер, проводившихся большевиками в ходе Гражданской войны в России  против социальных групп, провозглашенных классовыми врагами, а также против лиц, обвинявшихся в контрреволюционной деятельности</a:t>
            </a:r>
            <a:endParaRPr lang="en-US" sz="2400" b="0" strike="noStrike" spc="-1">
              <a:solidFill>
                <a:srgbClr val="000000"/>
              </a:solidFill>
              <a:latin typeface="Calibri Light"/>
            </a:endParaRPr>
          </a:p>
        </p:txBody>
      </p:sp>
      <p:pic>
        <p:nvPicPr>
          <p:cNvPr id="5" name="Picture 2" descr="&amp;Fcy;&amp;acy;&amp;jcy;&amp;lcy;:&amp;Bcy;&amp;ocy;&amp;lcy;&amp;softcy;&amp;shcy;&amp;iecy;&amp;vcy;&amp;icy;&amp;kcy;&amp;icy;2.jpg" hidden="0"/>
          <p:cNvPicPr/>
          <p:nvPr isPhoto="0" userDrawn="0"/>
        </p:nvPicPr>
        <p:blipFill>
          <a:blip r:embed="rId2"/>
          <a:srcRect l="3171" t="2520" r="2742" b="9290"/>
          <a:stretch/>
        </p:blipFill>
        <p:spPr bwMode="auto">
          <a:xfrm>
            <a:off x="324000" y="2565360"/>
            <a:ext cx="4032000" cy="3171960"/>
          </a:xfrm>
          <a:prstGeom prst="rect">
            <a:avLst/>
          </a:prstGeom>
          <a:ln>
            <a:noFill/>
          </a:ln>
        </p:spPr>
      </p:pic>
      <p:sp>
        <p:nvSpPr>
          <p:cNvPr id="6" name="CustomShape 2" hidden="0"/>
          <p:cNvSpPr/>
          <p:nvPr isPhoto="0" userDrawn="0"/>
        </p:nvSpPr>
        <p:spPr bwMode="auto">
          <a:xfrm>
            <a:off x="250920" y="5445000"/>
            <a:ext cx="4249800" cy="863640"/>
          </a:xfrm>
          <a:prstGeom prst="foldedCorner">
            <a:avLst>
              <a:gd name="adj" fmla="val 16666"/>
            </a:avLst>
          </a:prstGeom>
          <a:gradFill rotWithShape="0">
            <a:gsLst>
              <a:gs pos="0">
                <a:srgbClr val="AFAFAF"/>
              </a:gs>
              <a:gs pos="100000">
                <a:srgbClr val="929292"/>
              </a:gs>
            </a:gsLst>
            <a:lin ang="5400000" scaled="1"/>
          </a:gradFill>
          <a:ln>
            <a:noFill/>
          </a:ln>
          <a:effectLst>
            <a:outerShdw dist="19080" dir="5400000">
              <a:srgbClr val="000000">
                <a:alpha val="63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tIns="46800" rIns="90000" bIns="46800" anchor="ctr">
            <a:noAutofit/>
          </a:bodyPr>
          <a:p>
            <a:pPr algn="ctr">
              <a:defRPr/>
            </a:pPr>
            <a:r>
              <a:rPr lang="ru-RU" sz="1200" b="0" strike="noStrike" spc="-1">
                <a:solidFill>
                  <a:srgbClr val="FFFFFF"/>
                </a:solidFill>
                <a:latin typeface="Calibri"/>
              </a:rPr>
              <a:t>Так большевистские карательные отряды из латышей и китайцев насильственно отбирают хлеб, разоряют деревни и расстреливают крестьян</a:t>
            </a:r>
            <a:endParaRPr lang="en-US" sz="1200" b="0" strike="noStrike" spc="-1">
              <a:solidFill>
                <a:srgbClr val="000000"/>
              </a:solidFill>
              <a:latin typeface="Calibri"/>
            </a:endParaRPr>
          </a:p>
          <a:p>
            <a:pPr algn="ctr">
              <a:defRPr/>
            </a:pPr>
            <a:r>
              <a:rPr lang="ru-RU" sz="1200" b="0" strike="noStrike" spc="-1">
                <a:solidFill>
                  <a:srgbClr val="FFFFFF"/>
                </a:solidFill>
                <a:latin typeface="Calibri"/>
              </a:rPr>
              <a:t> </a:t>
            </a:r>
            <a:r>
              <a:rPr lang="ru-RU" sz="1200" b="0" strike="noStrike" spc="-1">
                <a:solidFill>
                  <a:srgbClr val="FFFFFF"/>
                </a:solidFill>
                <a:latin typeface="Calibri"/>
              </a:rPr>
              <a:t>Антибольшевистский плакат 1918 года</a:t>
            </a:r>
            <a:endParaRPr lang="en-US" sz="1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CustomShape 3" hidden="0"/>
          <p:cNvSpPr/>
          <p:nvPr isPhoto="0" userDrawn="0"/>
        </p:nvSpPr>
        <p:spPr bwMode="auto">
          <a:xfrm>
            <a:off x="4643279" y="1944437"/>
            <a:ext cx="4213512" cy="4604675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6800" rIns="90000" bIns="46800" anchor="ctr">
            <a:spAutoFit/>
          </a:bodyPr>
          <a:p>
            <a:pPr algn="just">
              <a:defRPr/>
            </a:pPr>
            <a:r>
              <a:rPr lang="ru-RU" sz="2000" b="0" i="1" strike="noStrike" spc="-1">
                <a:solidFill>
                  <a:srgbClr val="000000"/>
                </a:solidFill>
                <a:latin typeface="Calibri"/>
                <a:ea typeface="Arial"/>
              </a:rPr>
              <a:t>Арестован я был случайно, как раз в месте, где … фабриковали фальшивые керенки. До допроса я сидел 10 дней и переживал что-то невозможное … Тут избивали людей до потери сознания, a затем выносили без чувств прямо в погреб или холодильник, где продолжали бить с перерывом по 18 часов в сутки. На меня это так повлияло, что я чуть с ума не сошёл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algn="r">
              <a:defRPr/>
            </a:pPr>
            <a:r>
              <a:rPr lang="ru-RU" sz="1400" b="0" strike="noStrike" spc="-1">
                <a:solidFill>
                  <a:srgbClr val="000000"/>
                </a:solidFill>
                <a:latin typeface="Calibri"/>
                <a:ea typeface="Arial"/>
              </a:rPr>
              <a:t>«Известия» </a:t>
            </a:r>
            <a:endParaRPr lang="en-US" sz="1400" b="0" strike="noStrike" spc="-1">
              <a:solidFill>
                <a:srgbClr val="000000"/>
              </a:solidFill>
              <a:latin typeface="Calibri"/>
            </a:endParaRPr>
          </a:p>
          <a:p>
            <a:pPr algn="r">
              <a:defRPr/>
            </a:pPr>
            <a:r>
              <a:rPr lang="ru-RU" sz="1400" b="0" strike="noStrike" spc="-1">
                <a:solidFill>
                  <a:srgbClr val="000000"/>
                </a:solidFill>
                <a:latin typeface="Calibri"/>
                <a:ea typeface="Arial"/>
              </a:rPr>
              <a:t>от 26-го января 1919 года, № 18,</a:t>
            </a:r>
            <a:endParaRPr lang="en-US" sz="1400" b="0" strike="noStrike" spc="-1">
              <a:solidFill>
                <a:srgbClr val="000000"/>
              </a:solidFill>
              <a:latin typeface="Calibri"/>
            </a:endParaRPr>
          </a:p>
          <a:p>
            <a:pPr algn="r">
              <a:defRPr/>
            </a:pPr>
            <a:r>
              <a:rPr lang="ru-RU" sz="1400" b="0" strike="noStrike" spc="-1">
                <a:solidFill>
                  <a:srgbClr val="000000"/>
                </a:solidFill>
                <a:latin typeface="Calibri"/>
                <a:ea typeface="Arial"/>
              </a:rPr>
              <a:t>«Неужели средневековый застенок?» </a:t>
            </a:r>
            <a:endParaRPr lang="en-US" sz="1400" b="0" strike="noStrike" spc="-1">
              <a:solidFill>
                <a:srgbClr val="000000"/>
              </a:solidFill>
              <a:latin typeface="Calibri"/>
            </a:endParaRPr>
          </a:p>
          <a:p>
            <a:pPr algn="just">
              <a:defRPr/>
            </a:pPr>
            <a:endParaRPr lang="en-US" sz="1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 hidden="0"/>
          <p:cNvSpPr txBox="1"/>
          <p:nvPr isPhoto="0" userDrawn="0"/>
        </p:nvSpPr>
        <p:spPr bwMode="auto">
          <a:xfrm>
            <a:off x="-360" y="4941720"/>
            <a:ext cx="8893080" cy="1872000"/>
          </a:xfrm>
          <a:prstGeom prst="rect">
            <a:avLst/>
          </a:prstGeom>
          <a:solidFill>
            <a:srgbClr val="C00000"/>
          </a:solidFill>
          <a:ln w="6480">
            <a:solidFill>
              <a:srgbClr val="A5A5A5"/>
            </a:solidFill>
            <a:miter/>
          </a:ln>
        </p:spPr>
        <p:txBody>
          <a:bodyPr anchor="ctr">
            <a:noAutofit/>
          </a:bodyPr>
          <a:p>
            <a:pPr algn="ctr">
              <a:lnSpc>
                <a:spcPct val="90000"/>
              </a:lnSpc>
              <a:defRPr/>
            </a:pPr>
            <a:r>
              <a:rPr lang="ru-RU" sz="4000" b="1" strike="noStrike" spc="-1">
                <a:solidFill>
                  <a:srgbClr val="000000"/>
                </a:solidFill>
                <a:latin typeface="Calibri"/>
              </a:rPr>
              <a:t>17 июля 1918 – расстрел Николая </a:t>
            </a:r>
            <a:r>
              <a:rPr lang="en-US" sz="4000" b="1" strike="noStrike" spc="-1">
                <a:solidFill>
                  <a:srgbClr val="000000"/>
                </a:solidFill>
                <a:latin typeface="Calibri"/>
              </a:rPr>
              <a:t>II</a:t>
            </a:r>
            <a:r>
              <a:rPr lang="ru-RU" sz="4000" b="1" strike="noStrike" spc="-1">
                <a:solidFill>
                  <a:srgbClr val="000000"/>
                </a:solidFill>
                <a:latin typeface="Calibri"/>
              </a:rPr>
              <a:t>, его семьи (жена, пятеро детей) и слуг</a:t>
            </a:r>
            <a:endParaRPr lang="en-US" sz="4000" b="0" strike="noStrike" spc="-1">
              <a:solidFill>
                <a:srgbClr val="000000"/>
              </a:solidFill>
              <a:latin typeface="Calibri Light"/>
            </a:endParaRPr>
          </a:p>
        </p:txBody>
      </p:sp>
      <p:pic>
        <p:nvPicPr>
          <p:cNvPr id="5" name="Picture 2" descr="http://nstarikov.ru/new/wp-content/uploads/2012/02/romanovy.jpg" hidden="0"/>
          <p:cNvPicPr/>
          <p:nvPr isPhoto="0" userDrawn="0"/>
        </p:nvPicPr>
        <p:blipFill>
          <a:blip r:embed="rId2"/>
          <a:stretch/>
        </p:blipFill>
        <p:spPr bwMode="auto">
          <a:xfrm>
            <a:off x="395280" y="115920"/>
            <a:ext cx="8229600" cy="45972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 hidden="0"/>
          <p:cNvSpPr txBox="1"/>
          <p:nvPr isPhoto="0" userDrawn="0"/>
        </p:nvSpPr>
        <p:spPr bwMode="auto">
          <a:xfrm>
            <a:off x="571320" y="1428480"/>
            <a:ext cx="7886520" cy="3206519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lnSpc>
                <a:spcPct val="90000"/>
              </a:lnSpc>
              <a:defRPr/>
            </a:pPr>
            <a:r>
              <a:rPr lang="ru-RU" sz="4800" b="1" strike="noStrike" spc="-1">
                <a:solidFill>
                  <a:srgbClr val="000000"/>
                </a:solidFill>
                <a:latin typeface="Arial Black"/>
              </a:rPr>
              <a:t>Работа с Домашним заданием: рассказ об участниках Гражданской войны</a:t>
            </a:r>
            <a:endParaRPr lang="en-US" sz="4800" b="0" strike="noStrike" spc="-1">
              <a:solidFill>
                <a:srgbClr val="000000"/>
              </a:solidFill>
              <a:latin typeface="Calibri Ligh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 hidden="0"/>
          <p:cNvSpPr txBox="1"/>
          <p:nvPr isPhoto="0" userDrawn="0"/>
        </p:nvSpPr>
        <p:spPr bwMode="auto">
          <a:xfrm>
            <a:off x="1004760" y="7920"/>
            <a:ext cx="7772400" cy="900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anchor="ctr">
            <a:noAutofit/>
          </a:bodyPr>
          <a:p>
            <a:pPr>
              <a:defRPr/>
            </a:pPr>
            <a:r>
              <a:rPr lang="ru-RU" sz="3300" b="0" strike="noStrike" spc="-1">
                <a:solidFill>
                  <a:srgbClr val="C00000"/>
                </a:solidFill>
                <a:latin typeface="Calibri Light"/>
              </a:rPr>
              <a:t>«Красные командиры»</a:t>
            </a:r>
            <a:endParaRPr lang="en-US" sz="3300" b="0" strike="noStrike" spc="-1">
              <a:solidFill>
                <a:srgbClr val="000000"/>
              </a:solidFill>
              <a:latin typeface="Calibri Light"/>
            </a:endParaRPr>
          </a:p>
        </p:txBody>
      </p:sp>
      <p:pic>
        <p:nvPicPr>
          <p:cNvPr id="5" name="Picture 4" descr="буденный" hidden="0"/>
          <p:cNvPicPr/>
          <p:nvPr isPhoto="0" userDrawn="0"/>
        </p:nvPicPr>
        <p:blipFill>
          <a:blip r:embed="rId2"/>
          <a:stretch/>
        </p:blipFill>
        <p:spPr bwMode="auto">
          <a:xfrm>
            <a:off x="324000" y="1125360"/>
            <a:ext cx="1771560" cy="1971720"/>
          </a:xfrm>
          <a:prstGeom prst="rect">
            <a:avLst/>
          </a:prstGeom>
          <a:ln>
            <a:noFill/>
          </a:ln>
        </p:spPr>
      </p:pic>
      <p:pic>
        <p:nvPicPr>
          <p:cNvPr id="6" name="Picture 5" descr="сталин" hidden="0"/>
          <p:cNvPicPr/>
          <p:nvPr isPhoto="0" userDrawn="0"/>
        </p:nvPicPr>
        <p:blipFill>
          <a:blip r:embed="rId3"/>
          <a:stretch/>
        </p:blipFill>
        <p:spPr bwMode="auto">
          <a:xfrm>
            <a:off x="2268360" y="1197000"/>
            <a:ext cx="1771920" cy="1971720"/>
          </a:xfrm>
          <a:prstGeom prst="rect">
            <a:avLst/>
          </a:prstGeom>
          <a:ln>
            <a:noFill/>
          </a:ln>
        </p:spPr>
      </p:pic>
      <p:pic>
        <p:nvPicPr>
          <p:cNvPr id="7" name="Picture 6" descr="тухачевский" hidden="0"/>
          <p:cNvPicPr/>
          <p:nvPr isPhoto="0" userDrawn="0"/>
        </p:nvPicPr>
        <p:blipFill>
          <a:blip r:embed="rId4"/>
          <a:stretch/>
        </p:blipFill>
        <p:spPr bwMode="auto">
          <a:xfrm>
            <a:off x="4716360" y="1197000"/>
            <a:ext cx="1771920" cy="1971720"/>
          </a:xfrm>
          <a:prstGeom prst="rect">
            <a:avLst/>
          </a:prstGeom>
          <a:ln>
            <a:noFill/>
          </a:ln>
        </p:spPr>
      </p:pic>
      <p:pic>
        <p:nvPicPr>
          <p:cNvPr id="8" name="Picture 7" descr="чапаев" hidden="0"/>
          <p:cNvPicPr/>
          <p:nvPr isPhoto="0" userDrawn="0"/>
        </p:nvPicPr>
        <p:blipFill>
          <a:blip r:embed="rId5"/>
          <a:stretch/>
        </p:blipFill>
        <p:spPr bwMode="auto">
          <a:xfrm>
            <a:off x="611280" y="4149720"/>
            <a:ext cx="1771560" cy="1971720"/>
          </a:xfrm>
          <a:prstGeom prst="rect">
            <a:avLst/>
          </a:prstGeom>
          <a:ln>
            <a:noFill/>
          </a:ln>
        </p:spPr>
      </p:pic>
      <p:pic>
        <p:nvPicPr>
          <p:cNvPr id="9" name="Picture 8" descr="щорс ник алекс" hidden="0"/>
          <p:cNvPicPr/>
          <p:nvPr isPhoto="0" userDrawn="0"/>
        </p:nvPicPr>
        <p:blipFill>
          <a:blip r:embed="rId6"/>
          <a:stretch/>
        </p:blipFill>
        <p:spPr bwMode="auto">
          <a:xfrm>
            <a:off x="7093080" y="1197000"/>
            <a:ext cx="1771560" cy="1971720"/>
          </a:xfrm>
          <a:prstGeom prst="rect">
            <a:avLst/>
          </a:prstGeom>
          <a:ln>
            <a:noFill/>
          </a:ln>
        </p:spPr>
      </p:pic>
      <p:pic>
        <p:nvPicPr>
          <p:cNvPr id="10" name="Picture 9" descr="фрунзе м" hidden="0"/>
          <p:cNvPicPr/>
          <p:nvPr isPhoto="0" userDrawn="0"/>
        </p:nvPicPr>
        <p:blipFill>
          <a:blip r:embed="rId7"/>
          <a:stretch/>
        </p:blipFill>
        <p:spPr bwMode="auto">
          <a:xfrm>
            <a:off x="4859280" y="4076640"/>
            <a:ext cx="1771560" cy="1971720"/>
          </a:xfrm>
          <a:prstGeom prst="rect">
            <a:avLst/>
          </a:prstGeom>
          <a:ln>
            <a:noFill/>
          </a:ln>
        </p:spPr>
      </p:pic>
      <p:pic>
        <p:nvPicPr>
          <p:cNvPr id="11" name="Picture 10" descr="ворошилов" hidden="0"/>
          <p:cNvPicPr/>
          <p:nvPr isPhoto="0" userDrawn="0"/>
        </p:nvPicPr>
        <p:blipFill>
          <a:blip r:embed="rId8"/>
          <a:stretch/>
        </p:blipFill>
        <p:spPr bwMode="auto">
          <a:xfrm>
            <a:off x="2627280" y="4149720"/>
            <a:ext cx="1771560" cy="1971720"/>
          </a:xfrm>
          <a:prstGeom prst="rect">
            <a:avLst/>
          </a:prstGeom>
          <a:ln>
            <a:noFill/>
          </a:ln>
        </p:spPr>
      </p:pic>
      <p:pic>
        <p:nvPicPr>
          <p:cNvPr id="12" name="Picture 11" descr="троцкий" hidden="0"/>
          <p:cNvPicPr/>
          <p:nvPr isPhoto="0" userDrawn="0"/>
        </p:nvPicPr>
        <p:blipFill>
          <a:blip r:embed="rId9"/>
          <a:stretch/>
        </p:blipFill>
        <p:spPr bwMode="auto">
          <a:xfrm>
            <a:off x="7020000" y="4076640"/>
            <a:ext cx="1771560" cy="1971720"/>
          </a:xfrm>
          <a:prstGeom prst="rect">
            <a:avLst/>
          </a:prstGeom>
          <a:ln>
            <a:noFill/>
          </a:ln>
        </p:spPr>
      </p:pic>
      <p:sp>
        <p:nvSpPr>
          <p:cNvPr id="13" name="CustomShape 2" hidden="0"/>
          <p:cNvSpPr/>
          <p:nvPr isPhoto="0" userDrawn="0"/>
        </p:nvSpPr>
        <p:spPr bwMode="auto">
          <a:xfrm>
            <a:off x="250920" y="3213000"/>
            <a:ext cx="1165015" cy="611352"/>
          </a:xfrm>
          <a:custGeom>
            <a:avLst/>
            <a:gdLst/>
            <a:ahLst/>
            <a:cxnLst/>
            <a:rect l="0" t="0" r="r" b="b"/>
            <a:pathLst>
              <a:path w="5425" h="1700" fill="norm" stroke="1" extrusionOk="0">
                <a:moveTo>
                  <a:pt x="0" y="0"/>
                </a:moveTo>
                <a:cubicBezTo>
                  <a:pt x="226" y="430"/>
                  <a:pt x="1783" y="566"/>
                  <a:pt x="2712" y="566"/>
                </a:cubicBezTo>
                <a:cubicBezTo>
                  <a:pt x="3641" y="566"/>
                  <a:pt x="5198" y="430"/>
                  <a:pt x="5424" y="0"/>
                </a:cubicBezTo>
                <a:moveTo>
                  <a:pt x="0" y="1132"/>
                </a:moveTo>
                <a:cubicBezTo>
                  <a:pt x="226" y="1699"/>
                  <a:pt x="1783" y="1699"/>
                  <a:pt x="2712" y="1699"/>
                </a:cubicBezTo>
                <a:cubicBezTo>
                  <a:pt x="3641" y="1699"/>
                  <a:pt x="5198" y="1699"/>
                  <a:pt x="5424" y="1132"/>
                </a:cubicBezTo>
              </a:path>
            </a:pathLst>
          </a:custGeom>
          <a:solidFill>
            <a:srgbClr val="C00000"/>
          </a:solidFill>
          <a:ln w="93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wrap="none" lIns="90000" tIns="46800" rIns="90000" bIns="46800" anchorCtr="1">
            <a:noAutofit/>
          </a:bodyPr>
          <a:p>
            <a:pPr>
              <a:defRPr/>
            </a:pPr>
            <a:r>
              <a:rPr lang="en-US" sz="1800" b="0" strike="noStrike" spc="1">
                <a:solidFill>
                  <a:srgbClr val="000000"/>
                </a:solidFill>
                <a:latin typeface="Times New Roman"/>
              </a:rPr>
              <a:t>Буденный</a:t>
            </a:r>
            <a:endParaRPr lang="en-US" sz="1800" b="0" strike="noStrike" spc="1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14" name="CustomShape 3" hidden="0"/>
          <p:cNvSpPr/>
          <p:nvPr isPhoto="0" userDrawn="0"/>
        </p:nvSpPr>
        <p:spPr bwMode="auto">
          <a:xfrm>
            <a:off x="2340000" y="3141720"/>
            <a:ext cx="893414" cy="611352"/>
          </a:xfrm>
          <a:custGeom>
            <a:avLst/>
            <a:gdLst/>
            <a:ahLst/>
            <a:cxnLst/>
            <a:rect l="0" t="0" r="r" b="b"/>
            <a:pathLst>
              <a:path w="4804" h="1700" fill="norm" stroke="1" extrusionOk="0">
                <a:moveTo>
                  <a:pt x="0" y="0"/>
                </a:moveTo>
                <a:cubicBezTo>
                  <a:pt x="200" y="430"/>
                  <a:pt x="1578" y="566"/>
                  <a:pt x="2401" y="566"/>
                </a:cubicBezTo>
                <a:cubicBezTo>
                  <a:pt x="3224" y="566"/>
                  <a:pt x="4602" y="430"/>
                  <a:pt x="4803" y="0"/>
                </a:cubicBezTo>
                <a:moveTo>
                  <a:pt x="0" y="1132"/>
                </a:moveTo>
                <a:cubicBezTo>
                  <a:pt x="200" y="1699"/>
                  <a:pt x="1578" y="1699"/>
                  <a:pt x="2401" y="1699"/>
                </a:cubicBezTo>
                <a:cubicBezTo>
                  <a:pt x="3224" y="1699"/>
                  <a:pt x="4602" y="1699"/>
                  <a:pt x="4803" y="1132"/>
                </a:cubicBezTo>
              </a:path>
            </a:pathLst>
          </a:custGeom>
          <a:solidFill>
            <a:srgbClr val="C00000"/>
          </a:solidFill>
          <a:ln w="93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wrap="none" lIns="90000" tIns="46800" rIns="90000" bIns="46800" anchorCtr="1">
            <a:noAutofit/>
          </a:bodyPr>
          <a:p>
            <a:pPr>
              <a:defRPr/>
            </a:pPr>
            <a:r>
              <a:rPr lang="en-US" sz="1800" b="0" strike="noStrike" spc="1">
                <a:solidFill>
                  <a:srgbClr val="000000"/>
                </a:solidFill>
                <a:latin typeface="Times New Roman"/>
              </a:rPr>
              <a:t>Сталин</a:t>
            </a:r>
            <a:endParaRPr lang="en-US" sz="1800" b="0" strike="noStrike" spc="1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15" name="CustomShape 4" hidden="0"/>
          <p:cNvSpPr/>
          <p:nvPr isPhoto="0" userDrawn="0"/>
        </p:nvSpPr>
        <p:spPr bwMode="auto">
          <a:xfrm>
            <a:off x="4859279" y="6021360"/>
            <a:ext cx="904128" cy="611352"/>
          </a:xfrm>
          <a:custGeom>
            <a:avLst/>
            <a:gdLst/>
            <a:ahLst/>
            <a:cxnLst/>
            <a:rect l="0" t="0" r="r" b="b"/>
            <a:pathLst>
              <a:path w="4372" h="1700" fill="norm" stroke="1" extrusionOk="0">
                <a:moveTo>
                  <a:pt x="0" y="0"/>
                </a:moveTo>
                <a:cubicBezTo>
                  <a:pt x="182" y="430"/>
                  <a:pt x="1436" y="566"/>
                  <a:pt x="2185" y="566"/>
                </a:cubicBezTo>
                <a:cubicBezTo>
                  <a:pt x="2934" y="566"/>
                  <a:pt x="4188" y="430"/>
                  <a:pt x="4371" y="0"/>
                </a:cubicBezTo>
                <a:moveTo>
                  <a:pt x="0" y="1132"/>
                </a:moveTo>
                <a:cubicBezTo>
                  <a:pt x="182" y="1699"/>
                  <a:pt x="1436" y="1699"/>
                  <a:pt x="2185" y="1699"/>
                </a:cubicBezTo>
                <a:cubicBezTo>
                  <a:pt x="2934" y="1699"/>
                  <a:pt x="4188" y="1699"/>
                  <a:pt x="4371" y="1132"/>
                </a:cubicBezTo>
              </a:path>
            </a:pathLst>
          </a:custGeom>
          <a:solidFill>
            <a:srgbClr val="C00000"/>
          </a:solidFill>
          <a:ln w="93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wrap="none" lIns="90000" tIns="46800" rIns="90000" bIns="46800" anchorCtr="1">
            <a:noAutofit/>
          </a:bodyPr>
          <a:p>
            <a:pPr>
              <a:defRPr/>
            </a:pPr>
            <a:r>
              <a:rPr lang="en-US" sz="1800" b="0" strike="noStrike" spc="1">
                <a:solidFill>
                  <a:srgbClr val="000000"/>
                </a:solidFill>
                <a:latin typeface="Times New Roman"/>
              </a:rPr>
              <a:t>Фрунзе</a:t>
            </a:r>
            <a:endParaRPr lang="en-US" sz="1800" b="0" strike="noStrike" spc="1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16" name="CustomShape 5" hidden="0"/>
          <p:cNvSpPr/>
          <p:nvPr isPhoto="0" userDrawn="0"/>
        </p:nvSpPr>
        <p:spPr bwMode="auto">
          <a:xfrm>
            <a:off x="4067280" y="2997360"/>
            <a:ext cx="1432721" cy="610992"/>
          </a:xfrm>
          <a:custGeom>
            <a:avLst/>
            <a:gdLst/>
            <a:ahLst/>
            <a:cxnLst/>
            <a:rect l="0" t="0" r="r" b="b"/>
            <a:pathLst>
              <a:path w="9081" h="1699" fill="norm" stroke="1" extrusionOk="0">
                <a:moveTo>
                  <a:pt x="0" y="0"/>
                </a:moveTo>
                <a:cubicBezTo>
                  <a:pt x="378" y="430"/>
                  <a:pt x="2984" y="566"/>
                  <a:pt x="4540" y="566"/>
                </a:cubicBezTo>
                <a:cubicBezTo>
                  <a:pt x="6095" y="566"/>
                  <a:pt x="8701" y="430"/>
                  <a:pt x="9080" y="0"/>
                </a:cubicBezTo>
                <a:moveTo>
                  <a:pt x="0" y="1132"/>
                </a:moveTo>
                <a:cubicBezTo>
                  <a:pt x="378" y="1698"/>
                  <a:pt x="2984" y="1698"/>
                  <a:pt x="4540" y="1698"/>
                </a:cubicBezTo>
                <a:cubicBezTo>
                  <a:pt x="6095" y="1698"/>
                  <a:pt x="8701" y="1698"/>
                  <a:pt x="9080" y="1132"/>
                </a:cubicBezTo>
              </a:path>
            </a:pathLst>
          </a:custGeom>
          <a:solidFill>
            <a:srgbClr val="C00000"/>
          </a:solidFill>
          <a:ln w="93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wrap="none" lIns="90000" tIns="46800" rIns="90000" bIns="46800" anchorCtr="1">
            <a:noAutofit/>
          </a:bodyPr>
          <a:p>
            <a:pPr>
              <a:defRPr/>
            </a:pPr>
            <a:r>
              <a:rPr lang="en-US" sz="1800" b="0" strike="noStrike" spc="1">
                <a:solidFill>
                  <a:srgbClr val="000000"/>
                </a:solidFill>
                <a:latin typeface="Times New Roman"/>
              </a:rPr>
              <a:t>Тухачевский</a:t>
            </a:r>
            <a:endParaRPr lang="en-US" sz="1800" b="0" strike="noStrike" spc="1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17" name="CustomShape 6" hidden="0"/>
          <p:cNvSpPr/>
          <p:nvPr isPhoto="0" userDrawn="0"/>
        </p:nvSpPr>
        <p:spPr bwMode="auto">
          <a:xfrm>
            <a:off x="7451640" y="3284640"/>
            <a:ext cx="741244" cy="610992"/>
          </a:xfrm>
          <a:custGeom>
            <a:avLst/>
            <a:gdLst/>
            <a:ahLst/>
            <a:cxnLst/>
            <a:rect l="0" t="0" r="r" b="b"/>
            <a:pathLst>
              <a:path w="3605" h="1699" fill="norm" stroke="1" extrusionOk="0">
                <a:moveTo>
                  <a:pt x="0" y="0"/>
                </a:moveTo>
                <a:cubicBezTo>
                  <a:pt x="150" y="430"/>
                  <a:pt x="1184" y="566"/>
                  <a:pt x="1802" y="566"/>
                </a:cubicBezTo>
                <a:cubicBezTo>
                  <a:pt x="2419" y="566"/>
                  <a:pt x="3453" y="430"/>
                  <a:pt x="3604" y="0"/>
                </a:cubicBezTo>
                <a:moveTo>
                  <a:pt x="0" y="1132"/>
                </a:moveTo>
                <a:cubicBezTo>
                  <a:pt x="150" y="1698"/>
                  <a:pt x="1184" y="1698"/>
                  <a:pt x="1802" y="1698"/>
                </a:cubicBezTo>
                <a:cubicBezTo>
                  <a:pt x="2419" y="1698"/>
                  <a:pt x="3453" y="1698"/>
                  <a:pt x="3604" y="1132"/>
                </a:cubicBezTo>
              </a:path>
            </a:pathLst>
          </a:custGeom>
          <a:solidFill>
            <a:srgbClr val="C00000"/>
          </a:solidFill>
          <a:ln w="93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wrap="none" lIns="90000" tIns="46800" rIns="90000" bIns="46800" anchorCtr="1">
            <a:noAutofit/>
          </a:bodyPr>
          <a:p>
            <a:pPr>
              <a:defRPr/>
            </a:pPr>
            <a:r>
              <a:rPr lang="en-US" sz="1800" b="0" strike="noStrike" spc="1">
                <a:solidFill>
                  <a:srgbClr val="000000"/>
                </a:solidFill>
                <a:latin typeface="Times New Roman"/>
              </a:rPr>
              <a:t>Щорс</a:t>
            </a:r>
            <a:endParaRPr lang="en-US" sz="1800" b="0" strike="noStrike" spc="1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18" name="CustomShape 7" hidden="0"/>
          <p:cNvSpPr/>
          <p:nvPr isPhoto="0" userDrawn="0"/>
        </p:nvSpPr>
        <p:spPr bwMode="auto">
          <a:xfrm>
            <a:off x="395280" y="6021360"/>
            <a:ext cx="864056" cy="611352"/>
          </a:xfrm>
          <a:custGeom>
            <a:avLst/>
            <a:gdLst/>
            <a:ahLst/>
            <a:cxnLst/>
            <a:rect l="0" t="0" r="r" b="b"/>
            <a:pathLst>
              <a:path w="4204" h="1700" fill="norm" stroke="1" extrusionOk="0">
                <a:moveTo>
                  <a:pt x="0" y="0"/>
                </a:moveTo>
                <a:cubicBezTo>
                  <a:pt x="175" y="430"/>
                  <a:pt x="1381" y="566"/>
                  <a:pt x="2101" y="566"/>
                </a:cubicBezTo>
                <a:cubicBezTo>
                  <a:pt x="2821" y="566"/>
                  <a:pt x="4027" y="430"/>
                  <a:pt x="4203" y="0"/>
                </a:cubicBezTo>
                <a:moveTo>
                  <a:pt x="0" y="1132"/>
                </a:moveTo>
                <a:cubicBezTo>
                  <a:pt x="175" y="1699"/>
                  <a:pt x="1381" y="1699"/>
                  <a:pt x="2101" y="1699"/>
                </a:cubicBezTo>
                <a:cubicBezTo>
                  <a:pt x="2821" y="1699"/>
                  <a:pt x="4027" y="1699"/>
                  <a:pt x="4203" y="1132"/>
                </a:cubicBezTo>
              </a:path>
            </a:pathLst>
          </a:custGeom>
          <a:solidFill>
            <a:srgbClr val="C00000"/>
          </a:solidFill>
          <a:ln w="93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wrap="none" lIns="90000" tIns="46800" rIns="90000" bIns="46800" anchorCtr="1">
            <a:noAutofit/>
          </a:bodyPr>
          <a:p>
            <a:pPr>
              <a:defRPr/>
            </a:pPr>
            <a:r>
              <a:rPr lang="en-US" sz="1800" b="0" strike="noStrike" spc="1">
                <a:solidFill>
                  <a:srgbClr val="000000"/>
                </a:solidFill>
                <a:latin typeface="Times New Roman"/>
              </a:rPr>
              <a:t>Чапаев</a:t>
            </a:r>
            <a:endParaRPr lang="en-US" sz="1800" b="0" strike="noStrike" spc="1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19" name="CustomShape 8" hidden="0"/>
          <p:cNvSpPr/>
          <p:nvPr isPhoto="0" userDrawn="0"/>
        </p:nvSpPr>
        <p:spPr bwMode="auto">
          <a:xfrm>
            <a:off x="2411280" y="6093000"/>
            <a:ext cx="1311252" cy="576072"/>
          </a:xfrm>
          <a:custGeom>
            <a:avLst/>
            <a:gdLst/>
            <a:ahLst/>
            <a:cxnLst/>
            <a:rect l="0" t="0" r="r" b="b"/>
            <a:pathLst>
              <a:path w="6220" h="1601" fill="norm" stroke="1" extrusionOk="0">
                <a:moveTo>
                  <a:pt x="0" y="0"/>
                </a:moveTo>
                <a:cubicBezTo>
                  <a:pt x="259" y="405"/>
                  <a:pt x="2044" y="533"/>
                  <a:pt x="3109" y="533"/>
                </a:cubicBezTo>
                <a:cubicBezTo>
                  <a:pt x="4174" y="533"/>
                  <a:pt x="5959" y="405"/>
                  <a:pt x="6219" y="0"/>
                </a:cubicBezTo>
                <a:moveTo>
                  <a:pt x="0" y="1067"/>
                </a:moveTo>
                <a:cubicBezTo>
                  <a:pt x="259" y="1600"/>
                  <a:pt x="2044" y="1600"/>
                  <a:pt x="3109" y="1600"/>
                </a:cubicBezTo>
                <a:cubicBezTo>
                  <a:pt x="4174" y="1600"/>
                  <a:pt x="5959" y="1600"/>
                  <a:pt x="6219" y="1067"/>
                </a:cubicBezTo>
              </a:path>
            </a:pathLst>
          </a:custGeom>
          <a:solidFill>
            <a:srgbClr val="C00000"/>
          </a:solidFill>
          <a:ln w="93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wrap="none" lIns="90000" tIns="46800" rIns="90000" bIns="46800" anchorCtr="1">
            <a:noAutofit/>
          </a:bodyPr>
          <a:p>
            <a:pPr>
              <a:defRPr/>
            </a:pPr>
            <a:r>
              <a:rPr lang="en-US" sz="1800" b="0" strike="noStrike" spc="1">
                <a:solidFill>
                  <a:srgbClr val="000000"/>
                </a:solidFill>
                <a:latin typeface="Times New Roman"/>
              </a:rPr>
              <a:t>Ворошилов</a:t>
            </a:r>
            <a:endParaRPr lang="en-US" sz="1800" b="0" strike="noStrike" spc="1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CustomShape 9" hidden="0"/>
          <p:cNvSpPr/>
          <p:nvPr isPhoto="0" userDrawn="0"/>
        </p:nvSpPr>
        <p:spPr bwMode="auto">
          <a:xfrm>
            <a:off x="6877080" y="6021360"/>
            <a:ext cx="1027260" cy="611352"/>
          </a:xfrm>
          <a:custGeom>
            <a:avLst/>
            <a:gdLst/>
            <a:ahLst/>
            <a:cxnLst/>
            <a:rect l="0" t="0" r="r" b="b"/>
            <a:pathLst>
              <a:path w="5602" h="1700" fill="norm" stroke="1" extrusionOk="0">
                <a:moveTo>
                  <a:pt x="0" y="0"/>
                </a:moveTo>
                <a:cubicBezTo>
                  <a:pt x="233" y="430"/>
                  <a:pt x="1841" y="566"/>
                  <a:pt x="2800" y="566"/>
                </a:cubicBezTo>
                <a:cubicBezTo>
                  <a:pt x="3759" y="566"/>
                  <a:pt x="5367" y="430"/>
                  <a:pt x="5601" y="0"/>
                </a:cubicBezTo>
                <a:moveTo>
                  <a:pt x="0" y="1132"/>
                </a:moveTo>
                <a:cubicBezTo>
                  <a:pt x="233" y="1699"/>
                  <a:pt x="1841" y="1699"/>
                  <a:pt x="2800" y="1699"/>
                </a:cubicBezTo>
                <a:cubicBezTo>
                  <a:pt x="3759" y="1699"/>
                  <a:pt x="5367" y="1699"/>
                  <a:pt x="5601" y="1132"/>
                </a:cubicBezTo>
              </a:path>
            </a:pathLst>
          </a:custGeom>
          <a:solidFill>
            <a:srgbClr val="C00000"/>
          </a:solidFill>
          <a:ln w="93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wrap="none" lIns="90000" tIns="46800" rIns="90000" bIns="46800" anchorCtr="1">
            <a:noAutofit/>
          </a:bodyPr>
          <a:p>
            <a:pPr>
              <a:defRPr/>
            </a:pPr>
            <a:r>
              <a:rPr lang="en-US" sz="1800" b="0" strike="noStrike" spc="1">
                <a:solidFill>
                  <a:srgbClr val="000000"/>
                </a:solidFill>
                <a:latin typeface="Times New Roman"/>
              </a:rPr>
              <a:t>Троцкий</a:t>
            </a:r>
            <a:endParaRPr lang="en-US" sz="1800" b="0" strike="noStrike" spc="1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 hidden="0"/>
          <p:cNvSpPr txBox="1"/>
          <p:nvPr isPhoto="0" userDrawn="0"/>
        </p:nvSpPr>
        <p:spPr bwMode="auto">
          <a:xfrm>
            <a:off x="108000" y="333000"/>
            <a:ext cx="4751280" cy="287964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171360" indent="-171360" algn="just">
              <a:spcBef>
                <a:spcPts val="748"/>
              </a:spcBef>
              <a:defRPr/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</a:rPr>
              <a:t>Михаил Васильевич Фрунзе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 (1885—1925) — революционер, советский государственный и военный деятель, один из наиболее крупных военачальников</a:t>
            </a:r>
            <a:r>
              <a:rPr lang="ru-RU" sz="2400" b="0" strike="noStrike" spc="-1" baseline="30000">
                <a:solidFill>
                  <a:srgbClr val="000000"/>
                </a:solidFill>
                <a:latin typeface="Calibri"/>
              </a:rPr>
              <a:t> 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Красной Армии во время Гражданской войны, военный теоретик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5" name="Picture 2" descr="File:Mikhail Frunze by Isaak Brodsky (1929).jpg" hidden="0"/>
          <p:cNvPicPr/>
          <p:nvPr isPhoto="0" userDrawn="0"/>
        </p:nvPicPr>
        <p:blipFill>
          <a:blip r:embed="rId2"/>
          <a:stretch/>
        </p:blipFill>
        <p:spPr bwMode="auto">
          <a:xfrm>
            <a:off x="5076720" y="801720"/>
            <a:ext cx="3934080" cy="5705280"/>
          </a:xfrm>
          <a:prstGeom prst="rect">
            <a:avLst/>
          </a:prstGeom>
          <a:ln>
            <a:noFill/>
          </a:ln>
        </p:spPr>
      </p:pic>
      <p:pic>
        <p:nvPicPr>
          <p:cNvPr id="6" name="Picture 4" descr="File:Frunze plaque in St. Petersburg.jpg" hidden="0"/>
          <p:cNvPicPr/>
          <p:nvPr isPhoto="0" userDrawn="0"/>
        </p:nvPicPr>
        <p:blipFill>
          <a:blip r:embed="rId3"/>
          <a:stretch/>
        </p:blipFill>
        <p:spPr bwMode="auto">
          <a:xfrm>
            <a:off x="468360" y="3213000"/>
            <a:ext cx="4390920" cy="3294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 hidden="0"/>
          <p:cNvSpPr txBox="1"/>
          <p:nvPr isPhoto="0" userDrawn="0"/>
        </p:nvSpPr>
        <p:spPr bwMode="auto">
          <a:xfrm>
            <a:off x="250920" y="115560"/>
            <a:ext cx="4968720" cy="2879640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77000"/>
          </a:bodyPr>
          <a:p>
            <a:pPr marL="409320" indent="-409320">
              <a:spcBef>
                <a:spcPts val="748"/>
              </a:spcBef>
              <a:defRPr/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</a:rPr>
              <a:t>Иоаким Иоакимович Вацетис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 (1873—1938) — российский, советский военачальник. Командарм 2-го ранга. С июля 1918 — командующий Восточным фронтом, с 1 сентября 1918 по 9 июля 1919  — главнокомандующий всеми Вооружёнными Силами РСФСР Профессор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5" name="Picture 2" descr="File:&amp;Icy;. &amp;Icy;. &amp;Vcy;&amp;acy;&amp;tscy;&amp;iecy;&amp;tcy;&amp;icy;&amp;scy;.jpg" hidden="0"/>
          <p:cNvPicPr/>
          <p:nvPr isPhoto="0" userDrawn="0"/>
        </p:nvPicPr>
        <p:blipFill>
          <a:blip r:embed="rId2"/>
          <a:stretch/>
        </p:blipFill>
        <p:spPr bwMode="auto">
          <a:xfrm>
            <a:off x="5073480" y="860400"/>
            <a:ext cx="4143600" cy="5715000"/>
          </a:xfrm>
          <a:prstGeom prst="rect">
            <a:avLst/>
          </a:prstGeom>
          <a:ln>
            <a:noFill/>
          </a:ln>
        </p:spPr>
      </p:pic>
      <p:pic>
        <p:nvPicPr>
          <p:cNvPr id="6" name="Picture 4" descr="&amp;Fcy;&amp;acy;&amp;jcy;&amp;lcy;:&amp;Kcy;&amp;ocy;&amp;mcy;&amp;acy;&amp;ncy;&amp;dcy;&amp;ucy;&amp;yucy;&amp;shchcy;&amp;icy;&amp;jcy; &amp;Vcy;&amp;ocy;&amp;scy;&amp;tcy;&amp;ocy;&amp;chcy;&amp;ncy;&amp;ycy;&amp;mcy; &amp;fcy;&amp;rcy;&amp;ocy;&amp;ncy;&amp;tcy;&amp;ocy;&amp;mcy;.JPG" hidden="0"/>
          <p:cNvPicPr/>
          <p:nvPr isPhoto="0" userDrawn="0"/>
        </p:nvPicPr>
        <p:blipFill>
          <a:blip r:embed="rId3"/>
          <a:stretch/>
        </p:blipFill>
        <p:spPr bwMode="auto">
          <a:xfrm>
            <a:off x="243000" y="3357720"/>
            <a:ext cx="4608360" cy="3456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 hidden="0"/>
          <p:cNvSpPr txBox="1"/>
          <p:nvPr isPhoto="0" userDrawn="0"/>
        </p:nvSpPr>
        <p:spPr bwMode="auto">
          <a:xfrm>
            <a:off x="250920" y="476280"/>
            <a:ext cx="4356000" cy="345744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171360" indent="-171360" algn="just">
              <a:spcBef>
                <a:spcPts val="748"/>
              </a:spcBef>
              <a:defRPr/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</a:rPr>
              <a:t>Сергей Сергеевич Каменев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 (1881—1936) — советский военачальник, командарм 1-го ранга, участник Первой мировой войны, один из ведущих военных начальников Гражданской войны, мемуарист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5" name="Picture 4" descr="http://wberdnikov.narod.ru/7.jpg" hidden="0"/>
          <p:cNvPicPr/>
          <p:nvPr isPhoto="0" userDrawn="0"/>
        </p:nvPicPr>
        <p:blipFill>
          <a:blip r:embed="rId2"/>
          <a:stretch/>
        </p:blipFill>
        <p:spPr bwMode="auto">
          <a:xfrm>
            <a:off x="4861080" y="1549440"/>
            <a:ext cx="4200480" cy="5200560"/>
          </a:xfrm>
          <a:prstGeom prst="rect">
            <a:avLst/>
          </a:prstGeom>
          <a:ln>
            <a:noFill/>
          </a:ln>
        </p:spPr>
      </p:pic>
      <p:pic>
        <p:nvPicPr>
          <p:cNvPr id="6" name="Picture 6" descr="&amp;Fcy;&amp;acy;&amp;jcy;&amp;lcy;:&amp;Kcy;&amp;ocy;&amp;mcy;&amp;acy;&amp;ncy;&amp;dcy;&amp;icy;&amp;rcy;&amp;ycy;&amp;Pcy;&amp;iecy;&amp;rcy;&amp;vcy;&amp;ocy;&amp;jcy;&amp;Kcy;&amp;ocy;&amp;ncy;&amp;ncy;&amp;ocy;&amp;jcy;&amp;acy;&amp;rcy;&amp;mcy;&amp;icy;&amp;icy;.jpg" hidden="0"/>
          <p:cNvPicPr/>
          <p:nvPr isPhoto="0" userDrawn="0"/>
        </p:nvPicPr>
        <p:blipFill>
          <a:blip r:embed="rId3"/>
          <a:stretch/>
        </p:blipFill>
        <p:spPr bwMode="auto">
          <a:xfrm>
            <a:off x="395280" y="4149720"/>
            <a:ext cx="4464000" cy="22543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 hidden="0"/>
          <p:cNvSpPr txBox="1"/>
          <p:nvPr isPhoto="0" userDrawn="0"/>
        </p:nvSpPr>
        <p:spPr bwMode="auto">
          <a:xfrm>
            <a:off x="358920" y="188640"/>
            <a:ext cx="4681440" cy="287964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171360" indent="-171360" algn="just">
              <a:spcBef>
                <a:spcPts val="748"/>
              </a:spcBef>
              <a:defRPr/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</a:rPr>
              <a:t>Александр Ильич Егоров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 (1883—1939) — советский военачальник, один из первых Маршалов Советского Союза (1935). Член РКП(б) с июля 1918 года, кандидат в члены ЦК РКП(б) (1934—1938). Депутат ВС СССР 1 созыва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5" name="Picture 2" descr="File:&amp;Acy;&amp;lcy;&amp;iecy;&amp;kcy;&amp;scy;&amp;acy;&amp;ncy;&amp;dcy;&amp;rcy; &amp;IEcy;&amp;gcy;&amp;ocy;&amp;rcy;&amp;ocy;&amp;vcy;.jpg" hidden="0"/>
          <p:cNvPicPr/>
          <p:nvPr isPhoto="0" userDrawn="0"/>
        </p:nvPicPr>
        <p:blipFill>
          <a:blip r:embed="rId2"/>
          <a:stretch/>
        </p:blipFill>
        <p:spPr bwMode="auto">
          <a:xfrm>
            <a:off x="5146560" y="1687680"/>
            <a:ext cx="3638519" cy="4829039"/>
          </a:xfrm>
          <a:prstGeom prst="rect">
            <a:avLst/>
          </a:prstGeom>
          <a:ln>
            <a:noFill/>
          </a:ln>
        </p:spPr>
      </p:pic>
      <p:pic>
        <p:nvPicPr>
          <p:cNvPr id="6" name="Picture 4" descr="&amp;Fcy;&amp;acy;&amp;jcy;&amp;lcy;:St 14.jpg" hidden="0"/>
          <p:cNvPicPr/>
          <p:nvPr isPhoto="0" userDrawn="0"/>
        </p:nvPicPr>
        <p:blipFill>
          <a:blip r:embed="rId3"/>
          <a:stretch/>
        </p:blipFill>
        <p:spPr bwMode="auto">
          <a:xfrm>
            <a:off x="324000" y="2924280"/>
            <a:ext cx="4752720" cy="36226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 hidden="0"/>
          <p:cNvSpPr txBox="1"/>
          <p:nvPr isPhoto="0" userDrawn="0"/>
        </p:nvSpPr>
        <p:spPr bwMode="auto">
          <a:xfrm>
            <a:off x="179280" y="333000"/>
            <a:ext cx="4608720" cy="2879640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91000"/>
          </a:bodyPr>
          <a:p>
            <a:pPr marL="409320" indent="-409320" algn="just">
              <a:spcBef>
                <a:spcPts val="748"/>
              </a:spcBef>
              <a:defRPr/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</a:rPr>
              <a:t>Семён Михайлович Будённый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 (1883—1973) — советский военачальник, командующий Первой конной армией РККА в годы Гражданской войны, один из первых Маршалов Советского Союза, трижды Герой Советского Союза, полный Георгиевский кавалер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5" name="Picture 2" descr="File:Marshal of the USSR 1974 CPA 4360.jpg" hidden="0"/>
          <p:cNvPicPr/>
          <p:nvPr isPhoto="0" userDrawn="0"/>
        </p:nvPicPr>
        <p:blipFill>
          <a:blip r:embed="rId2"/>
          <a:stretch/>
        </p:blipFill>
        <p:spPr bwMode="auto">
          <a:xfrm>
            <a:off x="5172120" y="981000"/>
            <a:ext cx="3971880" cy="5705640"/>
          </a:xfrm>
          <a:prstGeom prst="rect">
            <a:avLst/>
          </a:prstGeom>
          <a:ln>
            <a:noFill/>
          </a:ln>
        </p:spPr>
      </p:pic>
      <p:pic>
        <p:nvPicPr>
          <p:cNvPr id="6" name="Picture 4" descr="File:SM-Budyonny-01.jpg" hidden="0"/>
          <p:cNvPicPr/>
          <p:nvPr isPhoto="0" userDrawn="0"/>
        </p:nvPicPr>
        <p:blipFill>
          <a:blip r:embed="rId3"/>
          <a:stretch/>
        </p:blipFill>
        <p:spPr bwMode="auto">
          <a:xfrm>
            <a:off x="611280" y="3524400"/>
            <a:ext cx="3168720" cy="33336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 hidden="0"/>
          <p:cNvSpPr txBox="1"/>
          <p:nvPr isPhoto="0" userDrawn="0"/>
        </p:nvSpPr>
        <p:spPr bwMode="auto">
          <a:xfrm>
            <a:off x="-360" y="333000"/>
            <a:ext cx="4716360" cy="287964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171360" indent="-171360" algn="just">
              <a:lnSpc>
                <a:spcPct val="80000"/>
              </a:lnSpc>
              <a:spcBef>
                <a:spcPts val="748"/>
              </a:spcBef>
              <a:defRPr/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</a:rPr>
              <a:t>Михаил Николаевич Тухачевский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 (1893—1937) — советский военный деятель, военачальник РККА времён Гражданской войны, военный теоретик, Маршал Советского Союза (1935). Репрессирован в 1937 году по «делу военных», реабилитирован в 1957 году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5" name="Picture 2" descr="http://t3.gstatic.com/images?q=tbn:ANd9GcRt_UBFkz07elfp-D0C97Ij938pQNvfzZ9xpF6o8D-sqbRq0Iow" hidden="0"/>
          <p:cNvPicPr/>
          <p:nvPr isPhoto="0" userDrawn="0"/>
        </p:nvPicPr>
        <p:blipFill>
          <a:blip r:embed="rId2"/>
          <a:stretch/>
        </p:blipFill>
        <p:spPr bwMode="auto">
          <a:xfrm>
            <a:off x="4967280" y="1268280"/>
            <a:ext cx="4248000" cy="5477039"/>
          </a:xfrm>
          <a:prstGeom prst="rect">
            <a:avLst/>
          </a:prstGeom>
          <a:ln>
            <a:noFill/>
          </a:ln>
        </p:spPr>
      </p:pic>
      <p:pic>
        <p:nvPicPr>
          <p:cNvPr id="6" name="Picture 4" descr="File:USSR stamp M.Tukhachevsky 1963 4k.jpg" hidden="0"/>
          <p:cNvPicPr/>
          <p:nvPr isPhoto="0" userDrawn="0"/>
        </p:nvPicPr>
        <p:blipFill>
          <a:blip r:embed="rId3"/>
          <a:stretch/>
        </p:blipFill>
        <p:spPr bwMode="auto">
          <a:xfrm>
            <a:off x="395280" y="3557519"/>
            <a:ext cx="4427640" cy="31878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 hidden="0"/>
          <p:cNvSpPr txBox="1"/>
          <p:nvPr isPhoto="0" userDrawn="0"/>
        </p:nvSpPr>
        <p:spPr bwMode="auto">
          <a:xfrm>
            <a:off x="215640" y="0"/>
            <a:ext cx="8569080" cy="132552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lnSpc>
                <a:spcPct val="90000"/>
              </a:lnSpc>
              <a:defRPr/>
            </a:pPr>
            <a:r>
              <a:rPr lang="ru-RU" sz="4000" b="1" strike="noStrike" spc="-1">
                <a:solidFill>
                  <a:srgbClr val="C00000"/>
                </a:solidFill>
                <a:latin typeface="Calibri"/>
              </a:rPr>
              <a:t>Социально-экономическая ситуация в стране</a:t>
            </a:r>
            <a:endParaRPr lang="en-US" sz="40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5" name="TextShape 2" hidden="0"/>
          <p:cNvSpPr txBox="1"/>
          <p:nvPr isPhoto="0" userDrawn="0"/>
        </p:nvSpPr>
        <p:spPr bwMode="auto">
          <a:xfrm>
            <a:off x="34560" y="1268280"/>
            <a:ext cx="8929800" cy="544536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>
            <a:normAutofit fontScale="97000"/>
          </a:bodyPr>
          <a:p>
            <a:pPr marL="171360" indent="-171360">
              <a:spcBef>
                <a:spcPts val="748"/>
              </a:spcBef>
              <a:buClr>
                <a:srgbClr val="000000"/>
              </a:buClr>
              <a:buFont typeface="Arial"/>
              <a:buChar char="•"/>
              <a:defRPr/>
            </a:pPr>
            <a:r>
              <a:rPr lang="ru-RU" sz="3600" b="1" strike="noStrike" spc="-1">
                <a:solidFill>
                  <a:srgbClr val="000000"/>
                </a:solidFill>
                <a:latin typeface="Calibri"/>
              </a:rPr>
              <a:t>Война продолжалась: на военные нужды шло более 80% гос.расходов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  <a:p>
            <a:pPr marL="171360" indent="-171360">
              <a:spcBef>
                <a:spcPts val="748"/>
              </a:spcBef>
              <a:buClr>
                <a:srgbClr val="000000"/>
              </a:buClr>
              <a:buFont typeface="Arial"/>
              <a:buChar char="•"/>
              <a:defRPr/>
            </a:pPr>
            <a:r>
              <a:rPr lang="ru-RU" sz="3600" b="1" strike="noStrike" spc="-1">
                <a:solidFill>
                  <a:srgbClr val="000000"/>
                </a:solidFill>
                <a:latin typeface="Calibri"/>
              </a:rPr>
              <a:t>Сократился годовой выпуск промышленности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  <a:p>
            <a:pPr marL="171360" indent="-171360">
              <a:spcBef>
                <a:spcPts val="748"/>
              </a:spcBef>
              <a:buClr>
                <a:srgbClr val="000000"/>
              </a:buClr>
              <a:buFont typeface="Arial"/>
              <a:buChar char="•"/>
              <a:defRPr/>
            </a:pPr>
            <a:r>
              <a:rPr lang="ru-RU" sz="3600" b="1" strike="noStrike" spc="-1">
                <a:solidFill>
                  <a:srgbClr val="000000"/>
                </a:solidFill>
                <a:latin typeface="Calibri"/>
              </a:rPr>
              <a:t>Были введены продуктовые карточки: с прилавков исчезли основные товары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  <a:p>
            <a:pPr marL="171360" indent="-171360">
              <a:spcBef>
                <a:spcPts val="748"/>
              </a:spcBef>
              <a:buClr>
                <a:srgbClr val="000000"/>
              </a:buClr>
              <a:buFont typeface="Arial"/>
              <a:buChar char="•"/>
              <a:defRPr/>
            </a:pPr>
            <a:r>
              <a:rPr lang="ru-RU" sz="3600" b="1" strike="noStrike" spc="-1">
                <a:solidFill>
                  <a:srgbClr val="000000"/>
                </a:solidFill>
                <a:latin typeface="Calibri"/>
              </a:rPr>
              <a:t>Бумажные деньги быстро обесценились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  <a:p>
            <a:pPr marL="171360" indent="-171360">
              <a:spcBef>
                <a:spcPts val="748"/>
              </a:spcBef>
              <a:buClr>
                <a:srgbClr val="000000"/>
              </a:buClr>
              <a:buFont typeface="Arial"/>
              <a:buChar char="•"/>
              <a:defRPr/>
            </a:pPr>
            <a:r>
              <a:rPr lang="ru-RU" sz="3600" b="1" strike="noStrike" spc="-1">
                <a:solidFill>
                  <a:srgbClr val="000000"/>
                </a:solidFill>
                <a:latin typeface="Calibri"/>
              </a:rPr>
              <a:t>Цены на продукты выросли в несколько раз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  <a:p>
            <a:pPr marL="171360" indent="-171360">
              <a:spcBef>
                <a:spcPts val="748"/>
              </a:spcBef>
              <a:buClr>
                <a:srgbClr val="000000"/>
              </a:buClr>
              <a:buFont typeface="Arial"/>
              <a:buChar char="•"/>
              <a:defRPr/>
            </a:pPr>
            <a:r>
              <a:rPr lang="ru-RU" sz="3600" b="1" strike="noStrike" spc="-1">
                <a:solidFill>
                  <a:srgbClr val="000000"/>
                </a:solidFill>
                <a:latin typeface="Calibri"/>
              </a:rPr>
              <a:t>Положение на фронте было критическим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 hidden="0"/>
          <p:cNvSpPr txBox="1"/>
          <p:nvPr isPhoto="0" userDrawn="0"/>
        </p:nvSpPr>
        <p:spPr bwMode="auto">
          <a:xfrm>
            <a:off x="-360" y="333360"/>
            <a:ext cx="5219640" cy="3959280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95000"/>
          </a:bodyPr>
          <a:p>
            <a:pPr marL="34920" algn="just">
              <a:spcBef>
                <a:spcPts val="748"/>
              </a:spcBef>
              <a:defRPr/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</a:rPr>
              <a:t>Климент Ефремович Ворошилов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 (1881—1969) — советский военачальник, государственный и партийный деятель, участник Гражданской войны, один из первых Маршалов Советского Союза, один из организаторов сталинских репрессий.С 1925 года нарком по военным и морским делам, в 1934—1940 годах нарком обороны СССР. В 1953—1960 годах председатель Президиума Верховного Совета СССР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5" name="Picture 2" descr="http://ote4estvo.ru/uploads/1292601941_voroshilov.jpg" hidden="0"/>
          <p:cNvPicPr/>
          <p:nvPr isPhoto="0" userDrawn="0"/>
        </p:nvPicPr>
        <p:blipFill>
          <a:blip r:embed="rId2"/>
          <a:stretch/>
        </p:blipFill>
        <p:spPr bwMode="auto">
          <a:xfrm>
            <a:off x="5369039" y="1268280"/>
            <a:ext cx="3790800" cy="5477039"/>
          </a:xfrm>
          <a:prstGeom prst="rect">
            <a:avLst/>
          </a:prstGeom>
          <a:ln>
            <a:noFill/>
          </a:ln>
        </p:spPr>
      </p:pic>
      <p:pic>
        <p:nvPicPr>
          <p:cNvPr id="6" name="Picture 4" descr="http://www.warheroes.ru/content/images/heroes/monuments/Voroschilov_K_E_md.jpg" hidden="0"/>
          <p:cNvPicPr/>
          <p:nvPr isPhoto="0" userDrawn="0"/>
        </p:nvPicPr>
        <p:blipFill>
          <a:blip r:embed="rId3"/>
          <a:stretch/>
        </p:blipFill>
        <p:spPr bwMode="auto">
          <a:xfrm>
            <a:off x="-34920" y="4457880"/>
            <a:ext cx="5003640" cy="24001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 hidden="0"/>
          <p:cNvSpPr txBox="1"/>
          <p:nvPr isPhoto="0" userDrawn="0"/>
        </p:nvSpPr>
        <p:spPr bwMode="auto">
          <a:xfrm>
            <a:off x="1080" y="188640"/>
            <a:ext cx="5002200" cy="4190760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88000"/>
          </a:bodyPr>
          <a:p>
            <a:pPr marL="409320" indent="-409320" algn="just">
              <a:lnSpc>
                <a:spcPct val="100000"/>
              </a:lnSpc>
              <a:spcBef>
                <a:spcPts val="748"/>
              </a:spcBef>
              <a:defRPr/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</a:rPr>
              <a:t>Василий Константинович Блюхер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 (1890—1938) — советский военный, государственный и партийный деятель, Маршал Советского Союза (1935). Кавалер Ордена Красного Знамени № 1 (1918) и Ордена Красной Звезды № 1 (1930). В 1938 году был арестован,  умер от побоев на следствии в Лефортовской тюрьме. После смерти Сталина реабилитирован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5" name="Picture 2" descr="File:1923 vasily bljucher.png" hidden="0"/>
          <p:cNvPicPr/>
          <p:nvPr isPhoto="0" userDrawn="0"/>
        </p:nvPicPr>
        <p:blipFill>
          <a:blip r:embed="rId2"/>
          <a:stretch/>
        </p:blipFill>
        <p:spPr bwMode="auto">
          <a:xfrm>
            <a:off x="5160960" y="1052640"/>
            <a:ext cx="3983040" cy="5744880"/>
          </a:xfrm>
          <a:prstGeom prst="rect">
            <a:avLst/>
          </a:prstGeom>
          <a:ln>
            <a:noFill/>
          </a:ln>
        </p:spPr>
      </p:pic>
      <p:pic>
        <p:nvPicPr>
          <p:cNvPr id="6" name="Picture 4" descr="&amp;Fcy;&amp;acy;&amp;jcy;&amp;lcy;:Rus Stamp-Bluher VK.jpg" hidden="0"/>
          <p:cNvPicPr/>
          <p:nvPr isPhoto="0" userDrawn="0"/>
        </p:nvPicPr>
        <p:blipFill>
          <a:blip r:embed="rId3"/>
          <a:stretch/>
        </p:blipFill>
        <p:spPr bwMode="auto">
          <a:xfrm>
            <a:off x="108000" y="4357800"/>
            <a:ext cx="4211640" cy="2465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 hidden="0"/>
          <p:cNvSpPr txBox="1"/>
          <p:nvPr isPhoto="0" userDrawn="0"/>
        </p:nvSpPr>
        <p:spPr bwMode="auto">
          <a:xfrm>
            <a:off x="457200" y="76320"/>
            <a:ext cx="8424720" cy="76176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anchor="ctr">
            <a:noAutofit/>
          </a:bodyPr>
          <a:p>
            <a:pPr>
              <a:lnSpc>
                <a:spcPct val="90000"/>
              </a:lnSpc>
              <a:defRPr/>
            </a:pPr>
            <a:r>
              <a:rPr lang="ru-RU" sz="3200" b="0" u="sng" strike="noStrike" spc="-1">
                <a:solidFill>
                  <a:srgbClr val="FFFFFF"/>
                </a:solidFill>
                <a:latin typeface="Times New Roman"/>
                <a:ea typeface="Times New Roman"/>
              </a:rPr>
              <a:t>Белые</a:t>
            </a:r>
            <a:r>
              <a:rPr lang="ru-RU" sz="3200" b="0" strike="noStrike" spc="-1">
                <a:solidFill>
                  <a:srgbClr val="FFFFFF"/>
                </a:solidFill>
                <a:latin typeface="Times New Roman"/>
                <a:ea typeface="Times New Roman"/>
              </a:rPr>
              <a:t>: «За единую и неделимую Россию!» </a:t>
            </a:r>
            <a:endParaRPr lang="en-US" sz="3200" b="0" strike="noStrike" spc="-1">
              <a:solidFill>
                <a:srgbClr val="000000"/>
              </a:solidFill>
              <a:latin typeface="Calibri Light"/>
            </a:endParaRPr>
          </a:p>
        </p:txBody>
      </p:sp>
      <p:pic>
        <p:nvPicPr>
          <p:cNvPr id="5" name="Picture 3" descr="Картинка 45 из 3183" hidden="0"/>
          <p:cNvPicPr/>
          <p:nvPr isPhoto="0" userDrawn="0"/>
        </p:nvPicPr>
        <p:blipFill>
          <a:blip r:embed="rId2"/>
          <a:stretch/>
        </p:blipFill>
        <p:spPr bwMode="auto">
          <a:xfrm>
            <a:off x="6019920" y="1143000"/>
            <a:ext cx="3090600" cy="4572000"/>
          </a:xfrm>
          <a:prstGeom prst="rect">
            <a:avLst/>
          </a:prstGeom>
          <a:ln>
            <a:noFill/>
          </a:ln>
        </p:spPr>
      </p:pic>
      <p:sp>
        <p:nvSpPr>
          <p:cNvPr id="6" name="TextShape 2" hidden="0"/>
          <p:cNvSpPr txBox="1"/>
          <p:nvPr isPhoto="0" userDrawn="0"/>
        </p:nvSpPr>
        <p:spPr bwMode="auto">
          <a:xfrm>
            <a:off x="75960" y="837720"/>
            <a:ext cx="5295960" cy="312444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171360" indent="-171360">
              <a:lnSpc>
                <a:spcPct val="90000"/>
              </a:lnSpc>
              <a:spcBef>
                <a:spcPts val="748"/>
              </a:spcBef>
              <a:defRPr/>
            </a:pPr>
            <a:r>
              <a:rPr lang="ru-RU" sz="1400" b="0" strike="noStrike" spc="-1">
                <a:solidFill>
                  <a:srgbClr val="000000"/>
                </a:solidFill>
                <a:latin typeface="Arial"/>
              </a:rPr>
              <a:t>	</a:t>
            </a:r>
            <a:r>
              <a:rPr lang="ru-RU" sz="1400" b="0" strike="noStrike" spc="-1">
                <a:solidFill>
                  <a:srgbClr val="000000"/>
                </a:solidFill>
                <a:latin typeface="Arial"/>
              </a:rPr>
              <a:t>	</a:t>
            </a:r>
            <a:r>
              <a:rPr lang="ru-RU" sz="18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Обычно под этим понятием объединяют весь лагерь контрреволюции, выступавший против красных. </a:t>
            </a:r>
            <a:r>
              <a:rPr lang="ru-RU" sz="1800" b="0" strike="noStrike" spc="-1">
                <a:solidFill>
                  <a:srgbClr val="C00000"/>
                </a:solidFill>
                <a:latin typeface="Times New Roman"/>
                <a:ea typeface="Times New Roman"/>
              </a:rPr>
              <a:t>Антисоветский лагерь составляли:</a:t>
            </a:r>
            <a:r>
              <a:rPr lang="ru-RU" sz="18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1800" b="0" i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лишенные власти и собственности помещики и буржуазия</a:t>
            </a:r>
            <a:r>
              <a:rPr lang="ru-RU" sz="18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, </a:t>
            </a:r>
            <a:r>
              <a:rPr lang="ru-RU" sz="1800" b="0" i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казачество</a:t>
            </a:r>
            <a:r>
              <a:rPr lang="ru-RU" sz="18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 - около 4,5 млн. чел, </a:t>
            </a:r>
            <a:r>
              <a:rPr lang="ru-RU" sz="1800" b="0" i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часть офицерского корпуса </a:t>
            </a:r>
            <a:r>
              <a:rPr lang="ru-RU" sz="18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русской армии (около 40%),  </a:t>
            </a:r>
            <a:r>
              <a:rPr lang="ru-RU" sz="1800" b="0" i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духовенство</a:t>
            </a:r>
            <a:r>
              <a:rPr lang="ru-RU" sz="18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, значительная </a:t>
            </a:r>
            <a:r>
              <a:rPr lang="ru-RU" sz="1800" b="0" i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часть интеллигенции</a:t>
            </a:r>
            <a:r>
              <a:rPr lang="ru-RU" sz="18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; сюда можно включить и </a:t>
            </a:r>
            <a:r>
              <a:rPr lang="ru-RU" sz="1800" b="0" i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верхушку политических партий (эсеров и в меньшей степени меньшевиков</a:t>
            </a:r>
            <a:r>
              <a:rPr lang="ru-RU" sz="18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). </a:t>
            </a: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  <a:p>
            <a:pPr marL="171360" indent="-171360">
              <a:lnSpc>
                <a:spcPct val="90000"/>
              </a:lnSpc>
              <a:spcBef>
                <a:spcPts val="748"/>
              </a:spcBef>
              <a:defRPr/>
            </a:pPr>
            <a:r>
              <a:rPr lang="ru-RU" sz="18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	</a:t>
            </a:r>
            <a:r>
              <a:rPr lang="ru-RU" sz="18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	</a:t>
            </a: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7" name="Picture 5" descr="910126030" hidden="0"/>
          <p:cNvPicPr/>
          <p:nvPr isPhoto="0" userDrawn="0"/>
        </p:nvPicPr>
        <p:blipFill>
          <a:blip r:embed="rId3"/>
          <a:stretch/>
        </p:blipFill>
        <p:spPr bwMode="auto">
          <a:xfrm>
            <a:off x="409680" y="3657600"/>
            <a:ext cx="2365200" cy="2743200"/>
          </a:xfrm>
          <a:prstGeom prst="rect">
            <a:avLst/>
          </a:prstGeom>
          <a:ln>
            <a:noFill/>
          </a:ln>
        </p:spPr>
      </p:pic>
      <p:sp>
        <p:nvSpPr>
          <p:cNvPr id="8" name="CustomShape 3" hidden="0"/>
          <p:cNvSpPr/>
          <p:nvPr isPhoto="0" userDrawn="0"/>
        </p:nvSpPr>
        <p:spPr bwMode="auto">
          <a:xfrm>
            <a:off x="2895480" y="3592440"/>
            <a:ext cx="3124512" cy="3111156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6800" rIns="90000" bIns="46800">
            <a:spAutoFit/>
          </a:bodyPr>
          <a:p>
            <a:pPr>
              <a:lnSpc>
                <a:spcPct val="100000"/>
              </a:lnSpc>
              <a:defRPr/>
            </a:pPr>
            <a:r>
              <a:rPr lang="ru-RU" sz="1800" b="0" strike="noStrike" spc="-1">
                <a:solidFill>
                  <a:srgbClr val="C00000"/>
                </a:solidFill>
                <a:latin typeface="Times New Roman"/>
                <a:ea typeface="Times New Roman"/>
              </a:rPr>
              <a:t>Белый лагерь был неоднороден. В него входили монархисты и либералы, сторонники Учредительного собрания и открытой военной диктатуры, сторонники прогерманской и проантантовской ориентации, люди идеи и люди без определенных политических убеждений.</a:t>
            </a: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72" dur="indefinite" restart="never" nodeType="tmRoot">
          <p:childTnLst>
            <p:seq>
              <p:cTn id="73" dur="indefinite" nodeType="mainSeq">
                <p:childTnLst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 additive="repl">
                                        <p:cTn id="80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 additive="repl">
                                        <p:cTn id="85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 hidden="0"/>
          <p:cNvSpPr txBox="1"/>
          <p:nvPr isPhoto="0" userDrawn="0"/>
        </p:nvSpPr>
        <p:spPr bwMode="auto">
          <a:xfrm>
            <a:off x="610920" y="87480"/>
            <a:ext cx="7886520" cy="132552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>
              <a:lnSpc>
                <a:spcPct val="90000"/>
              </a:lnSpc>
              <a:defRPr/>
            </a:pPr>
            <a:r>
              <a:rPr lang="ru-RU" sz="4000" b="1" strike="noStrike" spc="-1">
                <a:solidFill>
                  <a:srgbClr val="C00000"/>
                </a:solidFill>
                <a:latin typeface="Calibri"/>
              </a:rPr>
              <a:t>Лозунги Белого движения </a:t>
            </a:r>
            <a:br>
              <a:rPr/>
            </a:br>
            <a:r>
              <a:rPr lang="ru-RU" sz="4000" b="1" strike="noStrike" spc="-1">
                <a:solidFill>
                  <a:srgbClr val="C00000"/>
                </a:solidFill>
                <a:latin typeface="Calibri"/>
              </a:rPr>
              <a:t>в Гражданской войне 1918-1922</a:t>
            </a:r>
            <a:endParaRPr lang="en-US" sz="40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5" name="TextShape 2" hidden="0"/>
          <p:cNvSpPr txBox="1"/>
          <p:nvPr isPhoto="0" userDrawn="0"/>
        </p:nvSpPr>
        <p:spPr bwMode="auto">
          <a:xfrm>
            <a:off x="457200" y="1600200"/>
            <a:ext cx="5051520" cy="452592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171360" indent="-171360">
              <a:spcBef>
                <a:spcPts val="748"/>
              </a:spcBef>
              <a:defRPr/>
            </a:pPr>
            <a:r>
              <a:rPr lang="ru-RU" sz="2400" b="0" i="1" strike="noStrike" spc="-1">
                <a:solidFill>
                  <a:srgbClr val="000000"/>
                </a:solidFill>
                <a:latin typeface="Calibri"/>
              </a:rPr>
              <a:t>«Умрём за Родину»;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171360" indent="-171360">
              <a:spcBef>
                <a:spcPts val="748"/>
              </a:spcBef>
              <a:defRPr/>
            </a:pPr>
            <a:r>
              <a:rPr lang="ru-RU" sz="2400" b="0" i="1" strike="noStrike" spc="-1">
                <a:solidFill>
                  <a:srgbClr val="000000"/>
                </a:solidFill>
                <a:latin typeface="Calibri"/>
              </a:rPr>
              <a:t>«Отечество или смерть»;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171360" indent="-171360">
              <a:spcBef>
                <a:spcPts val="748"/>
              </a:spcBef>
              <a:defRPr/>
            </a:pPr>
            <a:r>
              <a:rPr lang="ru-RU" sz="2400" b="0" i="1" strike="noStrike" spc="-1">
                <a:solidFill>
                  <a:srgbClr val="000000"/>
                </a:solidFill>
                <a:latin typeface="Calibri"/>
              </a:rPr>
              <a:t>«Лучше смерть, чем гибель России»; 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171360" indent="-171360">
              <a:spcBef>
                <a:spcPts val="748"/>
              </a:spcBef>
              <a:defRPr/>
            </a:pPr>
            <a:r>
              <a:rPr lang="ru-RU" sz="2400" b="0" i="1" strike="noStrike" spc="-1">
                <a:solidFill>
                  <a:srgbClr val="000000"/>
                </a:solidFill>
                <a:latin typeface="Calibri"/>
              </a:rPr>
              <a:t>«За Веру, Царя и Отечество!»;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171360" indent="-171360">
              <a:spcBef>
                <a:spcPts val="748"/>
              </a:spcBef>
              <a:defRPr/>
            </a:pPr>
            <a:r>
              <a:rPr lang="ru-RU" sz="2400" b="0" i="1" strike="noStrike" spc="-1">
                <a:solidFill>
                  <a:srgbClr val="000000"/>
                </a:solidFill>
                <a:latin typeface="Calibri"/>
              </a:rPr>
              <a:t>«Законность и порядок!»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6" name="Picture 2" descr="File:Beloe Delo 1.jpg" hidden="0"/>
          <p:cNvPicPr/>
          <p:nvPr isPhoto="0" userDrawn="0"/>
        </p:nvPicPr>
        <p:blipFill>
          <a:blip r:embed="rId2"/>
          <a:stretch/>
        </p:blipFill>
        <p:spPr bwMode="auto">
          <a:xfrm>
            <a:off x="5724360" y="1413000"/>
            <a:ext cx="3283200" cy="5273640"/>
          </a:xfrm>
          <a:prstGeom prst="rect">
            <a:avLst/>
          </a:prstGeom>
          <a:ln>
            <a:noFill/>
          </a:ln>
        </p:spPr>
      </p:pic>
      <p:pic>
        <p:nvPicPr>
          <p:cNvPr id="7" name="Picture 4" descr="&amp;Fcy;&amp;acy;&amp;jcy;&amp;lcy;:G3 46.jpg" hidden="0"/>
          <p:cNvPicPr/>
          <p:nvPr isPhoto="0" userDrawn="0"/>
        </p:nvPicPr>
        <p:blipFill>
          <a:blip r:embed="rId3"/>
          <a:stretch/>
        </p:blipFill>
        <p:spPr bwMode="auto">
          <a:xfrm>
            <a:off x="27000" y="3862440"/>
            <a:ext cx="4905360" cy="28893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 hidden="0"/>
          <p:cNvSpPr txBox="1"/>
          <p:nvPr isPhoto="0" userDrawn="0"/>
        </p:nvSpPr>
        <p:spPr bwMode="auto">
          <a:xfrm>
            <a:off x="250560" y="274320"/>
            <a:ext cx="8893080" cy="2074680"/>
          </a:xfrm>
          <a:prstGeom prst="rect">
            <a:avLst/>
          </a:prstGeom>
          <a:solidFill>
            <a:srgbClr val="FBE5D6"/>
          </a:solidFill>
          <a:ln w="6480">
            <a:solidFill>
              <a:srgbClr val="A5A5A5"/>
            </a:solidFill>
            <a:miter/>
          </a:ln>
        </p:spPr>
        <p:txBody>
          <a:bodyPr anchor="ctr">
            <a:noAutofit/>
          </a:bodyPr>
          <a:p>
            <a:pPr>
              <a:lnSpc>
                <a:spcPct val="90000"/>
              </a:lnSpc>
              <a:defRPr/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</a:rPr>
              <a:t>Белый террор  — понятие, которое обозначает крайние формы репрессивной политики антибольшевистских сил во время Гражданской войны, совокупность репрессивных законодательных актов, а также их практическая реализацию в виде радикальных мер, направленных против представителей советской власти, большевиков и сочувствующих им сил</a:t>
            </a:r>
            <a:endParaRPr lang="en-US" sz="2400" b="0" strike="noStrike" spc="-1">
              <a:solidFill>
                <a:srgbClr val="000000"/>
              </a:solidFill>
              <a:latin typeface="Calibri Light"/>
            </a:endParaRPr>
          </a:p>
        </p:txBody>
      </p:sp>
      <p:pic>
        <p:nvPicPr>
          <p:cNvPr id="5" name="Схема 6" descr="" hidden="0"/>
          <p:cNvPicPr/>
          <p:nvPr isPhoto="0" userDrawn="0"/>
        </p:nvPicPr>
        <p:blipFill>
          <a:blip r:embed="rId2"/>
          <a:stretch/>
        </p:blipFill>
        <p:spPr bwMode="auto">
          <a:xfrm>
            <a:off x="6480" y="2341440"/>
            <a:ext cx="9064440" cy="43513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 hidden="0"/>
          <p:cNvSpPr txBox="1"/>
          <p:nvPr isPhoto="0" userDrawn="0"/>
        </p:nvSpPr>
        <p:spPr bwMode="auto">
          <a:xfrm>
            <a:off x="1003320" y="-360"/>
            <a:ext cx="7772400" cy="114300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anchor="ctr">
            <a:noAutofit/>
          </a:bodyPr>
          <a:p>
            <a:pPr>
              <a:defRPr/>
            </a:pPr>
            <a:r>
              <a:rPr lang="ru-RU" sz="3300" b="0" strike="noStrike" spc="-1">
                <a:solidFill>
                  <a:srgbClr val="FFFFFF"/>
                </a:solidFill>
                <a:latin typeface="Calibri Light"/>
              </a:rPr>
              <a:t>«Белые генералы»</a:t>
            </a:r>
            <a:endParaRPr lang="en-US" sz="3300" b="0" strike="noStrike" spc="-1">
              <a:solidFill>
                <a:srgbClr val="000000"/>
              </a:solidFill>
              <a:latin typeface="Calibri Light"/>
            </a:endParaRPr>
          </a:p>
        </p:txBody>
      </p:sp>
      <p:pic>
        <p:nvPicPr>
          <p:cNvPr id="5" name="Picture 4" descr="150px-24443-0" hidden="0"/>
          <p:cNvPicPr/>
          <p:nvPr isPhoto="0" userDrawn="0"/>
        </p:nvPicPr>
        <p:blipFill>
          <a:blip r:embed="rId2"/>
          <a:stretch/>
        </p:blipFill>
        <p:spPr bwMode="auto">
          <a:xfrm>
            <a:off x="250920" y="1197000"/>
            <a:ext cx="2228760" cy="1774800"/>
          </a:xfrm>
          <a:prstGeom prst="rect">
            <a:avLst/>
          </a:prstGeom>
          <a:ln>
            <a:noFill/>
          </a:ln>
        </p:spPr>
      </p:pic>
      <p:pic>
        <p:nvPicPr>
          <p:cNvPr id="6" name="Picture 5" descr="каледин алексей максим" hidden="0"/>
          <p:cNvPicPr/>
          <p:nvPr isPhoto="0" userDrawn="0"/>
        </p:nvPicPr>
        <p:blipFill>
          <a:blip r:embed="rId3"/>
          <a:stretch/>
        </p:blipFill>
        <p:spPr bwMode="auto">
          <a:xfrm>
            <a:off x="5003640" y="1197000"/>
            <a:ext cx="1771920" cy="1971720"/>
          </a:xfrm>
          <a:prstGeom prst="rect">
            <a:avLst/>
          </a:prstGeom>
          <a:ln>
            <a:noFill/>
          </a:ln>
        </p:spPr>
      </p:pic>
      <p:pic>
        <p:nvPicPr>
          <p:cNvPr id="7" name="Picture 7" descr="Kappel_vo" hidden="0"/>
          <p:cNvPicPr/>
          <p:nvPr isPhoto="0" userDrawn="0"/>
        </p:nvPicPr>
        <p:blipFill>
          <a:blip r:embed="rId4"/>
          <a:stretch/>
        </p:blipFill>
        <p:spPr bwMode="auto">
          <a:xfrm>
            <a:off x="6948360" y="1052640"/>
            <a:ext cx="1827360" cy="2303280"/>
          </a:xfrm>
          <a:prstGeom prst="rect">
            <a:avLst/>
          </a:prstGeom>
          <a:ln>
            <a:noFill/>
          </a:ln>
        </p:spPr>
      </p:pic>
      <p:pic>
        <p:nvPicPr>
          <p:cNvPr id="8" name="Picture 10" descr="колчак" hidden="0"/>
          <p:cNvPicPr/>
          <p:nvPr isPhoto="0" userDrawn="0"/>
        </p:nvPicPr>
        <p:blipFill>
          <a:blip r:embed="rId5"/>
          <a:stretch/>
        </p:blipFill>
        <p:spPr bwMode="auto">
          <a:xfrm>
            <a:off x="324000" y="4149720"/>
            <a:ext cx="1771560" cy="1971720"/>
          </a:xfrm>
          <a:prstGeom prst="rect">
            <a:avLst/>
          </a:prstGeom>
          <a:ln>
            <a:noFill/>
          </a:ln>
        </p:spPr>
      </p:pic>
      <p:pic>
        <p:nvPicPr>
          <p:cNvPr id="9" name="Picture 11" descr="деникин" hidden="0"/>
          <p:cNvPicPr/>
          <p:nvPr isPhoto="0" userDrawn="0"/>
        </p:nvPicPr>
        <p:blipFill>
          <a:blip r:embed="rId6"/>
          <a:stretch/>
        </p:blipFill>
        <p:spPr bwMode="auto">
          <a:xfrm>
            <a:off x="2556000" y="4221000"/>
            <a:ext cx="1771560" cy="1971720"/>
          </a:xfrm>
          <a:prstGeom prst="rect">
            <a:avLst/>
          </a:prstGeom>
          <a:ln>
            <a:noFill/>
          </a:ln>
        </p:spPr>
      </p:pic>
      <p:pic>
        <p:nvPicPr>
          <p:cNvPr id="10" name="Picture 12" descr="врангель петр никол" hidden="0"/>
          <p:cNvPicPr/>
          <p:nvPr isPhoto="0" userDrawn="0"/>
        </p:nvPicPr>
        <p:blipFill>
          <a:blip r:embed="rId7"/>
          <a:stretch/>
        </p:blipFill>
        <p:spPr bwMode="auto">
          <a:xfrm>
            <a:off x="4500720" y="4221000"/>
            <a:ext cx="1771560" cy="1971720"/>
          </a:xfrm>
          <a:prstGeom prst="rect">
            <a:avLst/>
          </a:prstGeom>
          <a:ln>
            <a:noFill/>
          </a:ln>
        </p:spPr>
      </p:pic>
      <p:pic>
        <p:nvPicPr>
          <p:cNvPr id="11" name="Picture 13" descr="семенов григ" hidden="0"/>
          <p:cNvPicPr/>
          <p:nvPr isPhoto="0" userDrawn="0"/>
        </p:nvPicPr>
        <p:blipFill>
          <a:blip r:embed="rId8"/>
          <a:stretch/>
        </p:blipFill>
        <p:spPr bwMode="auto">
          <a:xfrm>
            <a:off x="6588000" y="4221000"/>
            <a:ext cx="1771920" cy="1971720"/>
          </a:xfrm>
          <a:prstGeom prst="rect">
            <a:avLst/>
          </a:prstGeom>
          <a:ln>
            <a:noFill/>
          </a:ln>
        </p:spPr>
      </p:pic>
      <p:pic>
        <p:nvPicPr>
          <p:cNvPr id="12" name="Picture 18" descr="махно" hidden="0"/>
          <p:cNvPicPr/>
          <p:nvPr isPhoto="0" userDrawn="0"/>
        </p:nvPicPr>
        <p:blipFill>
          <a:blip r:embed="rId9"/>
          <a:stretch/>
        </p:blipFill>
        <p:spPr bwMode="auto">
          <a:xfrm>
            <a:off x="2627280" y="1268280"/>
            <a:ext cx="1771560" cy="19717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 hidden="0"/>
          <p:cNvSpPr txBox="1"/>
          <p:nvPr isPhoto="0" userDrawn="0"/>
        </p:nvSpPr>
        <p:spPr bwMode="auto">
          <a:xfrm>
            <a:off x="457200" y="274320"/>
            <a:ext cx="8362800" cy="1066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>
              <a:lnSpc>
                <a:spcPct val="90000"/>
              </a:lnSpc>
              <a:defRPr/>
            </a:pPr>
            <a:r>
              <a:rPr lang="ru-RU" sz="3600" b="1" strike="noStrike" spc="-1">
                <a:solidFill>
                  <a:srgbClr val="C00000"/>
                </a:solidFill>
                <a:latin typeface="Calibri"/>
              </a:rPr>
              <a:t>Военачальники армий Белого движения в ходе Гражданской войны 1918-1922</a:t>
            </a:r>
            <a:endParaRPr lang="en-US" sz="3600" b="0" strike="noStrike" spc="-1">
              <a:solidFill>
                <a:srgbClr val="000000"/>
              </a:solidFill>
              <a:latin typeface="Calibri Light"/>
            </a:endParaRPr>
          </a:p>
        </p:txBody>
      </p:sp>
      <p:graphicFrame>
        <p:nvGraphicFramePr>
          <p:cNvPr id="5" name="Table 2" hidden="0"/>
          <p:cNvGraphicFramePr>
            <a:graphicFrameLocks xmlns:a="http://schemas.openxmlformats.org/drawingml/2006/main"/>
          </p:cNvGraphicFramePr>
          <p:nvPr isPhoto="0" userDrawn="0"/>
        </p:nvGraphicFramePr>
        <p:xfrm>
          <a:off x="108000" y="1413000"/>
          <a:ext cx="8712000" cy="5314680"/>
        </p:xfrm>
        <a:graphic>
          <a:graphicData uri="http://schemas.openxmlformats.org/drawingml/2006/table">
            <a:tbl>
              <a:tblPr firstRow="0" firstCol="0" lastRow="0" lastCol="0" bandRow="0" bandCol="0"/>
              <a:tblGrid>
                <a:gridCol w="2903400"/>
                <a:gridCol w="2905200"/>
                <a:gridCol w="2903400"/>
              </a:tblGrid>
              <a:tr h="339480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6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Командующий генерал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000" marR="90000">
                    <a:lnT w="12240" algn="ctr">
                      <a:solidFill>
                        <a:srgbClr val="000000"/>
                      </a:solidFill>
                    </a:lnT>
                    <a:lnB w="12240" algn="ctr">
                      <a:solidFill>
                        <a:srgbClr val="000000"/>
                      </a:solidFill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6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Армия 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000" marR="90000">
                    <a:lnT w="12240" algn="ctr">
                      <a:solidFill>
                        <a:srgbClr val="000000"/>
                      </a:solidFill>
                    </a:lnT>
                    <a:lnB w="12240" algn="ctr">
                      <a:solidFill>
                        <a:srgbClr val="000000"/>
                      </a:solidFill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6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Район действия войск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000" marR="90000">
                    <a:lnT w="12240" algn="ctr">
                      <a:solidFill>
                        <a:srgbClr val="000000"/>
                      </a:solidFill>
                    </a:lnT>
                    <a:lnB w="12240" algn="ctr">
                      <a:solidFill>
                        <a:srgbClr val="000000"/>
                      </a:solidFill>
                    </a:lnB>
                    <a:solidFill>
                      <a:srgbClr val="F8CBAD"/>
                    </a:solidFill>
                  </a:tcPr>
                </a:tc>
              </a:tr>
              <a:tr h="339840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6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М.В.Алексеев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000" marR="90000">
                    <a:lnT w="12240" algn="ctr">
                      <a:solidFill>
                        <a:srgbClr val="000000"/>
                      </a:solidFill>
                    </a:lnT>
                    <a:solidFill>
                      <a:srgbClr val="F8CBAD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6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Добровольческая армия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000" marR="90000">
                    <a:lnT w="12240" algn="ctr">
                      <a:solidFill>
                        <a:srgbClr val="000000"/>
                      </a:solidFill>
                    </a:lnT>
                    <a:solidFill>
                      <a:srgbClr val="F8CBAD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6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Донская область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000" marR="90000">
                    <a:lnT w="12240" algn="ctr">
                      <a:solidFill>
                        <a:srgbClr val="000000"/>
                      </a:solidFill>
                    </a:lnT>
                    <a:solidFill>
                      <a:srgbClr val="F8CBAD"/>
                    </a:solidFill>
                  </a:tcPr>
                </a:tc>
              </a:tr>
              <a:tr h="339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6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Л.Г.Корнилов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000" marR="90000">
                    <a:solidFill>
                      <a:srgbClr val="F8CBAD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6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Добровольческая армия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000" marR="90000">
                    <a:solidFill>
                      <a:srgbClr val="F8CBAD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6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Юг России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000" marR="90000">
                    <a:solidFill>
                      <a:srgbClr val="F8CBAD"/>
                    </a:solidFill>
                  </a:tcPr>
                </a:tc>
              </a:tr>
              <a:tr h="587160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6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А.В.Колчак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000" marR="90000">
                    <a:solidFill>
                      <a:srgbClr val="F8CBAD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6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Верховный правитель России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000" marR="90000">
                    <a:solidFill>
                      <a:srgbClr val="F8CBAD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6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Восток России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000" marR="90000">
                    <a:solidFill>
                      <a:srgbClr val="F8CBAD"/>
                    </a:solidFill>
                  </a:tcPr>
                </a:tc>
              </a:tr>
              <a:tr h="339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6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П.Н.Краснов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000" marR="90000">
                    <a:solidFill>
                      <a:srgbClr val="F8CBAD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6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Донская армия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000" marR="90000">
                    <a:solidFill>
                      <a:srgbClr val="F8CBAD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6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Донская область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000" marR="90000">
                    <a:solidFill>
                      <a:srgbClr val="F8CBAD"/>
                    </a:solidFill>
                  </a:tcPr>
                </a:tc>
              </a:tr>
              <a:tr h="339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6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А.М.Каледин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000" marR="90000">
                    <a:solidFill>
                      <a:srgbClr val="F8CBAD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6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Донская армия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000" marR="90000">
                    <a:solidFill>
                      <a:srgbClr val="F8CBAD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6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Донская область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000" marR="90000">
                    <a:solidFill>
                      <a:srgbClr val="F8CBAD"/>
                    </a:solidFill>
                  </a:tcPr>
                </a:tc>
              </a:tr>
              <a:tr h="587160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6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А.И.Дутов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000" marR="90000">
                    <a:solidFill>
                      <a:srgbClr val="F8CBAD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6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Оренбургское казачье войско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000" marR="90000">
                    <a:solidFill>
                      <a:srgbClr val="F8CBAD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6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Оренбургская область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000" marR="90000">
                    <a:solidFill>
                      <a:srgbClr val="F8CBAD"/>
                    </a:solidFill>
                  </a:tcPr>
                </a:tc>
              </a:tr>
              <a:tr h="587520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6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Г.М.Семёнов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000" marR="90000">
                    <a:solidFill>
                      <a:srgbClr val="F8CBAD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6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Конный бурят-монгольский Казачий отряд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000" marR="90000">
                    <a:solidFill>
                      <a:srgbClr val="F8CBAD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6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Забайкалье и Дальний Восток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000" marR="90000">
                    <a:solidFill>
                      <a:srgbClr val="F8CBAD"/>
                    </a:solidFill>
                  </a:tcPr>
                </a:tc>
              </a:tr>
              <a:tr h="833400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6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А.И.Деникин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000" marR="90000">
                    <a:solidFill>
                      <a:srgbClr val="F8CBAD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6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Добровольческая армия, Вооружённые силы Юга России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000" marR="90000">
                    <a:solidFill>
                      <a:srgbClr val="F8CBAD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6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Кубань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000" marR="90000">
                    <a:solidFill>
                      <a:srgbClr val="F8CBAD"/>
                    </a:solidFill>
                  </a:tcPr>
                </a:tc>
              </a:tr>
              <a:tr h="34127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6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Н.Н.Юденич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000" marR="90000">
                    <a:solidFill>
                      <a:srgbClr val="F8CBAD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6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Северно-западная армия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000" marR="90000">
                    <a:solidFill>
                      <a:srgbClr val="F8CBAD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6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Северо-запад России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000" marR="90000">
                    <a:solidFill>
                      <a:srgbClr val="F8CBAD"/>
                    </a:solidFill>
                  </a:tcPr>
                </a:tc>
              </a:tr>
              <a:tr h="339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6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П.Н.Врангель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000" marR="90000">
                    <a:solidFill>
                      <a:srgbClr val="F8CBAD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6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Русская армия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000" marR="90000">
                    <a:solidFill>
                      <a:srgbClr val="F8CBAD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6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Крым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000" marR="90000">
                    <a:solidFill>
                      <a:srgbClr val="F8CBAD"/>
                    </a:solidFill>
                  </a:tcPr>
                </a:tc>
              </a:tr>
              <a:tr h="339480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6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Е.К.Миллер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000" marR="90000">
                    <a:lnB w="12240" algn="ctr">
                      <a:solidFill>
                        <a:srgbClr val="000000"/>
                      </a:solidFill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6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Северная армия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000" marR="90000">
                    <a:lnB w="12240" algn="ctr">
                      <a:solidFill>
                        <a:srgbClr val="000000"/>
                      </a:solidFill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6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Север России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000" marR="90000">
                    <a:lnB w="12240" algn="ctr">
                      <a:solidFill>
                        <a:srgbClr val="000000"/>
                      </a:solidFill>
                    </a:lnB>
                    <a:solidFill>
                      <a:srgbClr val="F8CBA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 hidden="0"/>
          <p:cNvSpPr txBox="1"/>
          <p:nvPr isPhoto="0" userDrawn="0"/>
        </p:nvSpPr>
        <p:spPr bwMode="auto">
          <a:xfrm>
            <a:off x="107640" y="620640"/>
            <a:ext cx="4824360" cy="583272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34920">
              <a:spcBef>
                <a:spcPts val="748"/>
              </a:spcBef>
              <a:defRPr/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</a:rPr>
              <a:t>Михаил Васильевич Алексеев 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(1857—1918) — крупнейший русский военачальник периода Первой мировой войны, «общепризнанный крупнейший военный авторитет» страны;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34920">
              <a:spcBef>
                <a:spcPts val="748"/>
              </a:spcBef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 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Участник русско-турецкой (1877-1878), русско-японской (1904-1905) войн;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34920">
              <a:spcBef>
                <a:spcPts val="748"/>
              </a:spcBef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Активный участник Белого движения в годы гражданской войны;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34920">
              <a:spcBef>
                <a:spcPts val="748"/>
              </a:spcBef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Создатель и Верховный руководитель Добровольческой армии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34920">
              <a:spcBef>
                <a:spcPts val="748"/>
              </a:spcBef>
              <a:buClr>
                <a:srgbClr val="000000"/>
              </a:buClr>
              <a:buFont typeface="Wingdings 2"/>
              <a:buChar char=""/>
              <a:defRPr/>
            </a:pP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5" name="Picture 2" descr="&amp;Fcy;&amp;acy;&amp;jcy;&amp;lcy;:&amp;Acy;&amp;lcy;&amp;iecy;&amp;kcy;&amp;scy;&amp;iecy;&amp;iecy;&amp;vcy; &amp;pcy;&amp;lcy;&amp;acy;&amp;kcy;&amp;acy;&amp;tcy; &amp;Vcy;&amp;Scy;&amp;YUcy;&amp;Rcy;.jpg" hidden="0"/>
          <p:cNvPicPr/>
          <p:nvPr isPhoto="0" userDrawn="0"/>
        </p:nvPicPr>
        <p:blipFill>
          <a:blip r:embed="rId2"/>
          <a:srcRect l="4898" t="2520" r="5298" b="2980"/>
          <a:stretch/>
        </p:blipFill>
        <p:spPr bwMode="auto">
          <a:xfrm>
            <a:off x="5183280" y="1268280"/>
            <a:ext cx="3960720" cy="54007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 hidden="0"/>
          <p:cNvSpPr txBox="1"/>
          <p:nvPr isPhoto="0" userDrawn="0"/>
        </p:nvSpPr>
        <p:spPr bwMode="auto">
          <a:xfrm>
            <a:off x="179280" y="333000"/>
            <a:ext cx="4392720" cy="583236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algn="just">
              <a:lnSpc>
                <a:spcPct val="70000"/>
              </a:lnSpc>
              <a:spcBef>
                <a:spcPts val="748"/>
              </a:spcBef>
              <a:defRPr/>
            </a:pPr>
            <a:r>
              <a:rPr lang="ru-RU" sz="2500" b="1" strike="noStrike" spc="-1">
                <a:solidFill>
                  <a:srgbClr val="000000"/>
                </a:solidFill>
                <a:latin typeface="Calibri"/>
              </a:rPr>
              <a:t>Лавр Георгиевич Корнилов</a:t>
            </a:r>
            <a:r>
              <a:rPr lang="ru-RU" sz="2500" b="0" strike="noStrike" spc="-1">
                <a:solidFill>
                  <a:srgbClr val="000000"/>
                </a:solidFill>
                <a:latin typeface="Calibri"/>
              </a:rPr>
              <a:t> (1870—1918) — русский военачальник, военный разведчик, дипломат и путешественник-исследователь; </a:t>
            </a:r>
            <a:endParaRPr lang="en-US" sz="2500" b="0" strike="noStrike" spc="-1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70000"/>
              </a:lnSpc>
              <a:spcBef>
                <a:spcPts val="748"/>
              </a:spcBef>
              <a:defRPr/>
            </a:pPr>
            <a:r>
              <a:rPr lang="ru-RU" sz="2500" b="0" strike="noStrike" spc="-1">
                <a:solidFill>
                  <a:srgbClr val="000000"/>
                </a:solidFill>
                <a:latin typeface="Calibri"/>
              </a:rPr>
              <a:t>Герой русско-японской и Первой мировой войн;</a:t>
            </a:r>
            <a:endParaRPr lang="en-US" sz="2500" b="0" strike="noStrike" spc="-1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70000"/>
              </a:lnSpc>
              <a:spcBef>
                <a:spcPts val="748"/>
              </a:spcBef>
              <a:defRPr/>
            </a:pPr>
            <a:r>
              <a:rPr lang="ru-RU" sz="2500" b="0" strike="noStrike" spc="-1">
                <a:solidFill>
                  <a:srgbClr val="000000"/>
                </a:solidFill>
                <a:latin typeface="Calibri"/>
              </a:rPr>
              <a:t>Верховный Главнокомандующий Русской армии (август 1917 года);</a:t>
            </a:r>
            <a:endParaRPr lang="en-US" sz="2500" b="0" strike="noStrike" spc="-1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70000"/>
              </a:lnSpc>
              <a:spcBef>
                <a:spcPts val="748"/>
              </a:spcBef>
              <a:defRPr/>
            </a:pPr>
            <a:r>
              <a:rPr lang="ru-RU" sz="2500" b="0" strike="noStrike" spc="-1">
                <a:solidFill>
                  <a:srgbClr val="000000"/>
                </a:solidFill>
                <a:latin typeface="Calibri"/>
              </a:rPr>
              <a:t> </a:t>
            </a:r>
            <a:r>
              <a:rPr lang="ru-RU" sz="2500" b="0" strike="noStrike" spc="-1">
                <a:solidFill>
                  <a:srgbClr val="000000"/>
                </a:solidFill>
                <a:latin typeface="Calibri"/>
              </a:rPr>
              <a:t>Участник Гражданской войны, один из организаторов и Главнокомандующий Добровольческой армии, вождь Белого движения на Юге России</a:t>
            </a:r>
            <a:endParaRPr lang="en-US" sz="25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5" name="Picture 2" descr="File:Kornilov1916.jpeg" hidden="0"/>
          <p:cNvPicPr/>
          <p:nvPr isPhoto="0" userDrawn="0"/>
        </p:nvPicPr>
        <p:blipFill>
          <a:blip r:embed="rId2"/>
          <a:stretch/>
        </p:blipFill>
        <p:spPr bwMode="auto">
          <a:xfrm>
            <a:off x="4788000" y="1125360"/>
            <a:ext cx="4184640" cy="54738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 hidden="0"/>
          <p:cNvSpPr txBox="1"/>
          <p:nvPr isPhoto="0" userDrawn="0"/>
        </p:nvSpPr>
        <p:spPr bwMode="auto">
          <a:xfrm>
            <a:off x="323640" y="476280"/>
            <a:ext cx="4787640" cy="590544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34920" algn="just">
              <a:lnSpc>
                <a:spcPct val="80000"/>
              </a:lnSpc>
              <a:spcBef>
                <a:spcPts val="748"/>
              </a:spcBef>
              <a:defRPr/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</a:rPr>
              <a:t>Александр Васильевич Колчак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 (1874—1920) — российский политический деятель, вице-адмирал (1916), адмирал (1918);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34920" algn="just">
              <a:lnSpc>
                <a:spcPct val="80000"/>
              </a:lnSpc>
              <a:spcBef>
                <a:spcPts val="748"/>
              </a:spcBef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Полярный исследователь и учёный-океанограф, участник экспедиций;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34920" algn="just">
              <a:lnSpc>
                <a:spcPct val="80000"/>
              </a:lnSpc>
              <a:spcBef>
                <a:spcPts val="748"/>
              </a:spcBef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Участник Русско-японской, Первой мировой и Гражданской войны;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34920" algn="just">
              <a:lnSpc>
                <a:spcPct val="80000"/>
              </a:lnSpc>
              <a:spcBef>
                <a:spcPts val="748"/>
              </a:spcBef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 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Руководитель Белого движения как в общероссийском масштабе, так и непосредственно на Востоке России;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34920" algn="just">
              <a:lnSpc>
                <a:spcPct val="80000"/>
              </a:lnSpc>
              <a:spcBef>
                <a:spcPts val="748"/>
              </a:spcBef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 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Верховный правитель России (1918—1920 гг.), был признан на этом посту всеми руководителями Белого движения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34920">
              <a:lnSpc>
                <a:spcPct val="80000"/>
              </a:lnSpc>
              <a:spcBef>
                <a:spcPts val="748"/>
              </a:spcBef>
              <a:buClr>
                <a:srgbClr val="000000"/>
              </a:buClr>
              <a:buFont typeface="Arial"/>
              <a:buChar char="•"/>
              <a:defRPr/>
            </a:pP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5" name="Picture 2" descr="&amp;Fcy;&amp;acy;&amp;jcy;&amp;lcy;:&amp;Vcy;&amp;iecy;&amp;rcy;&amp;khcy;&amp;ocy;&amp;vcy;&amp;ncy;&amp;ycy;&amp;jcy;&amp;Pcy;&amp;rcy;&amp;acy;&amp;vcy;&amp;icy;&amp;tcy;&amp;iecy;&amp;lcy;&amp;softcy;.jpg" hidden="0"/>
          <p:cNvPicPr/>
          <p:nvPr isPhoto="0" userDrawn="0"/>
        </p:nvPicPr>
        <p:blipFill>
          <a:blip r:embed="rId2"/>
          <a:stretch/>
        </p:blipFill>
        <p:spPr bwMode="auto">
          <a:xfrm>
            <a:off x="5364000" y="1197000"/>
            <a:ext cx="3851280" cy="51847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 hidden="0"/>
          <p:cNvSpPr txBox="1"/>
          <p:nvPr isPhoto="0" userDrawn="0"/>
        </p:nvSpPr>
        <p:spPr bwMode="auto">
          <a:xfrm>
            <a:off x="-360" y="14400"/>
            <a:ext cx="4608360" cy="6843600"/>
          </a:xfrm>
          <a:prstGeom prst="rect">
            <a:avLst/>
          </a:prstGeom>
          <a:solidFill>
            <a:srgbClr val="C5E0B4"/>
          </a:solidFill>
          <a:ln w="6480">
            <a:solidFill>
              <a:srgbClr val="A5A5A5"/>
            </a:solidFill>
            <a:miter/>
          </a:ln>
        </p:spPr>
        <p:txBody>
          <a:bodyPr>
            <a:normAutofit/>
          </a:bodyPr>
          <a:p>
            <a:pPr marL="34920">
              <a:spcBef>
                <a:spcPts val="748"/>
              </a:spcBef>
              <a:defRPr/>
            </a:pPr>
            <a:r>
              <a:rPr lang="ru-RU" sz="3200" b="1" strike="noStrike" spc="-1">
                <a:solidFill>
                  <a:srgbClr val="000000"/>
                </a:solidFill>
                <a:latin typeface="Calibri"/>
              </a:rPr>
              <a:t>Гражданская война в России — цепь вооружённых конфликтов между различными политическими, этническими и социальными группами на территории бывшей Российской империи, последовавших за Февральской и октябрьской революциями 1917 года</a:t>
            </a: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  <a:p>
            <a:pPr marL="34920">
              <a:spcBef>
                <a:spcPts val="748"/>
              </a:spcBef>
              <a:defRPr/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5" name="Picture 2" descr="File:CWRArticleImage.jpg" hidden="0"/>
          <p:cNvPicPr/>
          <p:nvPr isPhoto="0" userDrawn="0"/>
        </p:nvPicPr>
        <p:blipFill>
          <a:blip r:embed="rId2"/>
          <a:srcRect l="0" t="0" r="0" b="55903"/>
          <a:stretch/>
        </p:blipFill>
        <p:spPr bwMode="auto">
          <a:xfrm>
            <a:off x="4611600" y="3905280"/>
            <a:ext cx="4427640" cy="2952720"/>
          </a:xfrm>
          <a:prstGeom prst="rect">
            <a:avLst/>
          </a:prstGeom>
          <a:ln>
            <a:noFill/>
          </a:ln>
        </p:spPr>
      </p:pic>
      <p:pic>
        <p:nvPicPr>
          <p:cNvPr id="6" name="Picture 4" descr="File:CWRArticleImage.jpg" hidden="0"/>
          <p:cNvPicPr/>
          <p:nvPr isPhoto="0" userDrawn="0"/>
        </p:nvPicPr>
        <p:blipFill>
          <a:blip r:embed="rId3"/>
          <a:srcRect l="0" t="44102" r="0" b="0"/>
          <a:stretch/>
        </p:blipFill>
        <p:spPr bwMode="auto">
          <a:xfrm>
            <a:off x="4608360" y="44280"/>
            <a:ext cx="4535640" cy="35290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 hidden="0"/>
          <p:cNvSpPr txBox="1"/>
          <p:nvPr isPhoto="0" userDrawn="0"/>
        </p:nvSpPr>
        <p:spPr bwMode="auto">
          <a:xfrm>
            <a:off x="826920" y="259920"/>
            <a:ext cx="649152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lnSpc>
                <a:spcPct val="90000"/>
              </a:lnSpc>
              <a:defRPr/>
            </a:pPr>
            <a:r>
              <a:rPr lang="ru-RU" sz="4400" b="1" strike="noStrike" spc="-1">
                <a:solidFill>
                  <a:srgbClr val="C00000"/>
                </a:solidFill>
                <a:latin typeface="Calibri"/>
              </a:rPr>
              <a:t>Адмирал А.В. Колчак обходит бойцов</a:t>
            </a:r>
            <a:endParaRPr lang="en-US" sz="4400" b="0" strike="noStrike" spc="-1">
              <a:solidFill>
                <a:srgbClr val="000000"/>
              </a:solidFill>
              <a:latin typeface="Calibri Light"/>
            </a:endParaRPr>
          </a:p>
        </p:txBody>
      </p:sp>
      <p:pic>
        <p:nvPicPr>
          <p:cNvPr id="5" name="Picture 2" descr="File:75-1-.jpg" hidden="0"/>
          <p:cNvPicPr/>
          <p:nvPr isPhoto="0" userDrawn="0"/>
        </p:nvPicPr>
        <p:blipFill>
          <a:blip r:embed="rId2"/>
          <a:stretch/>
        </p:blipFill>
        <p:spPr bwMode="auto">
          <a:xfrm>
            <a:off x="684360" y="1773360"/>
            <a:ext cx="7200720" cy="4751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 hidden="0"/>
          <p:cNvSpPr txBox="1"/>
          <p:nvPr isPhoto="0" userDrawn="0"/>
        </p:nvSpPr>
        <p:spPr bwMode="auto">
          <a:xfrm>
            <a:off x="179280" y="188640"/>
            <a:ext cx="4919760" cy="381636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171360" indent="-171360" algn="just">
              <a:spcBef>
                <a:spcPts val="748"/>
              </a:spcBef>
              <a:defRPr/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</a:rPr>
              <a:t>Пётр Николаевич Краснов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 (1869—1947) — генерал Русской императорской армии, атаман Всевеликого Войска Донского, военный и политический деятель, известный писатель и публицист; 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171360" indent="-171360" algn="just">
              <a:spcBef>
                <a:spcPts val="748"/>
              </a:spcBef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Во время Второй мировой войны сотрудничал с властями Третьего рейха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5" name="Picture 2" descr="&amp;Fcy;&amp;acy;&amp;jcy;&amp;lcy;:&amp;Acy;&amp;tcy;&amp;acy;&amp;mcy;&amp;acy;&amp;ncy; &amp;Vcy;&amp;Vcy;&amp;Dcy;, &amp;gcy;&amp;iecy;&amp;ncy;&amp;iecy;&amp;rcy;&amp;acy;&amp;lcy; &amp;ocy;&amp;tcy; &amp;kcy;&amp;acy;&amp;vcy;&amp;acy;&amp;lcy;&amp;iecy;&amp;rcy;&amp;icy;&amp;icy; &amp;Pcy;.&amp;Ncy;. &amp;Kcy;&amp;rcy;&amp;acy;&amp;scy;&amp;ncy;&amp;ocy;&amp;vcy;..PNG" hidden="0"/>
          <p:cNvPicPr/>
          <p:nvPr isPhoto="0" userDrawn="0"/>
        </p:nvPicPr>
        <p:blipFill>
          <a:blip r:embed="rId2"/>
          <a:stretch/>
        </p:blipFill>
        <p:spPr bwMode="auto">
          <a:xfrm>
            <a:off x="5362560" y="923760"/>
            <a:ext cx="3781440" cy="5705640"/>
          </a:xfrm>
          <a:prstGeom prst="rect">
            <a:avLst/>
          </a:prstGeom>
          <a:ln>
            <a:noFill/>
          </a:ln>
        </p:spPr>
      </p:pic>
      <p:pic>
        <p:nvPicPr>
          <p:cNvPr id="6" name="Picture 2" descr="&amp;Fcy;&amp;acy;&amp;jcy;&amp;lcy;:Suprugi Krasnovy.jpg" hidden="0"/>
          <p:cNvPicPr/>
          <p:nvPr isPhoto="0" userDrawn="0"/>
        </p:nvPicPr>
        <p:blipFill>
          <a:blip r:embed="rId3"/>
          <a:stretch/>
        </p:blipFill>
        <p:spPr bwMode="auto">
          <a:xfrm>
            <a:off x="1547640" y="3362400"/>
            <a:ext cx="3551400" cy="3267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 hidden="0"/>
          <p:cNvSpPr txBox="1"/>
          <p:nvPr isPhoto="0" userDrawn="0"/>
        </p:nvSpPr>
        <p:spPr bwMode="auto">
          <a:xfrm>
            <a:off x="250560" y="333000"/>
            <a:ext cx="4608360" cy="316692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171360" indent="-171360" algn="just">
              <a:spcBef>
                <a:spcPts val="748"/>
              </a:spcBef>
              <a:defRPr/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</a:rPr>
              <a:t>Алексей Максимович Каледин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 (1861—1918) — российский военачальник, генерал от кавалерии, деятель Белого движения;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171360" indent="-171360" algn="just">
              <a:spcBef>
                <a:spcPts val="748"/>
              </a:spcBef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С октября 1918 до 1920 года Донской политехнический институт в Новочеркасске носил имя атамана А. М. Каледина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171360" indent="-171360">
              <a:spcBef>
                <a:spcPts val="748"/>
              </a:spcBef>
              <a:buClr>
                <a:srgbClr val="000000"/>
              </a:buClr>
              <a:buFont typeface="Arial"/>
              <a:buChar char="•"/>
              <a:defRPr/>
            </a:pP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5" name="Picture 4" descr="http://xn--80aafc0a4at.xn--p1ai/Ap/inc/editor1/kcfinder/upload/images/%D0%B5%D0%BB%D0%B0%D0%BD%D1%81%D0%BA%D0%B0%D1%8F%201/%D0%B5%D0%BB%D0%B0%D0%BD%D1%81%D0%BA%D0%B0%D1%8F%202/12.jpg" hidden="0"/>
          <p:cNvPicPr/>
          <p:nvPr isPhoto="0" userDrawn="0"/>
        </p:nvPicPr>
        <p:blipFill>
          <a:blip r:embed="rId2"/>
          <a:stretch/>
        </p:blipFill>
        <p:spPr bwMode="auto">
          <a:xfrm>
            <a:off x="5087880" y="1700280"/>
            <a:ext cx="4029120" cy="5040360"/>
          </a:xfrm>
          <a:prstGeom prst="rect">
            <a:avLst/>
          </a:prstGeom>
          <a:ln>
            <a:noFill/>
          </a:ln>
        </p:spPr>
      </p:pic>
      <p:pic>
        <p:nvPicPr>
          <p:cNvPr id="6" name="Picture 6" descr="http://www.hrono.ru/img/1917/kaledin1918.jpg" hidden="0"/>
          <p:cNvPicPr/>
          <p:nvPr isPhoto="0" userDrawn="0"/>
        </p:nvPicPr>
        <p:blipFill>
          <a:blip r:embed="rId3"/>
          <a:stretch/>
        </p:blipFill>
        <p:spPr bwMode="auto">
          <a:xfrm>
            <a:off x="0" y="3678120"/>
            <a:ext cx="3456000" cy="31798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 hidden="0"/>
          <p:cNvSpPr txBox="1"/>
          <p:nvPr isPhoto="0" userDrawn="0"/>
        </p:nvSpPr>
        <p:spPr bwMode="auto">
          <a:xfrm>
            <a:off x="108000" y="260280"/>
            <a:ext cx="5400720" cy="266400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171360" indent="-171360">
              <a:spcBef>
                <a:spcPts val="748"/>
              </a:spcBef>
              <a:defRPr/>
            </a:pPr>
            <a:r>
              <a:rPr lang="ru-RU" sz="2800" b="1" strike="noStrike" spc="-1">
                <a:solidFill>
                  <a:srgbClr val="000000"/>
                </a:solidFill>
                <a:latin typeface="Calibri"/>
              </a:rPr>
              <a:t>Александр Ильич Дутов</a:t>
            </a: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 (1879—1921) — из семьи казачьего офицера, атаман Оренбургского казачества, полковник (1917), генерал-лейтенант (1919)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5" name="Picture 2" descr="File:&amp;Dcy;&amp;ucy;&amp;tcy;&amp;ocy;&amp;vcy;.jpg" hidden="0"/>
          <p:cNvPicPr/>
          <p:nvPr isPhoto="0" userDrawn="0"/>
        </p:nvPicPr>
        <p:blipFill>
          <a:blip r:embed="rId2"/>
          <a:stretch/>
        </p:blipFill>
        <p:spPr bwMode="auto">
          <a:xfrm>
            <a:off x="5867280" y="1866960"/>
            <a:ext cx="3367080" cy="4768920"/>
          </a:xfrm>
          <a:prstGeom prst="rect">
            <a:avLst/>
          </a:prstGeom>
          <a:ln>
            <a:noFill/>
          </a:ln>
        </p:spPr>
      </p:pic>
      <p:pic>
        <p:nvPicPr>
          <p:cNvPr id="6" name="Picture 2" descr="http://cossac-awards.narod.ru/SKR/Dutov2.jpg" hidden="0"/>
          <p:cNvPicPr/>
          <p:nvPr isPhoto="0" userDrawn="0"/>
        </p:nvPicPr>
        <p:blipFill>
          <a:blip r:embed="rId3"/>
          <a:stretch/>
        </p:blipFill>
        <p:spPr bwMode="auto">
          <a:xfrm>
            <a:off x="108000" y="3697200"/>
            <a:ext cx="5400720" cy="31370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 hidden="0"/>
          <p:cNvSpPr txBox="1"/>
          <p:nvPr isPhoto="0" userDrawn="0"/>
        </p:nvSpPr>
        <p:spPr bwMode="auto">
          <a:xfrm>
            <a:off x="108000" y="115920"/>
            <a:ext cx="4967280" cy="194472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171360" indent="-171360" algn="just">
              <a:lnSpc>
                <a:spcPct val="70000"/>
              </a:lnSpc>
              <a:spcBef>
                <a:spcPts val="748"/>
              </a:spcBef>
              <a:defRPr/>
            </a:pPr>
            <a:r>
              <a:rPr lang="ru-RU" sz="2600" b="1" strike="noStrike" spc="-1">
                <a:solidFill>
                  <a:srgbClr val="000000"/>
                </a:solidFill>
                <a:latin typeface="Calibri"/>
              </a:rPr>
              <a:t>Григорий Михайлович Семёнов</a:t>
            </a:r>
            <a:r>
              <a:rPr lang="ru-RU" sz="2600" b="0" strike="noStrike" spc="-1">
                <a:solidFill>
                  <a:srgbClr val="000000"/>
                </a:solidFill>
                <a:latin typeface="Calibri"/>
              </a:rPr>
              <a:t> (1890—1946) — казачий атаман, деятель Белого движения в Забайкалье и на Дальнем Востоке, генерал-лейтенант Белой армии</a:t>
            </a:r>
            <a:endParaRPr lang="en-US" sz="26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5" name="Picture 2" descr="File:Ataman semenov.jpg" hidden="0"/>
          <p:cNvPicPr/>
          <p:nvPr isPhoto="0" userDrawn="0"/>
        </p:nvPicPr>
        <p:blipFill>
          <a:blip r:embed="rId2"/>
          <a:stretch/>
        </p:blipFill>
        <p:spPr bwMode="auto">
          <a:xfrm>
            <a:off x="5580000" y="1773360"/>
            <a:ext cx="3406680" cy="4770360"/>
          </a:xfrm>
          <a:prstGeom prst="rect">
            <a:avLst/>
          </a:prstGeom>
          <a:ln>
            <a:noFill/>
          </a:ln>
        </p:spPr>
      </p:pic>
      <p:pic>
        <p:nvPicPr>
          <p:cNvPr id="6" name="Picture 2" descr="http://t2.gstatic.com/images?q=tbn:ANd9GcSIaFmp7Zm2Jrak6yZrmLPZmiZ06Tpcno5LZ2qyptWm4LQPkwa4" hidden="0"/>
          <p:cNvPicPr/>
          <p:nvPr isPhoto="0" userDrawn="0"/>
        </p:nvPicPr>
        <p:blipFill>
          <a:blip r:embed="rId3"/>
          <a:stretch/>
        </p:blipFill>
        <p:spPr bwMode="auto">
          <a:xfrm>
            <a:off x="395280" y="2847960"/>
            <a:ext cx="4762440" cy="36957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 hidden="0"/>
          <p:cNvSpPr txBox="1"/>
          <p:nvPr isPhoto="0" userDrawn="0"/>
        </p:nvSpPr>
        <p:spPr bwMode="auto">
          <a:xfrm>
            <a:off x="179280" y="260280"/>
            <a:ext cx="4897440" cy="655344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171360" indent="-171360" algn="just">
              <a:lnSpc>
                <a:spcPct val="80000"/>
              </a:lnSpc>
              <a:spcBef>
                <a:spcPts val="748"/>
              </a:spcBef>
              <a:defRPr/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</a:rPr>
              <a:t>Антон Иванович Деникин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 (1872—1947) — русский военачальник, политический и общественный деятель, писатель, мемуарист, публицист и военный документалист;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171360" indent="-171360" algn="just">
              <a:lnSpc>
                <a:spcPct val="80000"/>
              </a:lnSpc>
              <a:spcBef>
                <a:spcPts val="748"/>
              </a:spcBef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Участник Русско-японской, Первой мировой войн;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171360" indent="-171360" algn="just">
              <a:lnSpc>
                <a:spcPct val="80000"/>
              </a:lnSpc>
              <a:spcBef>
                <a:spcPts val="748"/>
              </a:spcBef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Один из основных руководителей Белого движения в годы Гражданской войны, его лидер на Юге России;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171360" indent="-171360" algn="just">
              <a:lnSpc>
                <a:spcPct val="80000"/>
              </a:lnSpc>
              <a:spcBef>
                <a:spcPts val="748"/>
              </a:spcBef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Один из основных организаторов, командующий Добровольческой армией. Главнокомандующий Вооружёнными силами Юга России, заместитель верховного правителя и верховного главнокомандующего Русской армии адмирала Колчака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171360" indent="-171360" algn="just">
              <a:lnSpc>
                <a:spcPct val="80000"/>
              </a:lnSpc>
              <a:spcBef>
                <a:spcPts val="748"/>
              </a:spcBef>
              <a:defRPr/>
            </a:pP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5" name="Picture 2" descr="File:Anton Denikin 1918-1919.jpg" hidden="0"/>
          <p:cNvPicPr/>
          <p:nvPr isPhoto="0" userDrawn="0"/>
        </p:nvPicPr>
        <p:blipFill>
          <a:blip r:embed="rId2"/>
          <a:stretch/>
        </p:blipFill>
        <p:spPr bwMode="auto">
          <a:xfrm>
            <a:off x="5219640" y="738360"/>
            <a:ext cx="3667320" cy="5715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 hidden="0"/>
          <p:cNvSpPr txBox="1"/>
          <p:nvPr isPhoto="0" userDrawn="0"/>
        </p:nvSpPr>
        <p:spPr bwMode="auto">
          <a:xfrm>
            <a:off x="250920" y="189000"/>
            <a:ext cx="4643280" cy="403200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algn="just">
              <a:spcBef>
                <a:spcPts val="748"/>
              </a:spcBef>
              <a:defRPr/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</a:rPr>
              <a:t>Николай Николаевич Юденич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 (1862—1933) — русский военный деятель, генерал от инфантерии (1915) 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algn="just">
              <a:spcBef>
                <a:spcPts val="748"/>
              </a:spcBef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Один из самых успешных генералов России во время Первой мировой войны; 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algn="just">
              <a:spcBef>
                <a:spcPts val="748"/>
              </a:spcBef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Во время Гражданской войны возглавлял силы, действовавшие против советской власти на Северо-Западном направлении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5" name="Picture 2" descr="File:Yudenich1.jpg" hidden="0"/>
          <p:cNvPicPr/>
          <p:nvPr isPhoto="0" userDrawn="0"/>
        </p:nvPicPr>
        <p:blipFill>
          <a:blip r:embed="rId2"/>
          <a:stretch/>
        </p:blipFill>
        <p:spPr bwMode="auto">
          <a:xfrm>
            <a:off x="5070600" y="1665360"/>
            <a:ext cx="4081320" cy="5111640"/>
          </a:xfrm>
          <a:prstGeom prst="rect">
            <a:avLst/>
          </a:prstGeom>
          <a:ln>
            <a:noFill/>
          </a:ln>
        </p:spPr>
      </p:pic>
      <p:pic>
        <p:nvPicPr>
          <p:cNvPr id="6" name="Picture 2" descr="File:Nikolai Yudenich grave.JPG" hidden="0"/>
          <p:cNvPicPr/>
          <p:nvPr isPhoto="0" userDrawn="0"/>
        </p:nvPicPr>
        <p:blipFill>
          <a:blip r:embed="rId3"/>
          <a:stretch/>
        </p:blipFill>
        <p:spPr bwMode="auto">
          <a:xfrm>
            <a:off x="1258920" y="4056120"/>
            <a:ext cx="3635280" cy="27208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 hidden="0"/>
          <p:cNvSpPr txBox="1"/>
          <p:nvPr isPhoto="0" userDrawn="0"/>
        </p:nvSpPr>
        <p:spPr bwMode="auto">
          <a:xfrm>
            <a:off x="0" y="333000"/>
            <a:ext cx="4751280" cy="511164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34920">
              <a:lnSpc>
                <a:spcPct val="80000"/>
              </a:lnSpc>
              <a:spcBef>
                <a:spcPts val="748"/>
              </a:spcBef>
              <a:defRPr/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</a:rPr>
              <a:t>Пётр Николаевич Врангель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 (1878—1928) — русский военачальник, участник Русско-японской и Первой мировой войн;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34920">
              <a:lnSpc>
                <a:spcPct val="80000"/>
              </a:lnSpc>
              <a:spcBef>
                <a:spcPts val="748"/>
              </a:spcBef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Один из главных руководителей Белого движения в годы Гражданской войны;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34920">
              <a:lnSpc>
                <a:spcPct val="80000"/>
              </a:lnSpc>
              <a:spcBef>
                <a:spcPts val="748"/>
              </a:spcBef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Главнокомандующий Русской Армии в Крыму и Польше (1920);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34920">
              <a:lnSpc>
                <a:spcPct val="80000"/>
              </a:lnSpc>
              <a:spcBef>
                <a:spcPts val="748"/>
              </a:spcBef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Получил прозвище «чёрный барон» за свою традиционную (с сентября 1918 года) повседневную форму одежды — чёрную казачью черкеску с газырями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5" name="Picture 2" descr="File:Wrangel Pyotr 1.jpg" hidden="0"/>
          <p:cNvPicPr/>
          <p:nvPr isPhoto="0" userDrawn="0"/>
        </p:nvPicPr>
        <p:blipFill>
          <a:blip r:embed="rId2"/>
          <a:stretch/>
        </p:blipFill>
        <p:spPr bwMode="auto">
          <a:xfrm>
            <a:off x="5076720" y="333360"/>
            <a:ext cx="3909960" cy="64785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 hidden="0"/>
          <p:cNvSpPr txBox="1"/>
          <p:nvPr isPhoto="0" userDrawn="0"/>
        </p:nvSpPr>
        <p:spPr bwMode="auto">
          <a:xfrm>
            <a:off x="324000" y="12600"/>
            <a:ext cx="8820000" cy="132552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lnSpc>
                <a:spcPct val="90000"/>
              </a:lnSpc>
              <a:defRPr/>
            </a:pPr>
            <a:r>
              <a:rPr lang="ru-RU" sz="3600" b="1" strike="noStrike" spc="-1">
                <a:solidFill>
                  <a:srgbClr val="C00000"/>
                </a:solidFill>
                <a:latin typeface="Calibri"/>
              </a:rPr>
              <a:t>Лозунги Зелёного движения в Гражданской войне 1918-1922</a:t>
            </a:r>
            <a:endParaRPr lang="en-US" sz="36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5" name="TextShape 2" hidden="0"/>
          <p:cNvSpPr txBox="1"/>
          <p:nvPr isPhoto="0" userDrawn="0"/>
        </p:nvSpPr>
        <p:spPr bwMode="auto">
          <a:xfrm>
            <a:off x="179280" y="1483920"/>
            <a:ext cx="8064720" cy="252108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171360" indent="-171360" algn="just">
              <a:spcBef>
                <a:spcPts val="748"/>
              </a:spcBef>
              <a:defRPr/>
            </a:pPr>
            <a:r>
              <a:rPr lang="ru-RU" sz="2400" b="0" i="1" strike="noStrike" spc="-1">
                <a:solidFill>
                  <a:srgbClr val="000000"/>
                </a:solidFill>
                <a:latin typeface="Calibri"/>
              </a:rPr>
              <a:t>«Бей красных, пока не побелеют, бей белых, пока не покраснеют!»;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171360" indent="-171360" algn="just">
              <a:spcBef>
                <a:spcPts val="748"/>
              </a:spcBef>
              <a:defRPr/>
            </a:pPr>
            <a:r>
              <a:rPr lang="ru-RU" sz="2400" b="0" i="1" strike="noStrike" spc="-1">
                <a:solidFill>
                  <a:srgbClr val="000000"/>
                </a:solidFill>
                <a:latin typeface="Calibri"/>
              </a:rPr>
              <a:t>«Даёшь коммунизм без большевиков!»;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171360" indent="-171360" algn="just">
              <a:spcBef>
                <a:spcPts val="748"/>
              </a:spcBef>
              <a:defRPr/>
            </a:pPr>
            <a:r>
              <a:rPr lang="ru-RU" sz="2400" b="0" i="1" strike="noStrike" spc="-1">
                <a:solidFill>
                  <a:srgbClr val="000000"/>
                </a:solidFill>
                <a:latin typeface="Calibri"/>
              </a:rPr>
              <a:t>«За Советы без большевиков!»;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171360" indent="-171360" algn="just">
              <a:spcBef>
                <a:spcPts val="748"/>
              </a:spcBef>
              <a:defRPr/>
            </a:pPr>
            <a:r>
              <a:rPr lang="ru-RU" sz="2400" b="0" i="1" strike="noStrike" spc="-1">
                <a:solidFill>
                  <a:srgbClr val="000000"/>
                </a:solidFill>
                <a:latin typeface="Calibri"/>
              </a:rPr>
              <a:t>«Вся власть Учредительному Собранию!»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6" name="Picture 2" descr="File:Darker green and Black flag.svg" hidden="0"/>
          <p:cNvPicPr/>
          <p:nvPr isPhoto="0" userDrawn="0"/>
        </p:nvPicPr>
        <p:blipFill>
          <a:blip r:embed="rId2"/>
          <a:stretch/>
        </p:blipFill>
        <p:spPr bwMode="auto">
          <a:xfrm>
            <a:off x="4284720" y="3668760"/>
            <a:ext cx="4572000" cy="3046320"/>
          </a:xfrm>
          <a:prstGeom prst="rect">
            <a:avLst/>
          </a:prstGeom>
          <a:ln>
            <a:noFill/>
          </a:ln>
        </p:spPr>
      </p:pic>
      <p:pic>
        <p:nvPicPr>
          <p:cNvPr id="7" name="Picture 4" descr="http://www.hrono.ru/img/1917/dybenko_mahno.jpg" hidden="0"/>
          <p:cNvPicPr/>
          <p:nvPr isPhoto="0" userDrawn="0"/>
        </p:nvPicPr>
        <p:blipFill>
          <a:blip r:embed="rId3"/>
          <a:stretch/>
        </p:blipFill>
        <p:spPr bwMode="auto">
          <a:xfrm>
            <a:off x="324000" y="3933720"/>
            <a:ext cx="3809880" cy="27529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 hidden="0"/>
          <p:cNvSpPr txBox="1"/>
          <p:nvPr isPhoto="0" userDrawn="0"/>
        </p:nvSpPr>
        <p:spPr bwMode="auto">
          <a:xfrm>
            <a:off x="178920" y="189000"/>
            <a:ext cx="4753080" cy="331128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171360" indent="-171360" algn="just">
              <a:lnSpc>
                <a:spcPct val="80000"/>
              </a:lnSpc>
              <a:spcBef>
                <a:spcPts val="748"/>
              </a:spcBef>
              <a:defRPr/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</a:rPr>
              <a:t>Нестор Иванович Махно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 (1888—1934) — наиболее противоречиво известный предводитель крестьянского повстанческого движения на юге Украины во время гражданской войны 1918—1920. Известен также как </a:t>
            </a:r>
            <a:r>
              <a:rPr lang="ru-RU" sz="2400" b="0" i="1" strike="noStrike" spc="-1">
                <a:solidFill>
                  <a:srgbClr val="000000"/>
                </a:solidFill>
                <a:latin typeface="Calibri"/>
              </a:rPr>
              <a:t>батько Махно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 (официально подписывал так некоторые приказы). Автор мемуаров «Воспоминания»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5" name="Picture 2" descr="File:1921. &amp;Ncy;&amp;iecy;&amp;scy;&amp;tcy;&amp;ocy;&amp;rcy; &amp;Mcy;&amp;acy;&amp;khcy;&amp;ncy;&amp;ocy; &amp;vcy; &amp;lcy;&amp;acy;&amp;gcy;&amp;iecy;&amp;rcy;&amp;iecy; &amp;dcy;&amp;lcy;&amp;yacy; &amp;pcy;&amp;iecy;&amp;rcy;&amp;iecy;&amp;mcy;&amp;iecy;&amp;shchcy;&amp;iecy;&amp;ncy;&amp;ncy;&amp;ycy;&amp;khcy; &amp;lcy;&amp;icy;&amp;tscy; &amp;vcy; &amp;Rcy;&amp;ucy;&amp;mcy;&amp;ycy;&amp;ncy;&amp;icy;&amp;icy;.jpg" hidden="0"/>
          <p:cNvPicPr/>
          <p:nvPr isPhoto="0" userDrawn="0"/>
        </p:nvPicPr>
        <p:blipFill>
          <a:blip r:embed="rId2"/>
          <a:stretch/>
        </p:blipFill>
        <p:spPr bwMode="auto">
          <a:xfrm>
            <a:off x="5364000" y="912960"/>
            <a:ext cx="3695760" cy="5715000"/>
          </a:xfrm>
          <a:prstGeom prst="rect">
            <a:avLst/>
          </a:prstGeom>
          <a:ln>
            <a:noFill/>
          </a:ln>
        </p:spPr>
      </p:pic>
      <p:pic>
        <p:nvPicPr>
          <p:cNvPr id="6" name="Picture 4" descr="File:&amp;Mcy;&amp;acy;&amp;khcy;&amp;ncy;&amp;ocy;&amp;vcy;&amp;scy;&amp;kcy;&amp;icy;&amp;jcy; &amp;fcy;&amp;lcy;&amp;acy;&amp;gcy;.jpg" hidden="0"/>
          <p:cNvPicPr/>
          <p:nvPr isPhoto="0" userDrawn="0"/>
        </p:nvPicPr>
        <p:blipFill>
          <a:blip r:embed="rId3"/>
          <a:stretch/>
        </p:blipFill>
        <p:spPr bwMode="auto">
          <a:xfrm>
            <a:off x="468360" y="4076640"/>
            <a:ext cx="4392720" cy="26672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 hidden="0"/>
          <p:cNvSpPr txBox="1"/>
          <p:nvPr isPhoto="0" userDrawn="0"/>
        </p:nvSpPr>
        <p:spPr bwMode="auto">
          <a:xfrm>
            <a:off x="108000" y="115920"/>
            <a:ext cx="8640720" cy="132552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defRPr/>
            </a:pPr>
            <a:r>
              <a:rPr lang="ru-RU" sz="4400" b="1" strike="noStrike" spc="-1">
                <a:solidFill>
                  <a:srgbClr val="C00000"/>
                </a:solidFill>
                <a:latin typeface="Calibri Light"/>
              </a:rPr>
              <a:t>ПРИЧИНЫ ГРАЖДАНСКОЙ ВОЙНЫ</a:t>
            </a:r>
            <a:endParaRPr lang="en-US" sz="44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5" name="TextShape 2" hidden="0"/>
          <p:cNvSpPr txBox="1"/>
          <p:nvPr isPhoto="0" userDrawn="0"/>
        </p:nvSpPr>
        <p:spPr bwMode="auto">
          <a:xfrm>
            <a:off x="0" y="1267920"/>
            <a:ext cx="8964720" cy="558972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txBody>
          <a:bodyPr>
            <a:normAutofit/>
          </a:bodyPr>
          <a:p>
            <a:pPr marL="593640" indent="-457200">
              <a:spcBef>
                <a:spcPts val="748"/>
              </a:spcBef>
              <a:buClr>
                <a:srgbClr val="000000"/>
              </a:buClr>
              <a:buFont typeface="Calibri"/>
              <a:buAutoNum type="arabicPeriod"/>
              <a:defRPr/>
            </a:pPr>
            <a:r>
              <a:rPr lang="ru-RU" sz="3200" b="1" strike="noStrike" spc="-1">
                <a:solidFill>
                  <a:srgbClr val="000000"/>
                </a:solidFill>
                <a:latin typeface="Calibri"/>
              </a:rPr>
              <a:t>Отсутствие твердой гос.власти</a:t>
            </a: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  <a:p>
            <a:pPr marL="593640" indent="-457200">
              <a:spcBef>
                <a:spcPts val="748"/>
              </a:spcBef>
              <a:buClr>
                <a:srgbClr val="000000"/>
              </a:buClr>
              <a:buFont typeface="Calibri"/>
              <a:buAutoNum type="arabicPeriod"/>
              <a:defRPr/>
            </a:pPr>
            <a:r>
              <a:rPr lang="ru-RU" sz="3200" b="1" strike="noStrike" spc="-1">
                <a:solidFill>
                  <a:srgbClr val="000000"/>
                </a:solidFill>
                <a:latin typeface="Calibri"/>
              </a:rPr>
              <a:t>Замедленный характер реформ</a:t>
            </a: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  <a:p>
            <a:pPr marL="593640" indent="-457200">
              <a:spcBef>
                <a:spcPts val="748"/>
              </a:spcBef>
              <a:buClr>
                <a:srgbClr val="000000"/>
              </a:buClr>
              <a:buFont typeface="Calibri"/>
              <a:buAutoNum type="arabicPeriod"/>
              <a:defRPr/>
            </a:pPr>
            <a:r>
              <a:rPr lang="ru-RU" sz="3200" b="1" strike="noStrike" spc="-1">
                <a:solidFill>
                  <a:srgbClr val="000000"/>
                </a:solidFill>
                <a:latin typeface="Calibri"/>
              </a:rPr>
              <a:t>Продолжение войны</a:t>
            </a: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  <a:p>
            <a:pPr marL="593640" indent="-457200">
              <a:spcBef>
                <a:spcPts val="748"/>
              </a:spcBef>
              <a:buClr>
                <a:srgbClr val="000000"/>
              </a:buClr>
              <a:buFont typeface="Calibri"/>
              <a:buAutoNum type="arabicPeriod"/>
              <a:defRPr/>
            </a:pPr>
            <a:r>
              <a:rPr lang="ru-RU" sz="3200" b="1" strike="noStrike" spc="-1">
                <a:solidFill>
                  <a:srgbClr val="000000"/>
                </a:solidFill>
                <a:latin typeface="Calibri"/>
              </a:rPr>
              <a:t>Экономический кризис: промышленность и с/х оказались в кризисной ситуации</a:t>
            </a: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  <a:p>
            <a:pPr marL="593640" indent="-457200">
              <a:spcBef>
                <a:spcPts val="748"/>
              </a:spcBef>
              <a:buClr>
                <a:srgbClr val="000000"/>
              </a:buClr>
              <a:buFont typeface="Calibri"/>
              <a:buAutoNum type="arabicPeriod"/>
              <a:defRPr/>
            </a:pPr>
            <a:r>
              <a:rPr lang="ru-RU" sz="3200" b="1" strike="noStrike" spc="-1">
                <a:solidFill>
                  <a:srgbClr val="000000"/>
                </a:solidFill>
                <a:latin typeface="Calibri"/>
              </a:rPr>
              <a:t>Снижение уровня жизни населения</a:t>
            </a: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  <a:p>
            <a:pPr marL="593640" indent="-457200">
              <a:spcBef>
                <a:spcPts val="748"/>
              </a:spcBef>
              <a:buClr>
                <a:srgbClr val="000000"/>
              </a:buClr>
              <a:buFont typeface="Calibri"/>
              <a:buAutoNum type="arabicPeriod"/>
              <a:defRPr/>
            </a:pPr>
            <a:r>
              <a:rPr lang="ru-RU" sz="3200" b="1" strike="noStrike" spc="-1">
                <a:solidFill>
                  <a:srgbClr val="000000"/>
                </a:solidFill>
                <a:latin typeface="Calibri"/>
              </a:rPr>
              <a:t>Продовольственная диктатура партии большевиков, которая качнула маятник крестьянских симпатий от красных к белым, затем наоборот.</a:t>
            </a: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  <a:p>
            <a:pPr marL="593640" indent="-457200">
              <a:spcBef>
                <a:spcPts val="748"/>
              </a:spcBef>
              <a:buClr>
                <a:srgbClr val="000000"/>
              </a:buClr>
              <a:buFont typeface="Calibri"/>
              <a:buAutoNum type="arabicPeriod"/>
              <a:defRPr/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  <a:p>
            <a:pPr marL="593640" indent="-457200">
              <a:spcBef>
                <a:spcPts val="748"/>
              </a:spcBef>
              <a:buClr>
                <a:srgbClr val="000000"/>
              </a:buClr>
              <a:buFont typeface="Calibri"/>
              <a:buAutoNum type="arabicPeriod"/>
              <a:defRPr/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 hidden="0"/>
          <p:cNvSpPr txBox="1"/>
          <p:nvPr isPhoto="0" userDrawn="0"/>
        </p:nvSpPr>
        <p:spPr bwMode="auto">
          <a:xfrm>
            <a:off x="216000" y="189000"/>
            <a:ext cx="8712000" cy="132552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lnSpc>
                <a:spcPct val="90000"/>
              </a:lnSpc>
              <a:defRPr/>
            </a:pPr>
            <a:r>
              <a:rPr lang="ru-RU" sz="4400" b="1" strike="noStrike" spc="-1">
                <a:solidFill>
                  <a:srgbClr val="C00000"/>
                </a:solidFill>
                <a:latin typeface="Calibri"/>
              </a:rPr>
              <a:t>Причины поражения белых в Гражданской войне 1918-1922 г.г.</a:t>
            </a:r>
            <a:endParaRPr lang="en-US" sz="44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5" name="TextShape 2" hidden="0"/>
          <p:cNvSpPr txBox="1"/>
          <p:nvPr isPhoto="0" userDrawn="0"/>
        </p:nvSpPr>
        <p:spPr bwMode="auto">
          <a:xfrm>
            <a:off x="0" y="1825200"/>
            <a:ext cx="9144000" cy="5032440"/>
          </a:xfrm>
          <a:prstGeom prst="rect">
            <a:avLst/>
          </a:prstGeom>
          <a:solidFill>
            <a:srgbClr val="A9D18E"/>
          </a:solidFill>
          <a:ln>
            <a:noFill/>
          </a:ln>
        </p:spPr>
        <p:txBody>
          <a:bodyPr>
            <a:normAutofit/>
          </a:bodyPr>
          <a:p>
            <a:pPr>
              <a:spcBef>
                <a:spcPts val="748"/>
              </a:spcBef>
              <a:defRPr/>
            </a:pPr>
            <a:r>
              <a:rPr lang="ru-RU" sz="3200" b="1" strike="noStrike" spc="-1">
                <a:solidFill>
                  <a:srgbClr val="000000"/>
                </a:solidFill>
                <a:latin typeface="Calibri"/>
              </a:rPr>
              <a:t>1. Белые не выдвинули единой политической и экономической программы, способной сплотить всех противников большевизма.</a:t>
            </a: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  <a:p>
            <a:pPr>
              <a:spcBef>
                <a:spcPts val="748"/>
              </a:spcBef>
              <a:defRPr/>
            </a:pPr>
            <a:r>
              <a:rPr lang="ru-RU" sz="3200" b="1" strike="noStrike" spc="-1">
                <a:solidFill>
                  <a:srgbClr val="000000"/>
                </a:solidFill>
                <a:latin typeface="Calibri"/>
              </a:rPr>
              <a:t>2. Социально- экономическая политика белых оттолкнула крестьянство.</a:t>
            </a: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  <a:p>
            <a:pPr>
              <a:spcBef>
                <a:spcPts val="748"/>
              </a:spcBef>
              <a:defRPr/>
            </a:pPr>
            <a:r>
              <a:rPr lang="ru-RU" sz="3200" b="1" strike="noStrike" spc="-1">
                <a:solidFill>
                  <a:srgbClr val="000000"/>
                </a:solidFill>
                <a:latin typeface="Calibri"/>
              </a:rPr>
              <a:t>3. Противоречие внутри самого белого лагеря.</a:t>
            </a: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  <a:p>
            <a:pPr>
              <a:spcBef>
                <a:spcPts val="748"/>
              </a:spcBef>
              <a:defRPr/>
            </a:pPr>
            <a:r>
              <a:rPr lang="ru-RU" sz="3200" b="1" strike="noStrike" spc="-1">
                <a:solidFill>
                  <a:srgbClr val="000000"/>
                </a:solidFill>
                <a:latin typeface="Calibri"/>
              </a:rPr>
              <a:t>4. В ходе войны все сильнее давали себя знать деморализация и разложение в армии, особенно среди офицерства. </a:t>
            </a:r>
            <a:r>
              <a:rPr lang="en-US" sz="3200" b="1" strike="noStrike" spc="-1">
                <a:solidFill>
                  <a:srgbClr val="000000"/>
                </a:solidFill>
                <a:latin typeface="Calibri"/>
              </a:rPr>
              <a:t>“</a:t>
            </a:r>
            <a:r>
              <a:rPr lang="ru-RU" sz="3200" b="1" strike="noStrike" spc="-1">
                <a:solidFill>
                  <a:srgbClr val="000000"/>
                </a:solidFill>
                <a:latin typeface="Calibri"/>
              </a:rPr>
              <a:t>Люди искали идею и пятнали знамя</a:t>
            </a:r>
            <a:r>
              <a:rPr lang="en-US" sz="3200" b="1" strike="noStrike" spc="-1">
                <a:solidFill>
                  <a:srgbClr val="000000"/>
                </a:solidFill>
                <a:latin typeface="Calibri"/>
              </a:rPr>
              <a:t>”</a:t>
            </a: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 hidden="0"/>
          <p:cNvSpPr txBox="1"/>
          <p:nvPr isPhoto="0" userDrawn="0"/>
        </p:nvSpPr>
        <p:spPr bwMode="auto">
          <a:xfrm>
            <a:off x="0" y="188640"/>
            <a:ext cx="853272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lnSpc>
                <a:spcPct val="90000"/>
              </a:lnSpc>
              <a:defRPr/>
            </a:pPr>
            <a:r>
              <a:rPr lang="ru-RU" sz="3600" b="1" strike="noStrike" spc="-1">
                <a:solidFill>
                  <a:srgbClr val="C00000"/>
                </a:solidFill>
                <a:latin typeface="Calibri"/>
              </a:rPr>
              <a:t>Причины победы красных в Гражданской войне 1918-1922</a:t>
            </a:r>
            <a:endParaRPr lang="en-US" sz="36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5" name="TextShape 2" hidden="0"/>
          <p:cNvSpPr txBox="1"/>
          <p:nvPr isPhoto="0" userDrawn="0"/>
        </p:nvSpPr>
        <p:spPr bwMode="auto">
          <a:xfrm>
            <a:off x="0" y="1599840"/>
            <a:ext cx="8964720" cy="5141880"/>
          </a:xfrm>
          <a:prstGeom prst="rect">
            <a:avLst/>
          </a:prstGeom>
          <a:solidFill>
            <a:srgbClr val="F4B183"/>
          </a:solidFill>
          <a:ln>
            <a:noFill/>
          </a:ln>
        </p:spPr>
        <p:txBody>
          <a:bodyPr>
            <a:normAutofit/>
          </a:bodyPr>
          <a:p>
            <a:pPr marL="457200" indent="-457200">
              <a:spcBef>
                <a:spcPts val="748"/>
              </a:spcBef>
              <a:buClr>
                <a:srgbClr val="000000"/>
              </a:buClr>
              <a:buFont typeface="Calibri"/>
              <a:buAutoNum type="arabicPeriod"/>
              <a:defRPr/>
            </a:pPr>
            <a:r>
              <a:rPr lang="ru-RU" sz="3600" b="1" strike="noStrike" spc="-1">
                <a:solidFill>
                  <a:srgbClr val="000000"/>
                </a:solidFill>
                <a:latin typeface="Calibri"/>
              </a:rPr>
              <a:t>Социальная и идейная разрозненность Белого движения;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  <a:p>
            <a:pPr marL="457200" indent="-457200">
              <a:spcBef>
                <a:spcPts val="748"/>
              </a:spcBef>
              <a:buClr>
                <a:srgbClr val="000000"/>
              </a:buClr>
              <a:buFont typeface="Calibri"/>
              <a:buAutoNum type="arabicPeriod"/>
              <a:defRPr/>
            </a:pPr>
            <a:r>
              <a:rPr lang="ru-RU" sz="3600" b="1" strike="noStrike" spc="-1">
                <a:solidFill>
                  <a:srgbClr val="000000"/>
                </a:solidFill>
                <a:latin typeface="Calibri"/>
              </a:rPr>
              <a:t>Использование возможностей мощного государственного аппарата;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  <a:p>
            <a:pPr marL="457200" indent="-457200">
              <a:spcBef>
                <a:spcPts val="748"/>
              </a:spcBef>
              <a:buClr>
                <a:srgbClr val="000000"/>
              </a:buClr>
              <a:buFont typeface="Calibri"/>
              <a:buAutoNum type="arabicPeriod"/>
              <a:defRPr/>
            </a:pPr>
            <a:r>
              <a:rPr lang="ru-RU" sz="3600" b="1" strike="noStrike" spc="-1">
                <a:solidFill>
                  <a:srgbClr val="000000"/>
                </a:solidFill>
                <a:latin typeface="Calibri"/>
              </a:rPr>
              <a:t>Способность проводить массовые мобилизации и репрессии;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  <a:p>
            <a:pPr marL="457200" indent="-457200">
              <a:spcBef>
                <a:spcPts val="748"/>
              </a:spcBef>
              <a:buClr>
                <a:srgbClr val="000000"/>
              </a:buClr>
              <a:buFont typeface="Calibri"/>
              <a:buAutoNum type="arabicPeriod"/>
              <a:defRPr/>
            </a:pPr>
            <a:r>
              <a:rPr lang="ru-RU" sz="3600" b="1" strike="noStrike" spc="-1">
                <a:solidFill>
                  <a:srgbClr val="000000"/>
                </a:solidFill>
                <a:latin typeface="Calibri"/>
              </a:rPr>
              <a:t>Продуманное идеологическое обеспечение военных кампаний;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 hidden="0"/>
          <p:cNvSpPr txBox="1"/>
          <p:nvPr isPhoto="0" userDrawn="0"/>
        </p:nvSpPr>
        <p:spPr bwMode="auto">
          <a:xfrm>
            <a:off x="456840" y="274320"/>
            <a:ext cx="6491160" cy="1143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lnSpc>
                <a:spcPct val="90000"/>
              </a:lnSpc>
              <a:defRPr/>
            </a:pPr>
            <a:r>
              <a:rPr lang="ru-RU" sz="3600" b="1" strike="noStrike" spc="-1">
                <a:solidFill>
                  <a:srgbClr val="C00000"/>
                </a:solidFill>
                <a:latin typeface="Calibri"/>
              </a:rPr>
              <a:t>Крупные выступления зелёного движения</a:t>
            </a:r>
            <a:endParaRPr lang="en-US" sz="36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5" name="TextShape 2" hidden="0"/>
          <p:cNvSpPr txBox="1"/>
          <p:nvPr isPhoto="0" userDrawn="0"/>
        </p:nvSpPr>
        <p:spPr bwMode="auto">
          <a:xfrm>
            <a:off x="178920" y="1684080"/>
            <a:ext cx="8675640" cy="52578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>
            <a:normAutofit/>
          </a:bodyPr>
          <a:p>
            <a:pPr marL="549000" indent="-514080" algn="just">
              <a:spcBef>
                <a:spcPts val="748"/>
              </a:spcBef>
              <a:buClr>
                <a:srgbClr val="000000"/>
              </a:buClr>
              <a:buFont typeface="Calibri"/>
              <a:buAutoNum type="arabicPeriod"/>
              <a:defRPr/>
            </a:pPr>
            <a:r>
              <a:rPr lang="ru-RU" sz="3200" b="1" strike="noStrike" spc="-1">
                <a:solidFill>
                  <a:srgbClr val="000000"/>
                </a:solidFill>
                <a:latin typeface="Calibri"/>
              </a:rPr>
              <a:t>1920-1921 – восстание крестьян на Тамбовщине под предводительством эсеров;</a:t>
            </a: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  <a:p>
            <a:pPr marL="549000" indent="-514080" algn="just">
              <a:spcBef>
                <a:spcPts val="748"/>
              </a:spcBef>
              <a:buClr>
                <a:srgbClr val="000000"/>
              </a:buClr>
              <a:buFont typeface="Calibri"/>
              <a:buAutoNum type="arabicPeriod"/>
              <a:defRPr/>
            </a:pPr>
            <a:r>
              <a:rPr lang="ru-RU" sz="3200" b="1" strike="noStrike" spc="-1">
                <a:solidFill>
                  <a:srgbClr val="000000"/>
                </a:solidFill>
                <a:latin typeface="Calibri"/>
              </a:rPr>
              <a:t>28 февраля 1921 – 18 марта 1921 – Кронштадское восстание с целью ликвидации монополии власти большевиков;</a:t>
            </a: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  <a:p>
            <a:pPr marL="549000" indent="-514080" algn="just">
              <a:spcBef>
                <a:spcPts val="748"/>
              </a:spcBef>
              <a:buClr>
                <a:srgbClr val="000000"/>
              </a:buClr>
              <a:buFont typeface="Calibri"/>
              <a:buAutoNum type="arabicPeriod"/>
              <a:defRPr/>
            </a:pPr>
            <a:r>
              <a:rPr lang="ru-RU" sz="3200" b="1" strike="noStrike" spc="-1">
                <a:solidFill>
                  <a:srgbClr val="000000"/>
                </a:solidFill>
                <a:latin typeface="Calibri"/>
              </a:rPr>
              <a:t>Махновщина - анархистско-бандитское движение во время гражданской войны на Украине, возглавлявшееся Махно и выражавшее идеологию кулачества</a:t>
            </a: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  <a:p>
            <a:pPr marL="549000" indent="-514080" algn="just">
              <a:spcBef>
                <a:spcPts val="748"/>
              </a:spcBef>
              <a:defRPr/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  <a:p>
            <a:pPr marL="549000" indent="-514080">
              <a:spcBef>
                <a:spcPts val="748"/>
              </a:spcBef>
              <a:defRPr/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6" name="Picture 2" descr="File:Darker green and Black flag.svg" hidden="0"/>
          <p:cNvPicPr/>
          <p:nvPr isPhoto="0" userDrawn="0"/>
        </p:nvPicPr>
        <p:blipFill>
          <a:blip r:embed="rId2"/>
          <a:stretch/>
        </p:blipFill>
        <p:spPr bwMode="auto">
          <a:xfrm>
            <a:off x="6659640" y="189000"/>
            <a:ext cx="2125440" cy="14158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 hidden="0"/>
          <p:cNvSpPr txBox="1"/>
          <p:nvPr isPhoto="0" userDrawn="0"/>
        </p:nvSpPr>
        <p:spPr bwMode="auto">
          <a:xfrm>
            <a:off x="179280" y="189000"/>
            <a:ext cx="8640720" cy="132552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lnSpc>
                <a:spcPct val="90000"/>
              </a:lnSpc>
              <a:defRPr/>
            </a:pPr>
            <a:r>
              <a:rPr lang="ru-RU" sz="4000" b="1" strike="noStrike" spc="-1">
                <a:solidFill>
                  <a:srgbClr val="C00000"/>
                </a:solidFill>
                <a:latin typeface="Calibri"/>
              </a:rPr>
              <a:t>Последствия Гражданской войны 1918-1922 г.г.</a:t>
            </a:r>
            <a:endParaRPr lang="en-US" sz="40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5" name="TextShape 2" hidden="0"/>
          <p:cNvSpPr txBox="1"/>
          <p:nvPr isPhoto="0" userDrawn="0"/>
        </p:nvSpPr>
        <p:spPr bwMode="auto">
          <a:xfrm>
            <a:off x="179280" y="1514160"/>
            <a:ext cx="8640720" cy="5227560"/>
          </a:xfrm>
          <a:prstGeom prst="rect">
            <a:avLst/>
          </a:prstGeom>
          <a:solidFill>
            <a:srgbClr val="A9D18E"/>
          </a:solidFill>
          <a:ln>
            <a:noFill/>
          </a:ln>
        </p:spPr>
        <p:txBody>
          <a:bodyPr>
            <a:normAutofit/>
          </a:bodyPr>
          <a:p>
            <a:pPr marL="136440">
              <a:spcBef>
                <a:spcPts val="748"/>
              </a:spcBef>
              <a:defRPr/>
            </a:pPr>
            <a:r>
              <a:rPr lang="ru-RU" sz="2800" b="1" strike="noStrike" spc="-1">
                <a:solidFill>
                  <a:srgbClr val="000000"/>
                </a:solidFill>
                <a:latin typeface="Calibri"/>
              </a:rPr>
              <a:t>1. Потери с 1914 по 1922- 25 миллионов человек.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136440">
              <a:spcBef>
                <a:spcPts val="748"/>
              </a:spcBef>
              <a:defRPr/>
            </a:pPr>
            <a:r>
              <a:rPr lang="ru-RU" sz="2800" b="1" strike="noStrike" spc="-1">
                <a:solidFill>
                  <a:srgbClr val="000000"/>
                </a:solidFill>
                <a:latin typeface="Calibri"/>
              </a:rPr>
              <a:t>2. Материальные потери- 25</a:t>
            </a:r>
            <a:r>
              <a:rPr lang="en-US" sz="2800" b="1" strike="noStrike" spc="-1">
                <a:solidFill>
                  <a:srgbClr val="000000"/>
                </a:solidFill>
                <a:latin typeface="Calibri"/>
              </a:rPr>
              <a:t>%</a:t>
            </a:r>
            <a:r>
              <a:rPr lang="ru-RU" sz="2800" b="1" strike="noStrike" spc="-1">
                <a:solidFill>
                  <a:srgbClr val="000000"/>
                </a:solidFill>
                <a:latin typeface="Calibri"/>
              </a:rPr>
              <a:t> национального богатства.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136440">
              <a:spcBef>
                <a:spcPts val="748"/>
              </a:spcBef>
              <a:defRPr/>
            </a:pPr>
            <a:r>
              <a:rPr lang="ru-RU" sz="2800" b="1" strike="noStrike" spc="-1">
                <a:solidFill>
                  <a:srgbClr val="000000"/>
                </a:solidFill>
                <a:latin typeface="Calibri"/>
              </a:rPr>
              <a:t>3. Моральные потери- красный и белый террор, потеря ценности человеческой жизни.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136440">
              <a:spcBef>
                <a:spcPts val="748"/>
              </a:spcBef>
              <a:defRPr/>
            </a:pPr>
            <a:r>
              <a:rPr lang="ru-RU" sz="2800" b="1" strike="noStrike" spc="-1">
                <a:solidFill>
                  <a:srgbClr val="000000"/>
                </a:solidFill>
                <a:latin typeface="Calibri"/>
              </a:rPr>
              <a:t>4. Политические последствия- установление однопартийной структуры партии, и формирование административно- командной системы, отказ от демократии в европейском понимании.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136440">
              <a:spcBef>
                <a:spcPts val="748"/>
              </a:spcBef>
              <a:buClr>
                <a:srgbClr val="000000"/>
              </a:buClr>
              <a:buFont typeface="Wingdings 2"/>
              <a:buChar char=""/>
              <a:defRPr/>
            </a:pPr>
            <a:r>
              <a:rPr lang="ru-RU" sz="2800" b="1" strike="noStrike" spc="-1">
                <a:solidFill>
                  <a:srgbClr val="000000"/>
                </a:solidFill>
                <a:latin typeface="Calibri"/>
              </a:rPr>
              <a:t>5. Крайнее неприятие западных ценностей жизни.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136440">
              <a:spcBef>
                <a:spcPts val="748"/>
              </a:spcBef>
              <a:buClr>
                <a:srgbClr val="000000"/>
              </a:buClr>
              <a:buFont typeface="Wingdings 2"/>
              <a:buChar char=""/>
              <a:defRPr/>
            </a:pPr>
            <a:r>
              <a:rPr lang="ru-RU" sz="2800" b="1" strike="noStrike" spc="-1">
                <a:solidFill>
                  <a:srgbClr val="000000"/>
                </a:solidFill>
                <a:latin typeface="Calibri"/>
              </a:rPr>
              <a:t>6. Ксенофобия- ненависть к иностранцам.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CustomShape 1" hidden="0"/>
          <p:cNvSpPr/>
          <p:nvPr isPhoto="0" userDrawn="0"/>
        </p:nvSpPr>
        <p:spPr bwMode="auto">
          <a:xfrm>
            <a:off x="533520" y="457200"/>
            <a:ext cx="8001000" cy="571680"/>
          </a:xfrm>
          <a:custGeom>
            <a:avLst/>
            <a:gdLst/>
            <a:ahLst/>
            <a:cxnLst/>
            <a:rect l="0" t="0" r="r" b="b"/>
            <a:pathLst>
              <a:path w="22785" h="16546" fill="norm" stroke="1" extrusionOk="0">
                <a:moveTo>
                  <a:pt x="0" y="0"/>
                </a:moveTo>
                <a:lnTo>
                  <a:pt x="22226" y="0"/>
                </a:lnTo>
                <a:lnTo>
                  <a:pt x="22226" y="1589"/>
                </a:lnTo>
                <a:lnTo>
                  <a:pt x="0" y="1589"/>
                </a:lnTo>
                <a:lnTo>
                  <a:pt x="0" y="0"/>
                </a:lnTo>
                <a:moveTo>
                  <a:pt x="22784" y="16545"/>
                </a:moveTo>
                <a:lnTo>
                  <a:pt x="22744" y="615"/>
                </a:lnTo>
                <a:moveTo>
                  <a:pt x="22744" y="0"/>
                </a:moveTo>
                <a:lnTo>
                  <a:pt x="22744" y="1589"/>
                </a:lnTo>
              </a:path>
            </a:pathLst>
          </a:custGeom>
          <a:solidFill>
            <a:srgbClr val="00B0F0"/>
          </a:solidFill>
          <a:ln w="19080">
            <a:solidFill>
              <a:srgbClr val="7030A0"/>
            </a:solidFill>
            <a:miter/>
            <a:headEnd type="triangle" w="med" len="med"/>
          </a:ln>
        </p:spPr>
        <p:style>
          <a:lnRef idx="0"/>
          <a:fillRef idx="0"/>
          <a:effectRef idx="0"/>
          <a:fontRef idx="minor"/>
        </p:style>
        <p:txBody>
          <a:bodyPr lIns="90000" tIns="46800" rIns="90000" bIns="46800" anchor="ctr">
            <a:noAutofit/>
          </a:bodyPr>
          <a:p>
            <a:pPr algn="ctr">
              <a:lnSpc>
                <a:spcPct val="100000"/>
              </a:lnSpc>
              <a:defRPr/>
            </a:pPr>
            <a:r>
              <a:rPr lang="ru-RU" sz="1600" b="0" strike="noStrike" spc="-1">
                <a:solidFill>
                  <a:srgbClr val="FFFFFF"/>
                </a:solidFill>
                <a:latin typeface="Verdana"/>
                <a:ea typeface="Calibri"/>
              </a:rPr>
              <a:t>В ходе Гражданской войны борьба шла за пути дальнейшего развития страны. </a:t>
            </a:r>
            <a:endParaRPr lang="en-US" sz="1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CustomShape 2" hidden="0"/>
          <p:cNvSpPr/>
          <p:nvPr isPhoto="0" userDrawn="0"/>
        </p:nvSpPr>
        <p:spPr bwMode="auto">
          <a:xfrm>
            <a:off x="380880" y="1676520"/>
            <a:ext cx="7143840" cy="1071360"/>
          </a:xfrm>
          <a:custGeom>
            <a:avLst/>
            <a:gdLst/>
            <a:ahLst/>
            <a:cxnLst/>
            <a:rect l="0" t="0" r="r" b="b"/>
            <a:pathLst>
              <a:path w="22688" h="2978" fill="norm" stroke="1" extrusionOk="0">
                <a:moveTo>
                  <a:pt x="0" y="0"/>
                </a:moveTo>
                <a:lnTo>
                  <a:pt x="19845" y="0"/>
                </a:lnTo>
                <a:lnTo>
                  <a:pt x="19845" y="2977"/>
                </a:lnTo>
                <a:lnTo>
                  <a:pt x="0" y="2977"/>
                </a:lnTo>
                <a:lnTo>
                  <a:pt x="0" y="0"/>
                </a:lnTo>
                <a:moveTo>
                  <a:pt x="22687" y="1410"/>
                </a:moveTo>
                <a:lnTo>
                  <a:pt x="19822" y="1471"/>
                </a:lnTo>
                <a:moveTo>
                  <a:pt x="19822" y="0"/>
                </a:moveTo>
                <a:lnTo>
                  <a:pt x="19822" y="2977"/>
                </a:lnTo>
              </a:path>
            </a:pathLst>
          </a:custGeom>
          <a:solidFill>
            <a:srgbClr val="5B9BD5"/>
          </a:solidFill>
          <a:ln w="38160">
            <a:solidFill>
              <a:srgbClr val="0563C1"/>
            </a:solidFill>
            <a:miter/>
            <a:headEnd type="triangle" w="med" len="med"/>
          </a:ln>
          <a:effectLst>
            <a:outerShdw dist="20160" dir="5400000">
              <a:srgbClr val="000000">
                <a:alpha val="38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tIns="46800" rIns="90000" bIns="46800" anchor="ctr">
            <a:noAutofit/>
          </a:bodyPr>
          <a:p>
            <a:pPr>
              <a:defRPr/>
            </a:pPr>
            <a:r>
              <a:rPr lang="ru-RU" sz="1600" b="0" strike="noStrike" spc="-1">
                <a:solidFill>
                  <a:srgbClr val="C00000"/>
                </a:solidFill>
                <a:latin typeface="Calibri"/>
              </a:rPr>
              <a:t>Первый </a:t>
            </a:r>
            <a:r>
              <a:rPr lang="ru-RU" sz="1600" b="0" strike="noStrike" spc="-1">
                <a:solidFill>
                  <a:srgbClr val="000000"/>
                </a:solidFill>
                <a:latin typeface="Calibri"/>
              </a:rPr>
              <a:t>— </a:t>
            </a:r>
            <a:r>
              <a:rPr lang="ru-RU" sz="1600" b="1" u="sng" strike="noStrike" spc="-1">
                <a:solidFill>
                  <a:srgbClr val="000000"/>
                </a:solidFill>
                <a:latin typeface="Calibri"/>
              </a:rPr>
              <a:t>сохранение советской власти </a:t>
            </a:r>
            <a:r>
              <a:rPr lang="ru-RU" sz="1600" b="0" strike="noStrike" spc="-1">
                <a:solidFill>
                  <a:srgbClr val="000000"/>
                </a:solidFill>
                <a:latin typeface="Calibri"/>
              </a:rPr>
              <a:t>и распространение ее на всю территорию бывшей Российской империи, подавление всех сил, не согласных с политикой большевистского руководства. </a:t>
            </a:r>
            <a:r>
              <a:rPr lang="ru-RU" sz="1600" b="0" strike="noStrike" spc="-1">
                <a:solidFill>
                  <a:srgbClr val="C00000"/>
                </a:solidFill>
                <a:latin typeface="Calibri"/>
              </a:rPr>
              <a:t>Этот путь означал создание социалистического государства, государства диктатуры пролетариата.</a:t>
            </a:r>
            <a:endParaRPr lang="en-US" sz="1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CustomShape 3" hidden="0"/>
          <p:cNvSpPr/>
          <p:nvPr isPhoto="0" userDrawn="0"/>
        </p:nvSpPr>
        <p:spPr bwMode="auto">
          <a:xfrm>
            <a:off x="387360" y="3124080"/>
            <a:ext cx="7143840" cy="1928880"/>
          </a:xfrm>
          <a:custGeom>
            <a:avLst/>
            <a:gdLst/>
            <a:ahLst/>
            <a:cxnLst/>
            <a:rect l="0" t="0" r="r" b="b"/>
            <a:pathLst>
              <a:path w="22688" h="5360" fill="norm" stroke="1" extrusionOk="0">
                <a:moveTo>
                  <a:pt x="0" y="0"/>
                </a:moveTo>
                <a:lnTo>
                  <a:pt x="19845" y="0"/>
                </a:lnTo>
                <a:lnTo>
                  <a:pt x="19845" y="5359"/>
                </a:lnTo>
                <a:lnTo>
                  <a:pt x="0" y="5359"/>
                </a:lnTo>
                <a:lnTo>
                  <a:pt x="0" y="0"/>
                </a:lnTo>
                <a:moveTo>
                  <a:pt x="22687" y="2538"/>
                </a:moveTo>
                <a:lnTo>
                  <a:pt x="19822" y="2648"/>
                </a:lnTo>
                <a:moveTo>
                  <a:pt x="19822" y="0"/>
                </a:moveTo>
                <a:lnTo>
                  <a:pt x="19822" y="5359"/>
                </a:lnTo>
              </a:path>
            </a:pathLst>
          </a:custGeom>
          <a:solidFill>
            <a:srgbClr val="5B9BD5"/>
          </a:solidFill>
          <a:ln w="38160">
            <a:solidFill>
              <a:srgbClr val="0563C1"/>
            </a:solidFill>
            <a:miter/>
            <a:headEnd type="triangle" w="med" len="med"/>
          </a:ln>
          <a:effectLst>
            <a:outerShdw dist="20160" dir="5400000">
              <a:srgbClr val="000000">
                <a:alpha val="38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tIns="46800" rIns="90000" bIns="46800" anchor="ctr">
            <a:noAutofit/>
          </a:bodyPr>
          <a:p>
            <a:pPr>
              <a:defRPr/>
            </a:pPr>
            <a:r>
              <a:rPr lang="ru-RU" sz="1600" b="0" strike="noStrike" spc="-1">
                <a:solidFill>
                  <a:srgbClr val="C00000"/>
                </a:solidFill>
                <a:latin typeface="Calibri"/>
              </a:rPr>
              <a:t>Второй путь </a:t>
            </a:r>
            <a:r>
              <a:rPr lang="ru-RU" sz="1600" b="0" strike="noStrike" spc="-1">
                <a:solidFill>
                  <a:srgbClr val="000000"/>
                </a:solidFill>
                <a:latin typeface="Calibri"/>
              </a:rPr>
              <a:t>— это попытка </a:t>
            </a:r>
            <a:r>
              <a:rPr lang="ru-RU" sz="1600" b="1" u="sng" strike="noStrike" spc="-1">
                <a:solidFill>
                  <a:srgbClr val="000000"/>
                </a:solidFill>
                <a:latin typeface="Calibri"/>
              </a:rPr>
              <a:t>сохранения в России буржуазно-демократической республики </a:t>
            </a:r>
            <a:r>
              <a:rPr lang="ru-RU" sz="1600" b="0" strike="noStrike" spc="-1">
                <a:solidFill>
                  <a:srgbClr val="000000"/>
                </a:solidFill>
                <a:latin typeface="Calibri"/>
              </a:rPr>
              <a:t>и продолжение той политики, которая декларировалась Временным правительством и Советами весной—летом 1917 г.: дальнейшее развитие демократии, свободного предпринимательства. За этот путь в основном выступали партии “революционной демократии”, участники Временного правительства и Советов — меньшевики, эсеры (с осени — правые эсеры), левое крыло кадетов. </a:t>
            </a:r>
            <a:endParaRPr lang="en-US" sz="1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CustomShape 4" hidden="0"/>
          <p:cNvSpPr/>
          <p:nvPr isPhoto="0" userDrawn="0"/>
        </p:nvSpPr>
        <p:spPr bwMode="auto">
          <a:xfrm>
            <a:off x="380880" y="5334120"/>
            <a:ext cx="7143840" cy="1143000"/>
          </a:xfrm>
          <a:custGeom>
            <a:avLst/>
            <a:gdLst/>
            <a:ahLst/>
            <a:cxnLst/>
            <a:rect l="0" t="0" r="r" b="b"/>
            <a:pathLst>
              <a:path w="22688" h="3177" fill="norm" stroke="1" extrusionOk="0">
                <a:moveTo>
                  <a:pt x="0" y="0"/>
                </a:moveTo>
                <a:lnTo>
                  <a:pt x="19845" y="0"/>
                </a:lnTo>
                <a:lnTo>
                  <a:pt x="19845" y="3176"/>
                </a:lnTo>
                <a:lnTo>
                  <a:pt x="0" y="3176"/>
                </a:lnTo>
                <a:lnTo>
                  <a:pt x="0" y="0"/>
                </a:lnTo>
                <a:moveTo>
                  <a:pt x="22687" y="1504"/>
                </a:moveTo>
                <a:lnTo>
                  <a:pt x="19822" y="1569"/>
                </a:lnTo>
                <a:moveTo>
                  <a:pt x="19822" y="0"/>
                </a:moveTo>
                <a:lnTo>
                  <a:pt x="19822" y="3176"/>
                </a:lnTo>
              </a:path>
            </a:pathLst>
          </a:custGeom>
          <a:solidFill>
            <a:srgbClr val="5B9BD5"/>
          </a:solidFill>
          <a:ln w="38160">
            <a:solidFill>
              <a:srgbClr val="0563C1"/>
            </a:solidFill>
            <a:miter/>
            <a:headEnd type="triangle" w="med" len="med"/>
          </a:ln>
          <a:effectLst>
            <a:outerShdw dist="20160" dir="5400000">
              <a:srgbClr val="000000">
                <a:alpha val="38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tIns="46800" rIns="90000" bIns="46800" anchor="ctr">
            <a:noAutofit/>
          </a:bodyPr>
          <a:p>
            <a:pPr>
              <a:defRPr/>
            </a:pPr>
            <a:r>
              <a:rPr lang="ru-RU" sz="1600" b="0" strike="noStrike" spc="-1">
                <a:solidFill>
                  <a:srgbClr val="C00000"/>
                </a:solidFill>
                <a:latin typeface="Calibri"/>
              </a:rPr>
              <a:t>Третий путь </a:t>
            </a:r>
            <a:r>
              <a:rPr lang="ru-RU" sz="1600" b="0" strike="noStrike" spc="-1">
                <a:solidFill>
                  <a:srgbClr val="000000"/>
                </a:solidFill>
                <a:latin typeface="Calibri"/>
              </a:rPr>
              <a:t>отвечал интересам крупной буржуазии, дворянства, верховного руководства царской армии и означал попытку </a:t>
            </a:r>
            <a:r>
              <a:rPr lang="ru-RU" sz="1600" b="0" strike="noStrike" spc="-1">
                <a:solidFill>
                  <a:srgbClr val="C00000"/>
                </a:solidFill>
                <a:latin typeface="Calibri"/>
              </a:rPr>
              <a:t>сохранения ограниченной монархии и России как “единой и неделимой” страны</a:t>
            </a:r>
            <a:r>
              <a:rPr lang="ru-RU" sz="1600" b="0" strike="noStrike" spc="-1">
                <a:solidFill>
                  <a:srgbClr val="000000"/>
                </a:solidFill>
                <a:latin typeface="Calibri"/>
              </a:rPr>
              <a:t>, верной “союзническим обязательствам”. </a:t>
            </a:r>
            <a:endParaRPr lang="en-US" sz="16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86" dur="indefinite" restart="never" nodeType="tmRoot">
          <p:childTnLst>
            <p:seq>
              <p:cTn id="87" dur="indefinite" nodeType="mainSeq">
                <p:childTnLst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Рисунок 3" descr="" hidden="0"/>
          <p:cNvPicPr/>
          <p:nvPr isPhoto="0" userDrawn="0"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" hidden="0"/>
          <p:cNvPicPr/>
          <p:nvPr isPhoto="0" userDrawn="0"/>
        </p:nvPicPr>
        <p:blipFill>
          <a:blip r:embed="rId2"/>
          <a:stretch/>
        </p:blipFill>
        <p:spPr bwMode="auto">
          <a:xfrm>
            <a:off x="30240" y="36360"/>
            <a:ext cx="9053280" cy="6639120"/>
          </a:xfrm>
          <a:prstGeom prst="rect">
            <a:avLst/>
          </a:prstGeom>
          <a:ln>
            <a:noFill/>
          </a:ln>
        </p:spPr>
      </p:pic>
      <p:pic>
        <p:nvPicPr>
          <p:cNvPr id="5" name="Picture 2" descr="http://www.vexillographia.ru/russia/imagebig/izhev.gif" hidden="0"/>
          <p:cNvPicPr/>
          <p:nvPr isPhoto="0" userDrawn="0"/>
        </p:nvPicPr>
        <p:blipFill>
          <a:blip r:embed="rId3"/>
          <a:srcRect l="2120" t="2233" r="55471" b="10804"/>
          <a:stretch/>
        </p:blipFill>
        <p:spPr bwMode="auto">
          <a:xfrm>
            <a:off x="6948360" y="0"/>
            <a:ext cx="2181240" cy="2036880"/>
          </a:xfrm>
          <a:prstGeom prst="rect">
            <a:avLst/>
          </a:prstGeom>
          <a:ln>
            <a:noFill/>
          </a:ln>
        </p:spPr>
      </p:pic>
      <p:pic>
        <p:nvPicPr>
          <p:cNvPr id="6" name="Picture 4" descr="File:Red Army flag from the early 1920s at the Pavlodar regional museum in Kazakhstan.jpg" hidden="0"/>
          <p:cNvPicPr/>
          <p:nvPr isPhoto="0" userDrawn="0"/>
        </p:nvPicPr>
        <p:blipFill>
          <a:blip r:embed="rId4"/>
          <a:srcRect l="8999" t="5043" r="10001" b="8019"/>
          <a:stretch/>
        </p:blipFill>
        <p:spPr bwMode="auto">
          <a:xfrm>
            <a:off x="0" y="0"/>
            <a:ext cx="2516040" cy="21448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 hidden="0"/>
          <p:cNvSpPr txBox="1"/>
          <p:nvPr isPhoto="0" userDrawn="0"/>
        </p:nvSpPr>
        <p:spPr bwMode="auto">
          <a:xfrm>
            <a:off x="-1189440" y="162000"/>
            <a:ext cx="8264520" cy="132552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lnSpc>
                <a:spcPct val="90000"/>
              </a:lnSpc>
              <a:defRPr/>
            </a:pPr>
            <a:r>
              <a:rPr lang="ru-RU" sz="4800" b="1" strike="noStrike" spc="-1">
                <a:solidFill>
                  <a:srgbClr val="CC0000"/>
                </a:solidFill>
                <a:latin typeface="Calibri"/>
              </a:rPr>
              <a:t>Другие участники гражданской войны:</a:t>
            </a:r>
            <a:endParaRPr lang="en-US" sz="48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5" name="TextShape 2" hidden="0"/>
          <p:cNvSpPr txBox="1"/>
          <p:nvPr isPhoto="0" userDrawn="0"/>
        </p:nvSpPr>
        <p:spPr bwMode="auto">
          <a:xfrm>
            <a:off x="178920" y="1699920"/>
            <a:ext cx="5545080" cy="50418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>
            <a:normAutofit fontScale="94000"/>
          </a:bodyPr>
          <a:p>
            <a:pPr marL="171360" indent="-171360">
              <a:spcBef>
                <a:spcPts val="748"/>
              </a:spcBef>
              <a:buClr>
                <a:srgbClr val="000000"/>
              </a:buClr>
              <a:buFont typeface="Arial"/>
              <a:buChar char="•"/>
              <a:defRPr/>
            </a:pPr>
            <a:r>
              <a:rPr lang="ru-RU" sz="4000" b="1" strike="noStrike" spc="-1">
                <a:solidFill>
                  <a:srgbClr val="000000"/>
                </a:solidFill>
                <a:latin typeface="Calibri"/>
              </a:rPr>
              <a:t>Интервенты( 14 стран «Антанты»)</a:t>
            </a:r>
            <a:endParaRPr lang="en-US" sz="4000" b="0" strike="noStrike" spc="-1">
              <a:solidFill>
                <a:srgbClr val="000000"/>
              </a:solidFill>
              <a:latin typeface="Calibri"/>
            </a:endParaRPr>
          </a:p>
          <a:p>
            <a:pPr marL="171360" indent="-171360">
              <a:spcBef>
                <a:spcPts val="748"/>
              </a:spcBef>
              <a:buClr>
                <a:srgbClr val="000000"/>
              </a:buClr>
              <a:buFont typeface="Arial"/>
              <a:buChar char="•"/>
              <a:defRPr/>
            </a:pPr>
            <a:r>
              <a:rPr lang="ru-RU" sz="4000" b="1" strike="noStrike" spc="-1">
                <a:solidFill>
                  <a:srgbClr val="000000"/>
                </a:solidFill>
                <a:latin typeface="Calibri"/>
              </a:rPr>
              <a:t>Националистические партии и движения( Северный Кавказ)</a:t>
            </a:r>
            <a:endParaRPr lang="en-US" sz="4000" b="0" strike="noStrike" spc="-1">
              <a:solidFill>
                <a:srgbClr val="000000"/>
              </a:solidFill>
              <a:latin typeface="Calibri"/>
            </a:endParaRPr>
          </a:p>
          <a:p>
            <a:pPr marL="171360" indent="-171360">
              <a:spcBef>
                <a:spcPts val="748"/>
              </a:spcBef>
              <a:buClr>
                <a:srgbClr val="000000"/>
              </a:buClr>
              <a:buFont typeface="Arial"/>
              <a:buChar char="•"/>
              <a:defRPr/>
            </a:pPr>
            <a:r>
              <a:rPr lang="ru-RU" sz="4000" b="1" strike="noStrike" spc="-1">
                <a:solidFill>
                  <a:srgbClr val="000000"/>
                </a:solidFill>
                <a:latin typeface="Calibri"/>
              </a:rPr>
              <a:t>Иные военно-политические силы     (анархисты, басмачи)</a:t>
            </a:r>
            <a:endParaRPr lang="en-US" sz="4000" b="0" strike="noStrike" spc="-1">
              <a:solidFill>
                <a:srgbClr val="000000"/>
              </a:solidFill>
              <a:latin typeface="Calibri"/>
            </a:endParaRPr>
          </a:p>
          <a:p>
            <a:pPr marL="171360" indent="-171360">
              <a:spcBef>
                <a:spcPts val="748"/>
              </a:spcBef>
              <a:buClr>
                <a:srgbClr val="000000"/>
              </a:buClr>
              <a:buFont typeface="Arial"/>
              <a:buChar char="•"/>
              <a:defRPr/>
            </a:pPr>
            <a:endParaRPr lang="en-US" sz="40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6" name="Рисунок 3" descr="" hidden="0"/>
          <p:cNvPicPr/>
          <p:nvPr isPhoto="0" userDrawn="0"/>
        </p:nvPicPr>
        <p:blipFill>
          <a:blip r:embed="rId2"/>
          <a:stretch/>
        </p:blipFill>
        <p:spPr bwMode="auto">
          <a:xfrm rot="933599">
            <a:off x="5768640" y="3984480"/>
            <a:ext cx="3478320" cy="2961000"/>
          </a:xfrm>
          <a:prstGeom prst="rect">
            <a:avLst/>
          </a:prstGeom>
          <a:ln>
            <a:noFill/>
          </a:ln>
        </p:spPr>
      </p:pic>
      <p:pic>
        <p:nvPicPr>
          <p:cNvPr id="7" name="Рисунок 4" descr="" hidden="0"/>
          <p:cNvPicPr/>
          <p:nvPr isPhoto="0" userDrawn="0"/>
        </p:nvPicPr>
        <p:blipFill>
          <a:blip r:embed="rId3"/>
          <a:stretch/>
        </p:blipFill>
        <p:spPr bwMode="auto">
          <a:xfrm rot="20920200">
            <a:off x="6060960" y="264600"/>
            <a:ext cx="3078360" cy="3743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 hidden="0"/>
          <p:cNvSpPr txBox="1"/>
          <p:nvPr isPhoto="0" userDrawn="0"/>
        </p:nvSpPr>
        <p:spPr bwMode="auto">
          <a:xfrm>
            <a:off x="628560" y="365040"/>
            <a:ext cx="7886880" cy="132552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>
              <a:defRPr/>
            </a:pPr>
            <a:r>
              <a:rPr lang="ru-RU" sz="7200" b="0" strike="noStrike" spc="-1">
                <a:solidFill>
                  <a:srgbClr val="000000"/>
                </a:solidFill>
                <a:latin typeface="Calibri Light"/>
              </a:rPr>
              <a:t>Интервенция</a:t>
            </a:r>
            <a:endParaRPr lang="en-US" sz="72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5" name="TextShape 2" hidden="0"/>
          <p:cNvSpPr txBox="1"/>
          <p:nvPr isPhoto="0" userDrawn="0"/>
        </p:nvSpPr>
        <p:spPr bwMode="auto">
          <a:xfrm>
            <a:off x="628560" y="1825200"/>
            <a:ext cx="7886880" cy="435132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171360" indent="-171360" algn="ctr">
              <a:spcBef>
                <a:spcPts val="748"/>
              </a:spcBef>
              <a:defRPr/>
            </a:pPr>
            <a:r>
              <a:rPr lang="ru-RU" sz="4800" b="1" strike="noStrike" spc="-1">
                <a:solidFill>
                  <a:srgbClr val="00B050"/>
                </a:solidFill>
                <a:latin typeface="Calibri"/>
              </a:rPr>
              <a:t>   </a:t>
            </a:r>
            <a:r>
              <a:rPr lang="ru-RU" sz="4800" b="1" strike="noStrike" spc="-1">
                <a:solidFill>
                  <a:srgbClr val="00B050"/>
                </a:solidFill>
                <a:latin typeface="Calibri"/>
              </a:rPr>
              <a:t>Вооруженное вмешательство иностранных государств во внутренние дела страны</a:t>
            </a:r>
            <a:endParaRPr lang="en-US" sz="4800" b="0" strike="noStrike" spc="-1">
              <a:solidFill>
                <a:srgbClr val="000000"/>
              </a:solidFill>
              <a:latin typeface="Calibri"/>
            </a:endParaRPr>
          </a:p>
          <a:p>
            <a:pPr marL="171360" indent="-171360">
              <a:spcBef>
                <a:spcPts val="748"/>
              </a:spcBef>
              <a:defRPr/>
            </a:pPr>
            <a:endParaRPr lang="en-US" sz="4800" b="0" strike="noStrike" spc="-1">
              <a:solidFill>
                <a:srgbClr val="000000"/>
              </a:solidFill>
              <a:latin typeface="Calibri"/>
            </a:endParaRPr>
          </a:p>
          <a:p>
            <a:pPr marL="171360" indent="-171360">
              <a:spcBef>
                <a:spcPts val="748"/>
              </a:spcBef>
              <a:defRPr/>
            </a:pPr>
            <a:r>
              <a:rPr lang="ru-RU" sz="2100" b="0" u="sng" strike="noStrike" spc="-1">
                <a:solidFill>
                  <a:srgbClr val="000000"/>
                </a:solidFill>
                <a:latin typeface="Calibri"/>
              </a:rPr>
              <a:t>Осуществлялась:</a:t>
            </a:r>
            <a:r>
              <a:rPr lang="ru-RU" sz="2100" b="0" strike="noStrike" spc="-1">
                <a:solidFill>
                  <a:srgbClr val="000000"/>
                </a:solidFill>
                <a:latin typeface="Calibri"/>
              </a:rPr>
              <a:t>  США, Великобританией,</a:t>
            </a:r>
            <a:endParaRPr lang="en-US" sz="2100" b="0" strike="noStrike" spc="-1">
              <a:solidFill>
                <a:srgbClr val="000000"/>
              </a:solidFill>
              <a:latin typeface="Calibri"/>
            </a:endParaRPr>
          </a:p>
          <a:p>
            <a:pPr marL="171360" indent="-171360">
              <a:spcBef>
                <a:spcPts val="748"/>
              </a:spcBef>
              <a:defRPr/>
            </a:pPr>
            <a:r>
              <a:rPr lang="ru-RU" sz="2100" b="0" strike="noStrike" spc="-1">
                <a:solidFill>
                  <a:srgbClr val="000000"/>
                </a:solidFill>
                <a:latin typeface="Calibri"/>
              </a:rPr>
              <a:t>                              </a:t>
            </a:r>
            <a:r>
              <a:rPr lang="ru-RU" sz="2100" b="0" strike="noStrike" spc="-1">
                <a:solidFill>
                  <a:srgbClr val="000000"/>
                </a:solidFill>
                <a:latin typeface="Calibri"/>
              </a:rPr>
              <a:t>Францией, Японией </a:t>
            </a:r>
            <a:endParaRPr lang="en-US" sz="21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Official">
  <a:themeElements>
    <a:clrScheme name="Official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R7-Office/6.3.1.43</Application>
  <DocSecurity>0</DocSecurity>
  <PresentationFormat/>
  <Paragraphs>0</Paragraphs>
  <Slides>54</Slides>
  <Notes>54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55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Россия в годы гражданской войны 1918-1920</dc:title>
  <dc:subject/>
  <dc:creator>Андрей</dc:creator>
  <cp:keywords/>
  <dc:description/>
  <dc:identifier/>
  <dc:language>en-US</dc:language>
  <cp:lastModifiedBy>Анастасия Николаевна Крыжановская</cp:lastModifiedBy>
  <cp:revision>78</cp:revision>
  <dcterms:created xsi:type="dcterms:W3CDTF">2013-02-15T12:01:40Z</dcterms:created>
  <dcterms:modified xsi:type="dcterms:W3CDTF">2021-12-17T06:27:51Z</dcterms:modified>
  <cp:category/>
  <cp:contentStatus/>
  <cp:version/>
</cp:coreProperties>
</file>