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62" r:id="rId5"/>
    <p:sldId id="263" r:id="rId6"/>
    <p:sldId id="264" r:id="rId7"/>
    <p:sldId id="258" r:id="rId8"/>
    <p:sldId id="266" r:id="rId9"/>
    <p:sldId id="267" r:id="rId10"/>
    <p:sldId id="268" r:id="rId11"/>
    <p:sldId id="275" r:id="rId12"/>
    <p:sldId id="259" r:id="rId13"/>
    <p:sldId id="272" r:id="rId14"/>
    <p:sldId id="273" r:id="rId15"/>
    <p:sldId id="274" r:id="rId16"/>
    <p:sldId id="276" r:id="rId17"/>
    <p:sldId id="278" r:id="rId18"/>
    <p:sldId id="261" r:id="rId19"/>
    <p:sldId id="269" r:id="rId20"/>
    <p:sldId id="270" r:id="rId21"/>
    <p:sldId id="271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8E2D"/>
    <a:srgbClr val="E88018"/>
    <a:srgbClr val="E61000"/>
    <a:srgbClr val="FF330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912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2369-1205-46EB-AECF-D352A06A4A11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F0CA-E40A-4C52-A2FB-34D3CA148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2369-1205-46EB-AECF-D352A06A4A11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F0CA-E40A-4C52-A2FB-34D3CA148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2369-1205-46EB-AECF-D352A06A4A11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F0CA-E40A-4C52-A2FB-34D3CA148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2369-1205-46EB-AECF-D352A06A4A11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F0CA-E40A-4C52-A2FB-34D3CA148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2369-1205-46EB-AECF-D352A06A4A11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F0CA-E40A-4C52-A2FB-34D3CA148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2369-1205-46EB-AECF-D352A06A4A11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F0CA-E40A-4C52-A2FB-34D3CA148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2369-1205-46EB-AECF-D352A06A4A11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F0CA-E40A-4C52-A2FB-34D3CA148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2369-1205-46EB-AECF-D352A06A4A11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F0CA-E40A-4C52-A2FB-34D3CA148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2369-1205-46EB-AECF-D352A06A4A11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F0CA-E40A-4C52-A2FB-34D3CA148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2369-1205-46EB-AECF-D352A06A4A11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F0CA-E40A-4C52-A2FB-34D3CA148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32369-1205-46EB-AECF-D352A06A4A11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F0CA-E40A-4C52-A2FB-34D3CA148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32369-1205-46EB-AECF-D352A06A4A11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CF0CA-E40A-4C52-A2FB-34D3CA148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id14344797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E88018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04864"/>
            <a:ext cx="7772400" cy="1567075"/>
          </a:xfr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Роль женщины в годы </a:t>
            </a:r>
            <a:b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Великой Отечественной войны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4509120"/>
            <a:ext cx="5500726" cy="194538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bg1"/>
                </a:solidFill>
                <a:latin typeface="Monotype Corsiva" pitchFamily="66" charset="0"/>
              </a:rPr>
              <a:t>Разработала руководитель кружка  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Monotype Corsiva" pitchFamily="66" charset="0"/>
              </a:rPr>
              <a:t>ГБОУ ДО ЛНР «Антрацитовская станция 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Monotype Corsiva" pitchFamily="66" charset="0"/>
              </a:rPr>
              <a:t>юных техников»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Monotype Corsiva" pitchFamily="66" charset="0"/>
              </a:rPr>
              <a:t>Павлова Оксана  Евгеньевна</a:t>
            </a:r>
          </a:p>
          <a:p>
            <a:endParaRPr lang="ru-RU" sz="44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l"/>
            <a:endParaRPr lang="ru-RU" sz="44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endParaRPr lang="ru-RU" sz="24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60648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ГОСУДАРСТВЕННОЕ БЮДЖЕТНОЕ ОБРАЗОВАТЕЛЬНОЕ УЧРЕЖДЕНИЕ ДОПОЛНИТЕЛЬНОГО ОБРАЗОВАНИЯ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ЛУГАНСКОЙ НАРОДНОЙ РЕСПУБЛИКИ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«АНТРАЦИТОВСКАЯ СТАНЦИЯ ЮНЫХ ТЕХНИКОВ»</a:t>
            </a:r>
          </a:p>
        </p:txBody>
      </p:sp>
    </p:spTree>
  </p:cSld>
  <p:clrMapOvr>
    <a:masterClrMapping/>
  </p:clrMapOvr>
  <p:transition advClick="0" advTm="6000"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194" name="Picture 2" descr="D:\всё по работе\работа\18 - 19 г\роль женщины в годы ВОв\medik_author_olga_lander.5em9rj8ai000o08488kgc4kgc.ejcuplo1l0oo0sk8c40s8osc4.th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00108"/>
            <a:ext cx="3367980" cy="2286016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8195" name="Picture 3" descr="D:\всё по работе\работа\18 - 19 г\роль женщины в годы ВОв\00fe471e118b73c808c38c52d1c804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3929066"/>
            <a:ext cx="4008269" cy="2353947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8196" name="Picture 4" descr="D:\всё по работе\работа\18 - 19 г\роль женщины в годы ВОв\medik_a_sokolova_boy_1943_autorefimkopit.dc544xj4dag4woc84w8w48s0s.ejcuplo1l0oo0sk8c40s8osc4.th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500042"/>
            <a:ext cx="3928324" cy="2371726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928826"/>
          </a:xfrm>
        </p:spPr>
        <p:txBody>
          <a:bodyPr>
            <a:noAutofit/>
          </a:bodyPr>
          <a:lstStyle/>
          <a:p>
            <a:r>
              <a:rPr lang="ru-RU" i="1" dirty="0">
                <a:solidFill>
                  <a:schemeClr val="bg1"/>
                </a:solidFill>
                <a:latin typeface="Monotype Corsiva" pitchFamily="66" charset="0"/>
              </a:rPr>
              <a:t>Памятник военным медсестрам в Калуге</a:t>
            </a: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Monotype Corsiva" pitchFamily="66" charset="0"/>
              </a:rPr>
            </a:b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http://www.rossiyanavsegda.ru/uploads/other/2016/06/23/kaluga.JPG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857356" y="2214554"/>
            <a:ext cx="5500726" cy="4000528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607223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Женщина в </a:t>
            </a: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оккупации</a:t>
            </a:r>
            <a:b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dirty="0"/>
              <a:t> 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Снова глаза закрываю несмело,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Вспомнить пытаясь детство свое…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Помнится только: матушка пела…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Песней наполнено сердце мое…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Рядом война полыхала и тлела.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Сытым ходило одно </a:t>
            </a:r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воронье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Все эти годы матушка пела.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Это, должно, сохранило меня.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                                                                             (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К. Скворцов «Матушка пела») </a:t>
            </a: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Monotype Corsiva" pitchFamily="66" charset="0"/>
              </a:rPr>
            </a:br>
            <a:endParaRPr lang="ru-RU" dirty="0"/>
          </a:p>
        </p:txBody>
      </p:sp>
    </p:spTree>
  </p:cSld>
  <p:clrMapOvr>
    <a:masterClrMapping/>
  </p:clrMapOvr>
  <p:transition advClick="0" advTm="15000"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6626" name="Picture 2" descr="D:\всё по работе\работа\18 - 19 г\роль женщины в годы ВОв\zhenshhiny_na_zavode_molo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00042"/>
            <a:ext cx="3786214" cy="2524143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26627" name="Picture 3" descr="D:\всё по работе\работа\18 - 19 г\роль женщины в годы ВОв\29400474_2128862913821135_6205430811538227200_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571480"/>
            <a:ext cx="2619372" cy="2619372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26628" name="Picture 4" descr="D:\всё по работе\работа\18 - 19 г\роль женщины в годы ВОв\28151225_577918422555514_2642310274735931392_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3571876"/>
            <a:ext cx="3643338" cy="2377279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7" name="Рисунок 6" descr="http://www.rossiyanavsegda.ru/uploads/other/2016/06/23/til4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3643314"/>
            <a:ext cx="3143272" cy="2714644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7650" name="Picture 2" descr="D:\всё по работе\работа\18 - 19 г\роль женщины в годы ВОв\22582669_545471489125799_1380609373214081024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642918"/>
            <a:ext cx="3622744" cy="2552693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27651" name="Picture 3" descr="D:\всё по работе\работа\18 - 19 г\роль женщины в годы ВОв\01110.4v7ju7st6n408cws84kko0g0g.ejcuplo1l0oo0sk8c40s8osc4.th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428604"/>
            <a:ext cx="3952876" cy="2505135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27652" name="Picture 4" descr="D:\всё по работе\работа\18 - 19 г\роль женщины в годы ВОв\154.84udsq3eoaccssg0gsw8occc8.ejcuplo1l0oo0sk8c40s8osc4.th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786190"/>
            <a:ext cx="3605160" cy="2514599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7" name="Рисунок 6" descr="http://www.rossiyanavsegda.ru/uploads/other/2016/06/23/til6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3571876"/>
            <a:ext cx="3714776" cy="2330497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8674" name="Picture 2" descr="D:\всё по работе\работа\18 - 19 г\роль женщины в годы ВОв\12.22srdcne1blwkgksk48ocg440.ejcuplo1l0oo0sk8c40s8osc4.th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3714749" cy="2786062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28676" name="Picture 4" descr="D:\всё по работе\работа\18 - 19 г\роль женщины в годы ВОв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500042"/>
            <a:ext cx="2714644" cy="2375314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28677" name="Picture 5" descr="D:\всё по работе\работа\18 - 19 г\роль женщины в годы ВОв\original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5" y="3857628"/>
            <a:ext cx="3199721" cy="2293560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28678" name="Picture 6" descr="D:\всё по работе\работа\18 - 19 г\роль женщины в годы ВОв\origina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643314"/>
            <a:ext cx="3714776" cy="2315704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rossiyanavsegda.ru/uploads/other/2016/06/23/til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3571900" cy="2571768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://www.rossiyanavsegda.ru/uploads/other/2016/06/23/til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642918"/>
            <a:ext cx="3893555" cy="2357454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http://www.rossiyanavsegda.ru/uploads/other/2016/06/23/til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571876"/>
            <a:ext cx="3286148" cy="2582776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http://www.rossiyanavsegda.ru/uploads/other/2016/06/23/tid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786190"/>
            <a:ext cx="3881715" cy="2357454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642918"/>
            <a:ext cx="3643338" cy="6215082"/>
          </a:xfrm>
        </p:spPr>
        <p:txBody>
          <a:bodyPr>
            <a:normAutofit fontScale="90000"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Пусть будет проклята война,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В любых окрасках и нарядах!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Не важно, холодна она,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Или страшней чем пламя ада!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И та, что бешено плюет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Свинцом из дула автомата,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И та, где открывает рот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В порыве гнева брат на брата,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И та где отдают приказ,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И та, где словом вдохновляют,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И там, где убивают «нас»,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И там где «наши» убивают.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И та, что больно бьет в лицо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Прикладом или сапогами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И та, что хитро вьет кольцо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Бесчеловечными умами!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Пусть будет проклята война!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В любой обертке, оболочке,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Та, что детей лишает сна,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Пусть будет проклята! И точка!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Какая б не была она: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Взаправду иль по интернету,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Пусть будет проклята война!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  <a:t>В ней Бога нет! И нет в ней Света!</a:t>
            </a:r>
            <a:br>
              <a:rPr lang="ru-RU" sz="16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400" dirty="0">
                <a:hlinkClick r:id="rId3"/>
              </a:rPr>
              <a:t/>
            </a:r>
            <a:br>
              <a:rPr lang="ru-RU" sz="2400" dirty="0">
                <a:hlinkClick r:id="rId3"/>
              </a:rPr>
            </a:b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7" y="571480"/>
            <a:ext cx="43577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Смотри не забудь − человеком будь</a:t>
            </a:r>
            <a:endParaRPr lang="ru-RU" sz="60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16000"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274638"/>
            <a:ext cx="3757610" cy="5940444"/>
          </a:xfrm>
        </p:spPr>
        <p:txBody>
          <a:bodyPr>
            <a:normAutofit/>
          </a:bodyPr>
          <a:lstStyle/>
          <a:p>
            <a: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  <a:t>Внимая ужасам войны,</a:t>
            </a:r>
            <a:b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  <a:t>При каждой новой жертве боя,</a:t>
            </a:r>
            <a:b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  <a:t>Мне жаль не друга, не жены, </a:t>
            </a:r>
            <a:b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  <a:t>Мне жаль не самого героя…</a:t>
            </a:r>
            <a:b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  <a:t>Увы, утешится жена,</a:t>
            </a:r>
            <a:b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  <a:t>И друга лучший друг забудет;</a:t>
            </a:r>
            <a:b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  <a:t>Но где-то есть душа одна – </a:t>
            </a:r>
            <a:b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  <a:t>Она до гроба помнить будет</a:t>
            </a:r>
            <a:r>
              <a:rPr lang="ru-RU" sz="2500" b="1" dirty="0" smtClean="0">
                <a:solidFill>
                  <a:schemeClr val="bg1"/>
                </a:solidFill>
                <a:latin typeface="Monotype Corsiva" pitchFamily="66" charset="0"/>
              </a:rPr>
              <a:t>!</a:t>
            </a:r>
            <a: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  <a:t>Одни я в мире подсмотрел</a:t>
            </a:r>
            <a:b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  <a:t>Святые, искренние слезы, - </a:t>
            </a:r>
            <a:b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500" b="1" dirty="0">
                <a:solidFill>
                  <a:schemeClr val="bg1"/>
                </a:solidFill>
                <a:latin typeface="Monotype Corsiva" pitchFamily="66" charset="0"/>
              </a:rPr>
              <a:t>То слезы бедных матерей!....</a:t>
            </a:r>
          </a:p>
        </p:txBody>
      </p:sp>
      <p:pic>
        <p:nvPicPr>
          <p:cNvPr id="4" name="Picture 1" descr="D:\всё по работе\работа\18 - 19 г\роль женщины в годы ВОв\53751032_2296775363941326_8526297715137576960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857232"/>
            <a:ext cx="4057678" cy="5072098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 advTm="16000"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9698" name="Picture 2" descr="D:\всё по работе\работа\18 - 19 г\роль женщины в годы ВОв\852.pn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3214678" y="428604"/>
            <a:ext cx="5265511" cy="2763355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5" name="Picture 1" descr="D:\всё по работе\работа\18 - 19 г\роль женщины в годы ВОв\1271921389_placepic.ru_0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357562"/>
            <a:ext cx="3929090" cy="3014056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E88018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5572164"/>
          </a:xfrm>
        </p:spPr>
        <p:txBody>
          <a:bodyPr>
            <a:normAutofit fontScale="90000"/>
          </a:bodyPr>
          <a:lstStyle/>
          <a:p>
            <a:pPr lvl="0" indent="450850" fontAlgn="base">
              <a:spcAft>
                <a:spcPct val="0"/>
              </a:spcAft>
            </a:pPr>
            <a:r>
              <a:rPr lang="ru-RU" sz="8000" dirty="0" smtClean="0">
                <a:solidFill>
                  <a:schemeClr val="bg1"/>
                </a:solidFill>
                <a:latin typeface="Monotype Corsiva" pitchFamily="66" charset="0"/>
              </a:rPr>
              <a:t>Женщина – воин</a:t>
            </a:r>
            <a:br>
              <a:rPr lang="ru-RU" sz="800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Качается рожь несжатая,</a:t>
            </a: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</a:rPr>
              <a:t/>
            </a:r>
            <a:b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</a:rPr>
            </a:b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Шагают бойцы по ней.</a:t>
            </a: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/>
            </a:r>
            <a:b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</a:b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Шагаем и мы – девчата,</a:t>
            </a: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/>
            </a:r>
            <a:b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</a:b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Похожие на парней.</a:t>
            </a: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/>
            </a:r>
            <a:b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</a:b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Нет, это горят не хаты – </a:t>
            </a: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/>
            </a:r>
            <a:b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</a:b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То юность моя в огне…</a:t>
            </a: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/>
            </a:r>
            <a:b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</a:b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Идут по войне девчата, </a:t>
            </a: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/>
            </a:r>
            <a:b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</a:b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Похожие на парней.</a:t>
            </a: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/>
            </a:r>
            <a:b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</a:b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                                                                  (</a:t>
            </a: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Ю. Друнина, 1942)</a:t>
            </a: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lang="ru-RU" sz="8000" dirty="0"/>
          </a:p>
        </p:txBody>
      </p:sp>
    </p:spTree>
  </p:cSld>
  <p:clrMapOvr>
    <a:masterClrMapping/>
  </p:clrMapOvr>
  <p:transition advClick="0" advTm="12000"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22" name="Picture 2" descr="D:\всё по работе\работа\18 - 19 г\роль женщины в годы ВОв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357562"/>
            <a:ext cx="4219982" cy="3000396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30723" name="Picture 3" descr="D:\всё по работе\работа\18 - 19 г\роль женщины в годы ВОв\28434275_540740822960934_4263527594227400704_n.jpg"/>
          <p:cNvPicPr>
            <a:picLocks noChangeAspect="1" noChangeArrowheads="1"/>
          </p:cNvPicPr>
          <p:nvPr/>
        </p:nvPicPr>
        <p:blipFill>
          <a:blip r:embed="rId4"/>
          <a:srcRect t="53516"/>
          <a:stretch>
            <a:fillRect/>
          </a:stretch>
        </p:blipFill>
        <p:spPr bwMode="auto">
          <a:xfrm>
            <a:off x="714348" y="357166"/>
            <a:ext cx="5121326" cy="2380615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6" name="Рисунок 5" descr=" 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2357430"/>
            <a:ext cx="2500330" cy="4068771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http://www.rossiyanavsegda.ru/uploads/other/2016/06/23/zh_za_m.jpg"/>
          <p:cNvPicPr/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428596" y="2214554"/>
            <a:ext cx="4214842" cy="2786082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://www.rossiyanavsegda.ru/uploads/other/2016/06/22/ekaterina_mikhailova-dyomina_9_may_2013.jpg"/>
          <p:cNvPicPr/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5214942" y="3143248"/>
            <a:ext cx="3380677" cy="2928958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571604" y="214290"/>
            <a:ext cx="67151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</a:rPr>
              <a:t>«До сих пор не совсем понимаю,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</a:rPr>
              <a:t>Как же я, и худа, и мала,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</a:rPr>
              <a:t>Сквозь пожары к победному Маю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</a:rPr>
              <a:t>В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</a:rPr>
              <a:t>кирзаках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</a:rPr>
              <a:t>  стопудовых  дошла…»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13000">
    <p:push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286000" y="428604"/>
            <a:ext cx="4572000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b="1" dirty="0">
                <a:solidFill>
                  <a:schemeClr val="bg1"/>
                </a:solidFill>
                <a:latin typeface="Monotype Corsiva" pitchFamily="66" charset="0"/>
              </a:rPr>
              <a:t>Поклон вам низкий, ветераны,</a:t>
            </a:r>
            <a: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900" b="1" dirty="0">
                <a:solidFill>
                  <a:schemeClr val="bg1"/>
                </a:solidFill>
                <a:latin typeface="Monotype Corsiva" pitchFamily="66" charset="0"/>
              </a:rPr>
              <a:t>За подвиг ваш, за вашу мощь,</a:t>
            </a:r>
            <a: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900" b="1" dirty="0">
                <a:solidFill>
                  <a:schemeClr val="bg1"/>
                </a:solidFill>
                <a:latin typeface="Monotype Corsiva" pitchFamily="66" charset="0"/>
              </a:rPr>
              <a:t>За то, что мир нам подарили</a:t>
            </a:r>
            <a: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900" b="1" dirty="0">
                <a:solidFill>
                  <a:schemeClr val="bg1"/>
                </a:solidFill>
                <a:latin typeface="Monotype Corsiva" pitchFamily="66" charset="0"/>
              </a:rPr>
              <a:t>И все смогли вы превозмочь.</a:t>
            </a:r>
            <a: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900" b="1" dirty="0">
                <a:solidFill>
                  <a:schemeClr val="bg1"/>
                </a:solidFill>
                <a:latin typeface="Monotype Corsiva" pitchFamily="66" charset="0"/>
              </a:rPr>
              <a:t>Вам благодарны мы за смелость,</a:t>
            </a:r>
            <a: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900" b="1" dirty="0">
                <a:solidFill>
                  <a:schemeClr val="bg1"/>
                </a:solidFill>
                <a:latin typeface="Monotype Corsiva" pitchFamily="66" charset="0"/>
              </a:rPr>
              <a:t>За волю, силу и терпение,</a:t>
            </a:r>
            <a: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900" b="1" dirty="0">
                <a:solidFill>
                  <a:schemeClr val="bg1"/>
                </a:solidFill>
                <a:latin typeface="Monotype Corsiva" pitchFamily="66" charset="0"/>
              </a:rPr>
              <a:t>В награду дарит пусть судьба</a:t>
            </a:r>
            <a: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9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900" b="1" dirty="0">
                <a:solidFill>
                  <a:schemeClr val="bg1"/>
                </a:solidFill>
                <a:latin typeface="Monotype Corsiva" pitchFamily="66" charset="0"/>
              </a:rPr>
              <a:t>Вам только светлые мгновения</a:t>
            </a: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.</a:t>
            </a:r>
            <a:b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dirty="0" smtClean="0"/>
              <a:t>/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advClick="0" advTm="13000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E88018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0" name="Picture 2" descr="D:\всё по работе\работа\18 - 19 г\роль женщины в годы ВОв\22061008.074161.5167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14422"/>
            <a:ext cx="3163302" cy="2551317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2051" name="Picture 3" descr="D:\всё по работе\работа\18 - 19 г\роль женщины в годы ВОв\42068861_1844768498970195_1801881109449265870_n.jpg"/>
          <p:cNvPicPr>
            <a:picLocks noChangeAspect="1" noChangeArrowheads="1"/>
          </p:cNvPicPr>
          <p:nvPr/>
        </p:nvPicPr>
        <p:blipFill>
          <a:blip r:embed="rId4"/>
          <a:srcRect l="27097"/>
          <a:stretch>
            <a:fillRect/>
          </a:stretch>
        </p:blipFill>
        <p:spPr bwMode="auto">
          <a:xfrm>
            <a:off x="6286512" y="500042"/>
            <a:ext cx="2357454" cy="3233683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D:\всё по работе\работа\18 - 19 г\роль женщины в годы ВОв\1299501077_roza-shanina.-54-unichtozhennyx-protivniko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3000372"/>
            <a:ext cx="2243241" cy="3464879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E88018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4" name="Picture 2" descr="D:\всё по работе\работа\18 - 19 г\роль женщины в годы ВОв\maxresdefault.jpg"/>
          <p:cNvPicPr>
            <a:picLocks noChangeAspect="1" noChangeArrowheads="1"/>
          </p:cNvPicPr>
          <p:nvPr/>
        </p:nvPicPr>
        <p:blipFill>
          <a:blip r:embed="rId3"/>
          <a:srcRect l="13832" r="9631"/>
          <a:stretch>
            <a:fillRect/>
          </a:stretch>
        </p:blipFill>
        <p:spPr bwMode="auto">
          <a:xfrm>
            <a:off x="500034" y="642918"/>
            <a:ext cx="3304871" cy="2428868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3075" name="Picture 3" descr="D:\всё по работе\работа\18 - 19 г\роль женщины в годы ВОв\zhenschini_geroi_6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714356"/>
            <a:ext cx="3482383" cy="2286016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3076" name="Picture 4" descr="D:\всё по работе\работа\18 - 19 г\роль женщины в годы ВОв\original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3571876"/>
            <a:ext cx="3952876" cy="2643486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E88018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8" name="Picture 2" descr="D:\всё по работе\работа\18 - 19 г\роль женщины в годы ВОв\27410381654_09de1b545e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480"/>
            <a:ext cx="3705509" cy="2486020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4099" name="Picture 3" descr="D:\всё по работе\работа\18 - 19 г\роль женщины в годы ВОв\amwp.54sdks9ksj0og0ogcg4go4o4c.ejcuplo1l0oo0sk8c40s8osc4.th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928670"/>
            <a:ext cx="3238496" cy="2805347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4100" name="Picture 4" descr="D:\всё по работе\работа\18 - 19 г\роль женщины в годы ВОв\imag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3643314"/>
            <a:ext cx="3816794" cy="2489217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E88018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5" descr="D:\всё по работе\работа\18 - 19 г\роль женщины в годы ВОв\1299501016_sovetskie-zhenshhiny-pilot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3886225" cy="2428891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5122" name="Picture 2" descr="D:\всё по работе\работа\18 - 19 г\роль женщины в годы ВОв\151664542615772808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3429000"/>
            <a:ext cx="4259946" cy="2786082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5123" name="Picture 3" descr="D:\всё по работе\работа\18 - 19 г\роль женщины в годы ВОв\26869145_781002822091385_1727076091400552448_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785794"/>
            <a:ext cx="3596423" cy="2267744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5000660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Женщина-санинструктор</a:t>
            </a:r>
            <a:b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6000" dirty="0"/>
              <a:t> 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Не знаю, где я нежности училась,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Об этом не расстраивай меня.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Растут в степи солдатские могилы,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Идет в шинели молодость моя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В моих глазах – обугленного трубы.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Пожары полыхают на Руси.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И снова </a:t>
            </a:r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не целованные 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губы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Израненный парнишка закусил</a:t>
            </a:r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.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А вечером над братской могилой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С опущенной стояли головой.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Не знаю, где я нежности училась, -</a:t>
            </a:r>
            <a:b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Быть может, на дороге фронтовой.</a:t>
            </a:r>
            <a:r>
              <a:rPr lang="ru-RU" sz="2000" b="1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000" b="1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Monotype Corsiva" pitchFamily="66" charset="0"/>
              </a:rPr>
              <a:t>                                                               (Ю</a:t>
            </a:r>
            <a:r>
              <a:rPr lang="ru-RU" sz="2000" b="1" dirty="0">
                <a:solidFill>
                  <a:schemeClr val="bg1"/>
                </a:solidFill>
                <a:latin typeface="Monotype Corsiva" pitchFamily="66" charset="0"/>
              </a:rPr>
              <a:t>. Друнина “Не знаю, где я нежности училась”, </a:t>
            </a:r>
            <a:r>
              <a:rPr lang="ru-RU" sz="2000" b="1" dirty="0" smtClean="0">
                <a:solidFill>
                  <a:schemeClr val="bg1"/>
                </a:solidFill>
                <a:latin typeface="Monotype Corsiva" pitchFamily="66" charset="0"/>
              </a:rPr>
              <a:t>1943</a:t>
            </a:r>
            <a:r>
              <a:rPr lang="ru-RU" sz="2200" dirty="0" smtClean="0">
                <a:solidFill>
                  <a:schemeClr val="bg1"/>
                </a:solidFill>
                <a:latin typeface="Monotype Corsiva" pitchFamily="66" charset="0"/>
              </a:rPr>
              <a:t>)</a:t>
            </a:r>
            <a:r>
              <a:rPr lang="ru-RU" sz="6000" b="1" dirty="0"/>
              <a:t/>
            </a:r>
            <a:br>
              <a:rPr lang="ru-RU" sz="6000" b="1" dirty="0"/>
            </a:br>
            <a:r>
              <a:rPr lang="ru-RU" sz="6000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6000" dirty="0">
                <a:solidFill>
                  <a:schemeClr val="bg1"/>
                </a:solidFill>
                <a:latin typeface="Monotype Corsiva" pitchFamily="66" charset="0"/>
              </a:rPr>
            </a:br>
            <a:endParaRPr lang="ru-RU" sz="6000" dirty="0"/>
          </a:p>
        </p:txBody>
      </p:sp>
    </p:spTree>
  </p:cSld>
  <p:clrMapOvr>
    <a:masterClrMapping/>
  </p:clrMapOvr>
  <p:transition advClick="0" advTm="19000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146" name="Picture 2" descr="D:\всё по работе\работа\18 - 19 г\роль женщины в годы ВОв\14619984041883455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57166"/>
            <a:ext cx="2033499" cy="2924172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6147" name="Picture 3" descr="D:\всё по работе\работа\18 - 19 г\роль женщины в годы ВОв\1461998411117459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214686"/>
            <a:ext cx="2214558" cy="3251710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6148" name="Picture 4" descr="D:\всё по работе\работа\18 - 19 г\роль женщины в годы ВОв\1461998419120858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500042"/>
            <a:ext cx="3555621" cy="1997074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6149" name="Picture 5" descr="D:\всё по работе\работа\18 - 19 г\роль женщины в годы ВОв\146199841216581898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3643314"/>
            <a:ext cx="3657600" cy="2627313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мки, декор.фрагменты,фоны\новинки\ma-4_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170" name="Picture 2" descr="D:\всё по работе\работа\18 - 19 г\роль женщины в годы ВОв\1461998431191655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3381372" cy="2226070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7171" name="Picture 3" descr="D:\всё по работе\работа\18 - 19 г\роль женщины в годы ВОв\nurse-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714356"/>
            <a:ext cx="3012509" cy="2009774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7172" name="Picture 4" descr="D:\всё по работе\работа\18 - 19 г\роль женщины в годы ВОв\160623090236_original_25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3071810"/>
            <a:ext cx="4572000" cy="3181350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393</TotalTime>
  <Words>95</Words>
  <Application>Microsoft Office PowerPoint</Application>
  <PresentationFormat>Экран (4:3)</PresentationFormat>
  <Paragraphs>21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Monotype Corsiva</vt:lpstr>
      <vt:lpstr>Tahoma</vt:lpstr>
      <vt:lpstr>Times New Roman</vt:lpstr>
      <vt:lpstr>Тема Office</vt:lpstr>
      <vt:lpstr>Роль женщины в годы  Великой Отечественной войны</vt:lpstr>
      <vt:lpstr>Женщина – воин Качается рожь несжатая, Шагают бойцы по ней. Шагаем и мы – девчата, Похожие на парней. Нет, это горят не хаты –  То юность моя в огне… Идут по войне девчата,  Похожие на парней.                                                                   (Ю. Друнина, 1942) </vt:lpstr>
      <vt:lpstr>Презентация PowerPoint</vt:lpstr>
      <vt:lpstr>Презентация PowerPoint</vt:lpstr>
      <vt:lpstr>Презентация PowerPoint</vt:lpstr>
      <vt:lpstr>Презентация PowerPoint</vt:lpstr>
      <vt:lpstr>Женщина-санинструктор  Не знаю, где я нежности училась, Об этом не расстраивай меня. Растут в степи солдатские могилы, Идет в шинели молодость моя В моих глазах – обугленного трубы. Пожары полыхают на Руси. И снова не целованные губы Израненный парнишка закусил. А вечером над братской могилой С опущенной стояли головой. Не знаю, где я нежности училась, - Быть может, на дороге фронтовой.                                                                (Ю. Друнина “Не знаю, где я нежности училась”, 1943)  </vt:lpstr>
      <vt:lpstr>Презентация PowerPoint</vt:lpstr>
      <vt:lpstr>Презентация PowerPoint</vt:lpstr>
      <vt:lpstr>Презентация PowerPoint</vt:lpstr>
      <vt:lpstr>Памятник военным медсестрам в Калуге </vt:lpstr>
      <vt:lpstr>Женщина в оккупации  Снова глаза закрываю несмело, Вспомнить пытаясь детство свое… Помнится только: матушка пела… Песней наполнено сердце мое… Рядом война полыхала и тлела. Сытым ходило одно воронье Все эти годы матушка пела. Это, должно, сохранило меня.                                                                              (К. Скворцов «Матушка пела»)  </vt:lpstr>
      <vt:lpstr>Презентация PowerPoint</vt:lpstr>
      <vt:lpstr>Презентация PowerPoint</vt:lpstr>
      <vt:lpstr>Презентация PowerPoint</vt:lpstr>
      <vt:lpstr>Презентация PowerPoint</vt:lpstr>
      <vt:lpstr>Пусть будет проклята война, В любых окрасках и нарядах! Не важно, холодна она, Или страшней чем пламя ада!  И та, что бешено плюет Свинцом из дула автомата, И та, где открывает рот В порыве гнева брат на брата,  И та где отдают приказ, И та, где словом вдохновляют, И там, где убивают «нас», И там где «наши» убивают.  И та, что больно бьет в лицо Прикладом или сапогами И та, что хитро вьет кольцо Бесчеловечными умами!  Пусть будет проклята война! В любой обертке, оболочке, Та, что детей лишает сна, Пусть будет проклята! И точка!  Какая б не была она: Взаправду иль по интернету, Пусть будет проклята война! В ней Бога нет! И нет в ней Света!  </vt:lpstr>
      <vt:lpstr>Внимая ужасам войны, При каждой новой жертве боя, Мне жаль не друга, не жены,  Мне жаль не самого героя… Увы, утешится жена, И друга лучший друг забудет; Но где-то есть душа одна –  Она до гроба помнить будет! Одни я в мире подсмотрел Святые, искренние слезы, -  То слезы бедных матерей!....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женщины в годы  Великой Отечественной войны</dc:title>
  <dc:creator>Admin</dc:creator>
  <cp:lastModifiedBy>User</cp:lastModifiedBy>
  <cp:revision>44</cp:revision>
  <dcterms:created xsi:type="dcterms:W3CDTF">2019-09-08T08:17:41Z</dcterms:created>
  <dcterms:modified xsi:type="dcterms:W3CDTF">2023-02-11T19:26:56Z</dcterms:modified>
</cp:coreProperties>
</file>