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80" r:id="rId16"/>
    <p:sldId id="281" r:id="rId17"/>
    <p:sldId id="274" r:id="rId18"/>
    <p:sldId id="275" r:id="rId19"/>
    <p:sldId id="276" r:id="rId20"/>
    <p:sldId id="277" r:id="rId21"/>
    <p:sldId id="278" r:id="rId22"/>
    <p:sldId id="279" r:id="rId23"/>
    <p:sldId id="284" r:id="rId24"/>
    <p:sldId id="282" r:id="rId25"/>
    <p:sldId id="283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CFF"/>
    <a:srgbClr val="D9F5FF"/>
    <a:srgbClr val="89E0FF"/>
    <a:srgbClr val="E0E9F8"/>
    <a:srgbClr val="DBE0F9"/>
    <a:srgbClr val="D8E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8" d="100"/>
          <a:sy n="58" d="100"/>
        </p:scale>
        <p:origin x="90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2" descr="http://www.hqoboi.com/img/other2/svobodnaya-tematika_195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10" name="Picture 4" descr="110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7381" y="3068960"/>
            <a:ext cx="2927648" cy="2195736"/>
          </a:xfrm>
          <a:prstGeom prst="rect">
            <a:avLst/>
          </a:prstGeom>
          <a:noFill/>
        </p:spPr>
      </p:pic>
      <p:pic>
        <p:nvPicPr>
          <p:cNvPr id="11" name="Picture 12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31371" y="4509120"/>
            <a:ext cx="3431744" cy="1693566"/>
          </a:xfrm>
          <a:prstGeom prst="rect">
            <a:avLst/>
          </a:prstGeom>
          <a:noFill/>
        </p:spPr>
      </p:pic>
      <p:pic>
        <p:nvPicPr>
          <p:cNvPr id="14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4084412" y="1385071"/>
            <a:ext cx="520003" cy="621052"/>
          </a:xfrm>
          <a:prstGeom prst="rect">
            <a:avLst/>
          </a:prstGeom>
          <a:noFill/>
        </p:spPr>
      </p:pic>
      <p:pic>
        <p:nvPicPr>
          <p:cNvPr id="15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2255574" y="1194049"/>
            <a:ext cx="863169" cy="579883"/>
          </a:xfrm>
          <a:prstGeom prst="rect">
            <a:avLst/>
          </a:prstGeom>
          <a:noFill/>
        </p:spPr>
      </p:pic>
      <p:pic>
        <p:nvPicPr>
          <p:cNvPr id="16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3290289" y="455488"/>
            <a:ext cx="633009" cy="425260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3231006" y="1499940"/>
            <a:ext cx="282402" cy="33727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4333427" y="372909"/>
            <a:ext cx="376536" cy="252959"/>
          </a:xfrm>
          <a:prstGeom prst="rect">
            <a:avLst/>
          </a:prstGeom>
          <a:noFill/>
        </p:spPr>
      </p:pic>
      <p:pic>
        <p:nvPicPr>
          <p:cNvPr id="19" name="Picture 24" descr="http://kira-scrap.ru/KATALOG/OFORMLENIE/1/0_8ba16_f0ee499e_L.png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079776" y="0"/>
            <a:ext cx="6350000" cy="2295526"/>
          </a:xfrm>
          <a:prstGeom prst="rect">
            <a:avLst/>
          </a:prstGeom>
          <a:noFill/>
        </p:spPr>
      </p:pic>
      <p:pic>
        <p:nvPicPr>
          <p:cNvPr id="21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3137784" y="1564511"/>
            <a:ext cx="728934" cy="118175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 userDrawn="1"/>
        </p:nvSpPr>
        <p:spPr>
          <a:xfrm>
            <a:off x="0" y="1"/>
            <a:ext cx="12192000" cy="6858001"/>
          </a:xfrm>
          <a:prstGeom prst="rect">
            <a:avLst/>
          </a:prstGeom>
          <a:noFill/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83499" y="548680"/>
            <a:ext cx="5280587" cy="3960440"/>
          </a:xfrm>
          <a:prstGeom prst="rect">
            <a:avLst/>
          </a:prstGeom>
          <a:noFill/>
        </p:spPr>
      </p:pic>
      <p:pic>
        <p:nvPicPr>
          <p:cNvPr id="20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3627883" y="479327"/>
            <a:ext cx="727507" cy="1180083"/>
          </a:xfrm>
          <a:prstGeom prst="rect">
            <a:avLst/>
          </a:prstGeom>
          <a:noFill/>
        </p:spPr>
      </p:pic>
      <p:pic>
        <p:nvPicPr>
          <p:cNvPr id="22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99456" y="0"/>
            <a:ext cx="5280587" cy="3960440"/>
          </a:xfrm>
          <a:prstGeom prst="rect">
            <a:avLst/>
          </a:prstGeom>
          <a:noFill/>
        </p:spPr>
      </p:pic>
      <p:pic>
        <p:nvPicPr>
          <p:cNvPr id="12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2" cstate="screen"/>
          <a:srcRect/>
          <a:stretch>
            <a:fillRect/>
          </a:stretch>
        </p:blipFill>
        <p:spPr bwMode="auto">
          <a:xfrm rot="2685555">
            <a:off x="834781" y="1528056"/>
            <a:ext cx="2156244" cy="21388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3005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234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326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401" y="0"/>
            <a:ext cx="10968960" cy="114348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E71E22-C1E8-4381-B577-EB1086D6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547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401" y="0"/>
            <a:ext cx="10968960" cy="114348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8641" y="1604330"/>
            <a:ext cx="10968960" cy="452495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65E93D-856C-45CA-9B96-595F38DF54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9111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81001"/>
            <a:ext cx="109728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981200"/>
            <a:ext cx="109728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8641" y="6245937"/>
            <a:ext cx="2845440" cy="475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6400" y="6245937"/>
            <a:ext cx="3859200" cy="475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921" y="6245937"/>
            <a:ext cx="2845440" cy="475250"/>
          </a:xfrm>
        </p:spPr>
        <p:txBody>
          <a:bodyPr/>
          <a:lstStyle>
            <a:lvl1pPr>
              <a:defRPr/>
            </a:lvl1pPr>
          </a:lstStyle>
          <a:p>
            <a:fld id="{4BD6CA6D-56E1-4EC1-9ED4-766702FC3CC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683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AF929-596F-4123-93E6-FC3B94A512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839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3F8C4CAF-3ECE-4F4C-97D0-A77BC4CD8E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532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218" name="Picture 2" descr="http://www.hqoboi.com/img/other2/svobodnaya-tematika_195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9220" name="Picture 4" descr="110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7381" y="3068960"/>
            <a:ext cx="2927648" cy="2195736"/>
          </a:xfrm>
          <a:prstGeom prst="rect">
            <a:avLst/>
          </a:prstGeom>
          <a:noFill/>
        </p:spPr>
      </p:pic>
      <p:pic>
        <p:nvPicPr>
          <p:cNvPr id="9228" name="Picture 12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31371" y="4509120"/>
            <a:ext cx="3431744" cy="1693566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4260693" y="1385071"/>
            <a:ext cx="520003" cy="621052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2431856" y="1194049"/>
            <a:ext cx="863169" cy="579883"/>
          </a:xfrm>
          <a:prstGeom prst="rect">
            <a:avLst/>
          </a:prstGeom>
          <a:noFill/>
        </p:spPr>
      </p:pic>
      <p:pic>
        <p:nvPicPr>
          <p:cNvPr id="22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3466570" y="455488"/>
            <a:ext cx="633009" cy="425260"/>
          </a:xfrm>
          <a:prstGeom prst="rect">
            <a:avLst/>
          </a:prstGeom>
          <a:noFill/>
        </p:spPr>
      </p:pic>
      <p:pic>
        <p:nvPicPr>
          <p:cNvPr id="24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3407287" y="1499940"/>
            <a:ext cx="282402" cy="337279"/>
          </a:xfrm>
          <a:prstGeom prst="rect">
            <a:avLst/>
          </a:prstGeom>
          <a:noFill/>
        </p:spPr>
      </p:pic>
      <p:pic>
        <p:nvPicPr>
          <p:cNvPr id="25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4509708" y="372909"/>
            <a:ext cx="376536" cy="252959"/>
          </a:xfrm>
          <a:prstGeom prst="rect">
            <a:avLst/>
          </a:prstGeom>
          <a:noFill/>
        </p:spPr>
      </p:pic>
      <p:pic>
        <p:nvPicPr>
          <p:cNvPr id="9240" name="Picture 24" descr="http://kira-scrap.ru/KATALOG/OFORMLENIE/1/0_8ba16_f0ee499e_L.png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463819" y="0"/>
            <a:ext cx="6350000" cy="2295526"/>
          </a:xfrm>
          <a:prstGeom prst="rect">
            <a:avLst/>
          </a:prstGeom>
          <a:noFill/>
        </p:spPr>
      </p:pic>
      <p:pic>
        <p:nvPicPr>
          <p:cNvPr id="36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3137784" y="1564511"/>
            <a:ext cx="728934" cy="1181759"/>
          </a:xfrm>
          <a:prstGeom prst="rect">
            <a:avLst/>
          </a:prstGeom>
          <a:noFill/>
        </p:spPr>
      </p:pic>
      <p:pic>
        <p:nvPicPr>
          <p:cNvPr id="3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3627883" y="479327"/>
            <a:ext cx="727507" cy="1180083"/>
          </a:xfrm>
          <a:prstGeom prst="rect">
            <a:avLst/>
          </a:prstGeom>
          <a:noFill/>
        </p:spPr>
      </p:pic>
      <p:pic>
        <p:nvPicPr>
          <p:cNvPr id="38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99456" y="0"/>
            <a:ext cx="5280587" cy="3960440"/>
          </a:xfrm>
          <a:prstGeom prst="rect">
            <a:avLst/>
          </a:prstGeom>
          <a:noFill/>
        </p:spPr>
      </p:pic>
      <p:pic>
        <p:nvPicPr>
          <p:cNvPr id="39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02656" y="152400"/>
            <a:ext cx="5280587" cy="3960440"/>
          </a:xfrm>
          <a:prstGeom prst="rect">
            <a:avLst/>
          </a:prstGeom>
          <a:noFill/>
        </p:spPr>
      </p:pic>
      <p:pic>
        <p:nvPicPr>
          <p:cNvPr id="9230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2" cstate="screen"/>
          <a:srcRect/>
          <a:stretch>
            <a:fillRect/>
          </a:stretch>
        </p:blipFill>
        <p:spPr bwMode="auto">
          <a:xfrm rot="2525172">
            <a:off x="912646" y="1607471"/>
            <a:ext cx="2156244" cy="2138855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 userDrawn="1"/>
        </p:nvSpPr>
        <p:spPr>
          <a:xfrm>
            <a:off x="0" y="116632"/>
            <a:ext cx="12192000" cy="6858000"/>
          </a:xfrm>
          <a:prstGeom prst="rect">
            <a:avLst/>
          </a:prstGeom>
          <a:solidFill>
            <a:srgbClr val="E3DFF7">
              <a:alpha val="69000"/>
            </a:srgbClr>
          </a:solidFill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4904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612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01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43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918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773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048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801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14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99856" y="1628801"/>
            <a:ext cx="6289322" cy="1546661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B0F0"/>
                </a:solidFill>
                <a:latin typeface="Georgia" pitchFamily="18" charset="0"/>
              </a:rPr>
              <a:t>«Легко ли живется биоиндикаторам?»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9DBE92D-B310-4925-BEB9-481C1C59964A}"/>
              </a:ext>
            </a:extLst>
          </p:cNvPr>
          <p:cNvSpPr/>
          <p:nvPr/>
        </p:nvSpPr>
        <p:spPr>
          <a:xfrm>
            <a:off x="3054545" y="4767350"/>
            <a:ext cx="8992783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Интегрированный урок (география, биология, экология)</a:t>
            </a:r>
          </a:p>
          <a:p>
            <a:pPr algn="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Разработан учителем биологии и географии </a:t>
            </a:r>
          </a:p>
          <a:p>
            <a:pPr algn="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МАОУ СОШ № 5 г. Тобольска </a:t>
            </a:r>
          </a:p>
          <a:p>
            <a:pPr algn="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Петренко Татьяной Юрьевной</a:t>
            </a:r>
          </a:p>
        </p:txBody>
      </p:sp>
    </p:spTree>
    <p:extLst>
      <p:ext uri="{BB962C8B-B14F-4D97-AF65-F5344CB8AC3E}">
        <p14:creationId xmlns:p14="http://schemas.microsoft.com/office/powerpoint/2010/main" val="1802696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82385" y="382385"/>
            <a:ext cx="11338560" cy="6076604"/>
          </a:xfrm>
          <a:prstGeom prst="roundRect">
            <a:avLst/>
          </a:prstGeom>
          <a:solidFill>
            <a:srgbClr val="F3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4157" y="868102"/>
            <a:ext cx="10363200" cy="1753984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Тобольский </a:t>
            </a:r>
            <a:r>
              <a:rPr lang="ru-RU" sz="3200" dirty="0" err="1">
                <a:solidFill>
                  <a:srgbClr val="002060"/>
                </a:solidFill>
              </a:rPr>
              <a:t>гормолзавод</a:t>
            </a:r>
            <a:endParaRPr lang="ru-RU" sz="3200" dirty="0">
              <a:solidFill>
                <a:srgbClr val="002060"/>
              </a:solidFill>
            </a:endParaRP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Тобольский мясокомбинат ОАО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 err="1">
                <a:solidFill>
                  <a:srgbClr val="002060"/>
                </a:solidFill>
              </a:rPr>
              <a:t>Нефтехим</a:t>
            </a:r>
            <a:r>
              <a:rPr lang="ru-RU" sz="3200" dirty="0">
                <a:solidFill>
                  <a:srgbClr val="002060"/>
                </a:solidFill>
              </a:rPr>
              <a:t> (СИБУР)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7752" r="4066"/>
          <a:stretch/>
        </p:blipFill>
        <p:spPr>
          <a:xfrm>
            <a:off x="1005839" y="3171534"/>
            <a:ext cx="4031674" cy="25717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1983" y="2426253"/>
            <a:ext cx="4968759" cy="331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0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73730" y="1080160"/>
            <a:ext cx="8512233" cy="3433651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Georgia" pitchFamily="18" charset="0"/>
              </a:rPr>
              <a:t>Как можно определить последствия загрязнения окружающей среды? </a:t>
            </a:r>
            <a:br>
              <a:rPr lang="ru-RU" sz="3600" b="1" dirty="0">
                <a:solidFill>
                  <a:srgbClr val="FF0000"/>
                </a:solidFill>
                <a:latin typeface="Georgia" pitchFamily="18" charset="0"/>
              </a:rPr>
            </a:b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074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7990" y="1293847"/>
            <a:ext cx="6958519" cy="2597217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Только ли химическим способом можно это сделать?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804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44160" y="816692"/>
            <a:ext cx="5608320" cy="338522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Существует еще и биологический способ 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519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12640" y="519341"/>
            <a:ext cx="6746240" cy="3763925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Georgia" pitchFamily="18" charset="0"/>
              </a:rPr>
              <a:t>Биоиндикаторы -</a:t>
            </a:r>
            <a:br>
              <a:rPr lang="ru-RU" sz="4800" dirty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4800" dirty="0">
                <a:solidFill>
                  <a:srgbClr val="FF0000"/>
                </a:solidFill>
                <a:latin typeface="Georgia" pitchFamily="18" charset="0"/>
              </a:rPr>
              <a:t>это живые организмы, чувствительные к загрязнению окружающей среды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245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164" y="538481"/>
            <a:ext cx="10363200" cy="558799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800" dirty="0" err="1">
                <a:solidFill>
                  <a:srgbClr val="FF0000"/>
                </a:solidFill>
                <a:latin typeface="Georgia" pitchFamily="18" charset="0"/>
              </a:rPr>
              <a:t>Биоиндикация</a:t>
            </a:r>
            <a:br>
              <a:rPr lang="ru-RU" sz="4800" dirty="0">
                <a:solidFill>
                  <a:srgbClr val="FF0000"/>
                </a:solidFill>
                <a:latin typeface="Georgia" pitchFamily="18" charset="0"/>
              </a:rPr>
            </a:br>
            <a:br>
              <a:rPr lang="ru-RU" sz="4800" dirty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3200" dirty="0">
                <a:latin typeface="Georgia" pitchFamily="18" charset="0"/>
              </a:rPr>
              <a:t>- это оценка состояния среда с помощью живых объектов</a:t>
            </a:r>
            <a:br>
              <a:rPr lang="ru-RU" sz="3200" dirty="0">
                <a:latin typeface="Georgia" pitchFamily="18" charset="0"/>
              </a:rPr>
            </a:br>
            <a:r>
              <a:rPr lang="ru-RU" sz="3200" dirty="0">
                <a:latin typeface="Georgia" pitchFamily="18" charset="0"/>
              </a:rPr>
              <a:t>- с их помощью может проводится оценка как абиотических факторов (температура, влажность, соленость, кислотность и т.д.),  так и биотических (благополучие организмов , их популяции и сообществ).</a:t>
            </a:r>
            <a:endParaRPr lang="ru-RU" sz="3200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4484" y="1463040"/>
            <a:ext cx="10363200" cy="2788919"/>
          </a:xfrm>
        </p:spPr>
        <p:txBody>
          <a:bodyPr/>
          <a:lstStyle/>
          <a:p>
            <a:r>
              <a:rPr lang="ru-RU" dirty="0"/>
              <a:t>э</a:t>
            </a:r>
          </a:p>
        </p:txBody>
      </p:sp>
    </p:spTree>
    <p:extLst>
      <p:ext uri="{BB962C8B-B14F-4D97-AF65-F5344CB8AC3E}">
        <p14:creationId xmlns:p14="http://schemas.microsoft.com/office/powerpoint/2010/main" val="1586643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7\Desktop\биоиндикаторы\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96" y="282101"/>
            <a:ext cx="11853964" cy="657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305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434341"/>
            <a:ext cx="10363200" cy="1005839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Georgia" pitchFamily="18" charset="0"/>
              </a:rPr>
              <a:t> 1 группа – Животные - биоиндикаторы</a:t>
            </a:r>
          </a:p>
        </p:txBody>
      </p:sp>
      <p:pic>
        <p:nvPicPr>
          <p:cNvPr id="1026" name="Picture 2" descr="C:\Users\Учитель7\Desktop\биоиндикаторы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1667" y="1343808"/>
            <a:ext cx="4861223" cy="538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7\Desktop\биоиндикаторы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660" y="1608157"/>
            <a:ext cx="5280660" cy="486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981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703581"/>
            <a:ext cx="10363200" cy="1362075"/>
          </a:xfrm>
        </p:spPr>
        <p:txBody>
          <a:bodyPr>
            <a:normAutofit/>
          </a:bodyPr>
          <a:lstStyle/>
          <a:p>
            <a:r>
              <a:rPr lang="ru-RU" sz="3600" b="0" dirty="0">
                <a:solidFill>
                  <a:srgbClr val="FF0000"/>
                </a:solidFill>
                <a:latin typeface="Georgia" pitchFamily="18" charset="0"/>
              </a:rPr>
              <a:t>2 ГРУППА ДЕРЕВЬЯ - БИОИНДИКАТОРЫ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" y="1524000"/>
            <a:ext cx="10952480" cy="510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6747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703581"/>
            <a:ext cx="10363200" cy="1362075"/>
          </a:xfrm>
        </p:spPr>
        <p:txBody>
          <a:bodyPr>
            <a:normAutofit/>
          </a:bodyPr>
          <a:lstStyle/>
          <a:p>
            <a:r>
              <a:rPr lang="ru-RU" sz="3600" b="0" dirty="0">
                <a:solidFill>
                  <a:srgbClr val="FF0000"/>
                </a:solidFill>
                <a:latin typeface="Georgia" pitchFamily="18" charset="0"/>
              </a:rPr>
              <a:t>2 ГРУППА ДЕРЕВЬЯ - БИОИНДИКАТОРЫ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Учитель7\Desktop\биоиндикаторы\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54" y="1484990"/>
            <a:ext cx="2869565" cy="383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Учитель7\Desktop\биоиндикаторы\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19" y="2896420"/>
            <a:ext cx="2940311" cy="383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Учитель7\Desktop\биоиндикаторы\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30" y="1465242"/>
            <a:ext cx="2899150" cy="38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Учитель7\Desktop\биоиндикаторы\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1280" y="2814630"/>
            <a:ext cx="2991894" cy="399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906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447" y="332509"/>
            <a:ext cx="11338560" cy="6076604"/>
          </a:xfrm>
          <a:prstGeom prst="roundRect">
            <a:avLst/>
          </a:prstGeom>
          <a:solidFill>
            <a:srgbClr val="F3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1493550"/>
            <a:ext cx="10363200" cy="403176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	</a:t>
            </a:r>
            <a:r>
              <a:rPr lang="ru-RU" sz="4800" b="1" dirty="0">
                <a:solidFill>
                  <a:srgbClr val="0070C0"/>
                </a:solidFill>
              </a:rPr>
              <a:t>Грязные производства – </a:t>
            </a:r>
            <a:r>
              <a:rPr lang="ru-RU" sz="4800" dirty="0">
                <a:solidFill>
                  <a:srgbClr val="002060"/>
                </a:solidFill>
              </a:rPr>
              <a:t>это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dirty="0">
                <a:solidFill>
                  <a:srgbClr val="002060"/>
                </a:solidFill>
              </a:rPr>
              <a:t>такие производства, которые создают экологические проблемы, оказывает большой вред окружающей среде: загрязняют воздух, почву, воду.</a:t>
            </a:r>
          </a:p>
        </p:txBody>
      </p:sp>
    </p:spTree>
    <p:extLst>
      <p:ext uri="{BB962C8B-B14F-4D97-AF65-F5344CB8AC3E}">
        <p14:creationId xmlns:p14="http://schemas.microsoft.com/office/powerpoint/2010/main" val="1018712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1804" y="732473"/>
            <a:ext cx="10363200" cy="811847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Georgia" pitchFamily="18" charset="0"/>
              </a:rPr>
              <a:t>3 ГРУППА РАСТЕНИЯ- ИНДИКАТОРЫ</a:t>
            </a:r>
          </a:p>
        </p:txBody>
      </p:sp>
      <p:pic>
        <p:nvPicPr>
          <p:cNvPr id="3074" name="Picture 2" descr="C:\Users\Учитель7\Desktop\биоиндикаторы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98" y="1663701"/>
            <a:ext cx="2856548" cy="381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Учитель7\Desktop\биоиндикаторы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144" y="3251200"/>
            <a:ext cx="2701760" cy="360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Учитель7\Desktop\биоиндикаторы\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649" y="1663701"/>
            <a:ext cx="3049191" cy="381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Учитель7\Desktop\биоиндикаторы\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1840" y="2824480"/>
            <a:ext cx="3554836" cy="398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186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Учитель7\Desktop\биоиндикаторы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447040"/>
            <a:ext cx="5684202" cy="625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Учитель7\Desktop\биоиндикаторы\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447040"/>
            <a:ext cx="5425440" cy="617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9960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C:\Users\Учитель7\Desktop\биоиндикаторы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759" y="2311876"/>
            <a:ext cx="2401337" cy="324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Учитель7\Desktop\биоиндикаторы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45" y="386397"/>
            <a:ext cx="35941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Учитель7\Desktop\биоиндикаторы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320" y="386397"/>
            <a:ext cx="4039761" cy="227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Учитель7\Desktop\биоиндикаторы\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46" y="3871277"/>
            <a:ext cx="3982297" cy="298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Учитель7\Desktop\биоиндикаторы\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530" y="1758315"/>
            <a:ext cx="2903157" cy="35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Учитель7\Desktop\биоиндикаторы\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109" y="4368800"/>
            <a:ext cx="3214290" cy="257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Учитель7\Desktop\биоиндикаторы\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436" y="386397"/>
            <a:ext cx="3430269" cy="227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Учитель7\Desktop\биоиндикаторы\1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5029200"/>
            <a:ext cx="2743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171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4800" y="777240"/>
            <a:ext cx="7162800" cy="418338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Легко ли живется биоиндикаторам на территории школы?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31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57700" y="525780"/>
            <a:ext cx="6819900" cy="349758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Вывод: Да, легко, т.к. территория школы № 5 не подвержена загрязнению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948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63440" y="617220"/>
            <a:ext cx="6614160" cy="3360420"/>
          </a:xfrm>
        </p:spPr>
        <p:txBody>
          <a:bodyPr>
            <a:normAutofit fontScale="90000"/>
          </a:bodyPr>
          <a:lstStyle/>
          <a:p>
            <a:r>
              <a:rPr lang="ru-RU" sz="6000" dirty="0">
                <a:solidFill>
                  <a:srgbClr val="FF0000"/>
                </a:solidFill>
                <a:latin typeface="Georgia" pitchFamily="18" charset="0"/>
              </a:rPr>
              <a:t>Домашнее задание: составить буклет по теме «Биоиндикаторы»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736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82385" y="382385"/>
            <a:ext cx="11338560" cy="6076604"/>
          </a:xfrm>
          <a:prstGeom prst="roundRect">
            <a:avLst/>
          </a:prstGeom>
          <a:solidFill>
            <a:srgbClr val="F3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1487978"/>
            <a:ext cx="10363200" cy="4231885"/>
          </a:xfrm>
        </p:spPr>
        <p:txBody>
          <a:bodyPr>
            <a:noAutofit/>
          </a:bodyPr>
          <a:lstStyle/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002060"/>
                </a:solidFill>
              </a:rPr>
              <a:t>химическая промышленность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002060"/>
                </a:solidFill>
              </a:rPr>
              <a:t>чёрная металлургия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002060"/>
                </a:solidFill>
              </a:rPr>
              <a:t>цветная металлургия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002060"/>
                </a:solidFill>
              </a:rPr>
              <a:t>тяжёлое машиностроение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002060"/>
                </a:solidFill>
              </a:rPr>
              <a:t>лесоперерабатывающая промышленность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002060"/>
                </a:solidFill>
              </a:rPr>
              <a:t>тепловая электроэнергетика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30328" y="764771"/>
            <a:ext cx="10363200" cy="856211"/>
          </a:xfrm>
        </p:spPr>
        <p:txBody>
          <a:bodyPr/>
          <a:lstStyle/>
          <a:p>
            <a:pPr lvl="0" algn="ctr">
              <a:spcBef>
                <a:spcPct val="20000"/>
              </a:spcBef>
            </a:pPr>
            <a:r>
              <a:rPr lang="ru-RU" sz="2800" cap="none" dirty="0">
                <a:solidFill>
                  <a:srgbClr val="0070C0"/>
                </a:solidFill>
                <a:ea typeface="+mn-ea"/>
                <a:cs typeface="+mn-cs"/>
              </a:rPr>
              <a:t>	</a:t>
            </a:r>
            <a:r>
              <a:rPr lang="ru-RU" cap="none" dirty="0">
                <a:solidFill>
                  <a:srgbClr val="0070C0"/>
                </a:solidFill>
                <a:ea typeface="+mn-ea"/>
                <a:cs typeface="+mn-cs"/>
              </a:rPr>
              <a:t>Виды «Грязных производств»:</a:t>
            </a:r>
          </a:p>
        </p:txBody>
      </p:sp>
    </p:spTree>
    <p:extLst>
      <p:ext uri="{BB962C8B-B14F-4D97-AF65-F5344CB8AC3E}">
        <p14:creationId xmlns:p14="http://schemas.microsoft.com/office/powerpoint/2010/main" val="1645763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82385" y="382385"/>
            <a:ext cx="11338560" cy="6076604"/>
          </a:xfrm>
          <a:prstGeom prst="roundRect">
            <a:avLst/>
          </a:prstGeom>
          <a:solidFill>
            <a:srgbClr val="F3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0065" y="1753987"/>
            <a:ext cx="10363200" cy="1753984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Химия, черная и цветная металлургия – 10 – 15 км.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Тяжелое, транспортное, энергетическое машиностроение – 1 – 2 км.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30328" y="764771"/>
            <a:ext cx="10595956" cy="856211"/>
          </a:xfrm>
        </p:spPr>
        <p:txBody>
          <a:bodyPr>
            <a:normAutofit fontScale="90000"/>
          </a:bodyPr>
          <a:lstStyle/>
          <a:p>
            <a:pPr lvl="0" algn="ctr">
              <a:spcBef>
                <a:spcPct val="20000"/>
              </a:spcBef>
            </a:pPr>
            <a:r>
              <a:rPr lang="ru-RU" sz="2800" cap="none" dirty="0">
                <a:solidFill>
                  <a:srgbClr val="0070C0"/>
                </a:solidFill>
                <a:ea typeface="+mn-ea"/>
                <a:cs typeface="+mn-cs"/>
              </a:rPr>
              <a:t>	</a:t>
            </a:r>
            <a:r>
              <a:rPr lang="ru-RU" sz="3600" cap="none" dirty="0" err="1">
                <a:solidFill>
                  <a:srgbClr val="0070C0"/>
                </a:solidFill>
                <a:ea typeface="+mn-ea"/>
                <a:cs typeface="+mn-cs"/>
              </a:rPr>
              <a:t>Сантарно</a:t>
            </a:r>
            <a:r>
              <a:rPr lang="ru-RU" sz="3600" cap="none" dirty="0">
                <a:solidFill>
                  <a:srgbClr val="0070C0"/>
                </a:solidFill>
                <a:ea typeface="+mn-ea"/>
                <a:cs typeface="+mn-cs"/>
              </a:rPr>
              <a:t>-защитные зоны для размещения «грязных производств»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065" y="3831314"/>
            <a:ext cx="3267798" cy="2304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4527" t="4602" r="9011" b="9063"/>
          <a:stretch/>
        </p:blipFill>
        <p:spPr>
          <a:xfrm>
            <a:off x="4652549" y="3757353"/>
            <a:ext cx="2870469" cy="24688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70" y="3882897"/>
            <a:ext cx="3295295" cy="227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713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82385" y="382385"/>
            <a:ext cx="11338560" cy="6076604"/>
          </a:xfrm>
          <a:prstGeom prst="roundRect">
            <a:avLst/>
          </a:prstGeom>
          <a:solidFill>
            <a:srgbClr val="F3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0065" y="1753987"/>
            <a:ext cx="10363200" cy="1753984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Лесоперерабатывающая и химическая промышленность среднего масштаба – 3 – 6 км.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Станкостроение, легкая промышленность – 0,5 – 1 км.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30328" y="764771"/>
            <a:ext cx="10595956" cy="856211"/>
          </a:xfrm>
        </p:spPr>
        <p:txBody>
          <a:bodyPr>
            <a:normAutofit fontScale="90000"/>
          </a:bodyPr>
          <a:lstStyle/>
          <a:p>
            <a:pPr lvl="0" algn="ctr">
              <a:spcBef>
                <a:spcPct val="20000"/>
              </a:spcBef>
            </a:pPr>
            <a:r>
              <a:rPr lang="ru-RU" sz="2800" cap="none" dirty="0">
                <a:solidFill>
                  <a:srgbClr val="0070C0"/>
                </a:solidFill>
                <a:ea typeface="+mn-ea"/>
                <a:cs typeface="+mn-cs"/>
              </a:rPr>
              <a:t>	</a:t>
            </a:r>
            <a:r>
              <a:rPr lang="ru-RU" sz="3600" cap="none" dirty="0" err="1">
                <a:solidFill>
                  <a:srgbClr val="0070C0"/>
                </a:solidFill>
                <a:ea typeface="+mn-ea"/>
                <a:cs typeface="+mn-cs"/>
              </a:rPr>
              <a:t>Сантарно</a:t>
            </a:r>
            <a:r>
              <a:rPr lang="ru-RU" sz="3600" cap="none" dirty="0">
                <a:solidFill>
                  <a:srgbClr val="0070C0"/>
                </a:solidFill>
                <a:ea typeface="+mn-ea"/>
                <a:cs typeface="+mn-cs"/>
              </a:rPr>
              <a:t>-защитные зоны для размещения «грязных производств»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3563" t="6791" r="13599" b="14724"/>
          <a:stretch/>
        </p:blipFill>
        <p:spPr>
          <a:xfrm>
            <a:off x="870065" y="3833343"/>
            <a:ext cx="3192088" cy="21696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8486" r="7011"/>
          <a:stretch/>
        </p:blipFill>
        <p:spPr>
          <a:xfrm>
            <a:off x="4598323" y="3833341"/>
            <a:ext cx="2801390" cy="21696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5884" y="3833342"/>
            <a:ext cx="3200399" cy="216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100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82385" y="382385"/>
            <a:ext cx="11338560" cy="6076604"/>
          </a:xfrm>
          <a:prstGeom prst="roundRect">
            <a:avLst/>
          </a:prstGeom>
          <a:solidFill>
            <a:srgbClr val="F3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0065" y="1753987"/>
            <a:ext cx="10363200" cy="1753984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Цементная промышленность, крупные мясокомбинаты – 2 – 5 км.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Приборостроение – 0,5 км.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30328" y="764771"/>
            <a:ext cx="10595956" cy="856211"/>
          </a:xfrm>
        </p:spPr>
        <p:txBody>
          <a:bodyPr>
            <a:normAutofit fontScale="90000"/>
          </a:bodyPr>
          <a:lstStyle/>
          <a:p>
            <a:pPr lvl="0" algn="ctr">
              <a:spcBef>
                <a:spcPct val="20000"/>
              </a:spcBef>
            </a:pPr>
            <a:r>
              <a:rPr lang="ru-RU" sz="2800" cap="none" dirty="0">
                <a:solidFill>
                  <a:srgbClr val="0070C0"/>
                </a:solidFill>
                <a:ea typeface="+mn-ea"/>
                <a:cs typeface="+mn-cs"/>
              </a:rPr>
              <a:t>	</a:t>
            </a:r>
            <a:r>
              <a:rPr lang="ru-RU" sz="3600" cap="none" dirty="0" err="1">
                <a:solidFill>
                  <a:srgbClr val="0070C0"/>
                </a:solidFill>
                <a:ea typeface="+mn-ea"/>
                <a:cs typeface="+mn-cs"/>
              </a:rPr>
              <a:t>Сантарно</a:t>
            </a:r>
            <a:r>
              <a:rPr lang="ru-RU" sz="3600" cap="none" dirty="0">
                <a:solidFill>
                  <a:srgbClr val="0070C0"/>
                </a:solidFill>
                <a:ea typeface="+mn-ea"/>
                <a:cs typeface="+mn-cs"/>
              </a:rPr>
              <a:t>-защитные зоны для размещения «грязных производств»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3560" r="3234"/>
          <a:stretch/>
        </p:blipFill>
        <p:spPr>
          <a:xfrm>
            <a:off x="923923" y="3757353"/>
            <a:ext cx="3217025" cy="22356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0568" y="3757352"/>
            <a:ext cx="3222917" cy="22356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317" y="3757352"/>
            <a:ext cx="2980881" cy="223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345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447" y="332509"/>
            <a:ext cx="11338560" cy="6076604"/>
          </a:xfrm>
          <a:prstGeom prst="roundRect">
            <a:avLst/>
          </a:prstGeom>
          <a:solidFill>
            <a:srgbClr val="F3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1493550"/>
            <a:ext cx="10363200" cy="2197301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>
                <a:solidFill>
                  <a:srgbClr val="0070C0"/>
                </a:solidFill>
              </a:rPr>
              <a:t>	Самыми экологически грязными </a:t>
            </a:r>
            <a:r>
              <a:rPr lang="ru-RU" sz="3200" dirty="0">
                <a:solidFill>
                  <a:srgbClr val="002060"/>
                </a:solidFill>
              </a:rPr>
              <a:t>являются </a:t>
            </a:r>
            <a:r>
              <a:rPr lang="ru-RU" sz="3200" b="1" dirty="0">
                <a:solidFill>
                  <a:srgbClr val="FF0000"/>
                </a:solidFill>
              </a:rPr>
              <a:t>химическая</a:t>
            </a: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</a:rPr>
              <a:t>промышленность</a:t>
            </a: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</a:rPr>
              <a:t>и </a:t>
            </a:r>
            <a:r>
              <a:rPr lang="ru-RU" sz="3200" b="1" dirty="0">
                <a:solidFill>
                  <a:srgbClr val="FF0000"/>
                </a:solidFill>
              </a:rPr>
              <a:t>металлургическое</a:t>
            </a:r>
            <a:r>
              <a:rPr lang="ru-RU" sz="3200" dirty="0">
                <a:solidFill>
                  <a:srgbClr val="002060"/>
                </a:solidFill>
              </a:rPr>
              <a:t> производство, а </a:t>
            </a:r>
            <a:r>
              <a:rPr lang="ru-RU" sz="3200" b="1" dirty="0">
                <a:solidFill>
                  <a:srgbClr val="0070C0"/>
                </a:solidFill>
              </a:rPr>
              <a:t>самым</a:t>
            </a:r>
            <a:r>
              <a:rPr lang="ru-RU" sz="3200" dirty="0">
                <a:solidFill>
                  <a:srgbClr val="0070C0"/>
                </a:solidFill>
              </a:rPr>
              <a:t> </a:t>
            </a:r>
            <a:r>
              <a:rPr lang="ru-RU" sz="3200" b="1" dirty="0">
                <a:solidFill>
                  <a:srgbClr val="0070C0"/>
                </a:solidFill>
              </a:rPr>
              <a:t>безопасным</a:t>
            </a:r>
            <a:r>
              <a:rPr lang="ru-RU" sz="3200" dirty="0">
                <a:solidFill>
                  <a:srgbClr val="0070C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</a:rPr>
              <a:t>считается </a:t>
            </a:r>
            <a:r>
              <a:rPr lang="ru-RU" sz="3200" b="1" dirty="0">
                <a:solidFill>
                  <a:srgbClr val="00B050"/>
                </a:solidFill>
              </a:rPr>
              <a:t>приборостроение</a:t>
            </a:r>
          </a:p>
        </p:txBody>
      </p:sp>
    </p:spTree>
    <p:extLst>
      <p:ext uri="{BB962C8B-B14F-4D97-AF65-F5344CB8AC3E}">
        <p14:creationId xmlns:p14="http://schemas.microsoft.com/office/powerpoint/2010/main" val="3608556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82385" y="382385"/>
            <a:ext cx="11338560" cy="6076604"/>
          </a:xfrm>
          <a:prstGeom prst="roundRect">
            <a:avLst/>
          </a:prstGeom>
          <a:solidFill>
            <a:srgbClr val="F3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1487979"/>
            <a:ext cx="10363200" cy="3674226"/>
          </a:xfrm>
        </p:spPr>
        <p:txBody>
          <a:bodyPr>
            <a:normAutofit fontScale="92500"/>
          </a:bodyPr>
          <a:lstStyle/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предприятия, которые могут создаваться на территории страны.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предприятия, которые могут быть размещены в пределах морского бассейна.</a:t>
            </a:r>
          </a:p>
          <a:p>
            <a:pPr marL="457200" indent="-457200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предприятия, которые должны быть вынесены как можно дальше от границ США, в развивающиеся страны Азии и Африки при сколь угодно дорогой транспортировке.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30328" y="764771"/>
            <a:ext cx="10363200" cy="856211"/>
          </a:xfrm>
        </p:spPr>
        <p:txBody>
          <a:bodyPr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cap="none" dirty="0">
                <a:solidFill>
                  <a:srgbClr val="0070C0"/>
                </a:solidFill>
                <a:ea typeface="+mn-ea"/>
                <a:cs typeface="+mn-cs"/>
              </a:rPr>
              <a:t>Все предприятия делятся на 3 группы:</a:t>
            </a:r>
            <a:endParaRPr lang="ru-RU" cap="none" dirty="0">
              <a:solidFill>
                <a:srgbClr val="0070C0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9651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00102" y="1171600"/>
            <a:ext cx="5915249" cy="255250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F0"/>
                </a:solidFill>
                <a:latin typeface="Georgia" pitchFamily="18" charset="0"/>
              </a:rPr>
              <a:t>Грязные производства на территории нашего города</a:t>
            </a:r>
          </a:p>
        </p:txBody>
      </p:sp>
    </p:spTree>
    <p:extLst>
      <p:ext uri="{BB962C8B-B14F-4D97-AF65-F5344CB8AC3E}">
        <p14:creationId xmlns:p14="http://schemas.microsoft.com/office/powerpoint/2010/main" val="24464310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</TotalTime>
  <Words>385</Words>
  <Application>Microsoft Office PowerPoint</Application>
  <PresentationFormat>Широкоэкранный</PresentationFormat>
  <Paragraphs>44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Georgia</vt:lpstr>
      <vt:lpstr>Wingdings</vt:lpstr>
      <vt:lpstr>Тема Office</vt:lpstr>
      <vt:lpstr>«Легко ли живется биоиндикаторам?»</vt:lpstr>
      <vt:lpstr>Презентация PowerPoint</vt:lpstr>
      <vt:lpstr> Виды «Грязных производств»:</vt:lpstr>
      <vt:lpstr> Сантарно-защитные зоны для размещения «грязных производств»</vt:lpstr>
      <vt:lpstr> Сантарно-защитные зоны для размещения «грязных производств»</vt:lpstr>
      <vt:lpstr> Сантарно-защитные зоны для размещения «грязных производств»</vt:lpstr>
      <vt:lpstr>Презентация PowerPoint</vt:lpstr>
      <vt:lpstr>Все предприятия делятся на 3 группы:</vt:lpstr>
      <vt:lpstr>Грязные производства на территории нашего города</vt:lpstr>
      <vt:lpstr>Презентация PowerPoint</vt:lpstr>
      <vt:lpstr>Как можно определить последствия загрязнения окружающей среды?  </vt:lpstr>
      <vt:lpstr>Только ли химическим способом можно это сделать?</vt:lpstr>
      <vt:lpstr>Существует еще и биологический способ  </vt:lpstr>
      <vt:lpstr>Биоиндикаторы - это живые организмы, чувствительные к загрязнению окружающей среды</vt:lpstr>
      <vt:lpstr>Биоиндикация  - это оценка состояния среда с помощью живых объектов - с их помощью может проводится оценка как абиотических факторов (температура, влажность, соленость, кислотность и т.д.),  так и биотических (благополучие организмов , их популяции и сообществ).</vt:lpstr>
      <vt:lpstr>Презентация PowerPoint</vt:lpstr>
      <vt:lpstr>Презентация PowerPoint</vt:lpstr>
      <vt:lpstr>2 ГРУППА ДЕРЕВЬЯ - БИОИНДИКАТОРЫ</vt:lpstr>
      <vt:lpstr>2 ГРУППА ДЕРЕВЬЯ - БИОИНДИКАТОРЫ</vt:lpstr>
      <vt:lpstr>Презентация PowerPoint</vt:lpstr>
      <vt:lpstr>Презентация PowerPoint</vt:lpstr>
      <vt:lpstr>Презентация PowerPoint</vt:lpstr>
      <vt:lpstr>Легко ли живется биоиндикаторам на территории школы?</vt:lpstr>
      <vt:lpstr>Вывод: Да, легко, т.к. территория школы № 5 не подвержена загрязнению </vt:lpstr>
      <vt:lpstr>Домашнее задание: составить буклет по теме «Биоиндикаторы»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Грязные производства</dc:title>
  <dc:creator>Азалия</dc:creator>
  <cp:lastModifiedBy>Петренко Т.Ю</cp:lastModifiedBy>
  <cp:revision>22</cp:revision>
  <dcterms:created xsi:type="dcterms:W3CDTF">2019-10-15T03:25:24Z</dcterms:created>
  <dcterms:modified xsi:type="dcterms:W3CDTF">2021-02-02T20:09:09Z</dcterms:modified>
</cp:coreProperties>
</file>