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65" r:id="rId6"/>
    <p:sldId id="266" r:id="rId7"/>
    <p:sldId id="267" r:id="rId8"/>
    <p:sldId id="268" r:id="rId9"/>
    <p:sldId id="262" r:id="rId10"/>
    <p:sldId id="269" r:id="rId11"/>
    <p:sldId id="270" r:id="rId12"/>
    <p:sldId id="271" r:id="rId13"/>
    <p:sldId id="272" r:id="rId14"/>
    <p:sldId id="27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BF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ru-RU" sz="1400" b="1" i="0" u="none" strike="noStrike" kern="1200" baseline="0">
              <a:solidFill>
                <a:sysClr val="windowText" lastClr="000000">
                  <a:lumMod val="75000"/>
                  <a:lumOff val="25000"/>
                </a:sys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effectLst/>
      </c:spPr>
    </c:floor>
    <c:sideWall>
      <c:thickness val="0"/>
      <c:spPr>
        <a:noFill/>
        <a:effectLst/>
      </c:spPr>
    </c:sideWall>
    <c:backWall>
      <c:thickness val="0"/>
      <c:spPr>
        <a:noFill/>
        <a:effectLst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Как вы считаете, нужна ли вам дополнительная практика в построении предложений?</c:v>
                </c:pt>
              </c:strCache>
            </c:strRef>
          </c:tx>
          <c:spPr>
            <a:solidFill>
              <a:srgbClr val="FFC000">
                <a:lumMod val="60000"/>
                <a:lumOff val="40000"/>
              </a:srgbClr>
            </a:solidFill>
            <a:scene3d>
              <a:camera prst="orthographicFront"/>
              <a:lightRig rig="threePt" dir="t"/>
            </a:scene3d>
            <a:sp3d contourW="9525"/>
          </c:spPr>
          <c:dPt>
            <c:idx val="0"/>
            <c:bubble3D val="0"/>
            <c:spPr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ang="5400000" scaled="0"/>
              </a:gradFill>
              <a:ln>
                <a:gradFill>
                  <a:gsLst>
                    <a:gs pos="0">
                      <a:srgbClr val="5B9BD5"/>
                    </a:gs>
                    <a:gs pos="100000">
                      <a:srgbClr val="5B9BD5">
                        <a:lumMod val="75000"/>
                      </a:srgbClr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7D9-46F4-B03F-35A8C4F7021D}"/>
              </c:ext>
            </c:extLst>
          </c:dPt>
          <c:dPt>
            <c:idx val="1"/>
            <c:bubble3D val="0"/>
            <c:spPr>
              <a:solidFill>
                <a:srgbClr val="FFC000">
                  <a:lumMod val="40000"/>
                  <a:lumOff val="60000"/>
                </a:srgbClr>
              </a:solidFill>
              <a:ln>
                <a:gradFill>
                  <a:gsLst>
                    <a:gs pos="0">
                      <a:srgbClr val="ED7D31"/>
                    </a:gs>
                    <a:gs pos="100000">
                      <a:srgbClr val="ED7D31">
                        <a:lumMod val="75000"/>
                      </a:srgbClr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7D9-46F4-B03F-35A8C4F7021D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ang="5400000" scaled="0"/>
              </a:gradFill>
              <a:ln>
                <a:gradFill>
                  <a:gsLst>
                    <a:gs pos="0">
                      <a:srgbClr val="A5A5A5"/>
                    </a:gs>
                    <a:gs pos="100000">
                      <a:srgbClr val="A5A5A5">
                        <a:lumMod val="75000"/>
                      </a:srgbClr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7D9-46F4-B03F-35A8C4F7021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000" b="0" i="0" u="none" strike="noStrike" kern="1200" baseline="0"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ysClr val="windowText" lastClr="000000">
                      <a:lumMod val="35000"/>
                      <a:lumOff val="65000"/>
                    </a:sys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48</c:v>
                </c:pt>
                <c:pt idx="1">
                  <c:v>26</c:v>
                </c:pt>
                <c:pt idx="2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7D9-46F4-B03F-35A8C4F7021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ru-RU" sz="900" b="0" i="0" u="none" strike="noStrike" kern="120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4595ee46-fe61-4bf3-aa70-7ffd71b807a1}"/>
      </c:ext>
    </c:extLst>
  </c:chart>
  <c:spPr>
    <a:solidFill>
      <a:sysClr val="window" lastClr="FFFFFF"/>
    </a:solidFill>
    <a:ln w="9525" cap="flat" cmpd="sng" algn="ctr">
      <a:solidFill>
        <a:sysClr val="windowText" lastClr="000000">
          <a:lumMod val="15000"/>
          <a:lumOff val="85000"/>
        </a:sysClr>
      </a:solidFill>
      <a:round/>
    </a:ln>
    <a:effectLst/>
  </c:spPr>
  <c:txPr>
    <a:bodyPr/>
    <a:lstStyle/>
    <a:p>
      <a:pPr>
        <a:defRPr lang="ru-RU"/>
      </a:pPr>
      <a:endParaRPr lang="ru-RU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711753-7F3D-4365-292C-D04D3D3F4F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3BD3BB3-AE00-5A3F-16FB-EC0D9A0640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E1A0EA1-F255-E29A-FED2-94B497842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F3FDF-E8CC-4F5D-A0A2-4E3DAD6CD189}" type="datetimeFigureOut">
              <a:rPr lang="ru-RU" smtClean="0"/>
              <a:t>20.04.2025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E52A65-920D-1D60-538B-88E84F08E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0379CB-89CC-7513-748B-0B1643F90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3A9C5-85A9-4FE1-9D63-43F64EECF3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884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E38901-4025-F1A4-EE73-1BE3C395D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06AC584-7D7A-11E6-5DB8-496A91C882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007421-798C-14FE-CD8A-51688E47D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F3FDF-E8CC-4F5D-A0A2-4E3DAD6CD189}" type="datetimeFigureOut">
              <a:rPr lang="ru-RU" smtClean="0"/>
              <a:t>20.04.2025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0F9D9B-BE1A-DBAB-4D3F-E100EF51C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D4A763F-1F5B-D1C0-B986-D1F2EA724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3A9C5-85A9-4FE1-9D63-43F64EECF3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132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4852C8F-97D7-F60F-C80C-A472A8562C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6C3BF87-53C0-3316-9596-C05D692A98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C898D8E-063F-AECC-82DF-08D9ABEC4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F3FDF-E8CC-4F5D-A0A2-4E3DAD6CD189}" type="datetimeFigureOut">
              <a:rPr lang="ru-RU" smtClean="0"/>
              <a:t>20.04.2025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076876C-9824-4FB9-5A9D-2BF17E039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9CEEEA-5CA9-7E38-FEC2-BA0077227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3A9C5-85A9-4FE1-9D63-43F64EECF3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21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527FEE-0AC8-0926-B505-46B90A145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FB4A38-FFE9-367C-5FCB-F30EC3E64E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6C1F85-A56E-6CE0-FD04-66A1DEEAA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F3FDF-E8CC-4F5D-A0A2-4E3DAD6CD189}" type="datetimeFigureOut">
              <a:rPr lang="ru-RU" smtClean="0"/>
              <a:t>20.04.2025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9C387C-7465-A800-3DE2-9B8DC6B34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B76AB0-7107-CE4F-DBF1-7CA8E4DC3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3A9C5-85A9-4FE1-9D63-43F64EECF3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079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0AC681-BBC3-D8E3-60C9-0924B312F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982A538-1A80-67C1-1550-BBC140DA7B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2732FF-A705-B29D-9248-FEBE91F5A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F3FDF-E8CC-4F5D-A0A2-4E3DAD6CD189}" type="datetimeFigureOut">
              <a:rPr lang="ru-RU" smtClean="0"/>
              <a:t>20.04.2025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5B3503-7594-3C29-8FAE-D368018C1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F557DD-0F86-32F8-AA1C-8CD73ED90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3A9C5-85A9-4FE1-9D63-43F64EECF3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345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7B763C-C7D2-8E6B-9898-48B897607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FA9663-27AF-5BF0-7114-7F2EE7F11C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5EF1E4E-800C-C1FF-4B93-110E73A153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7F97794-7993-20CF-0DCE-87A0AA93B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F3FDF-E8CC-4F5D-A0A2-4E3DAD6CD189}" type="datetimeFigureOut">
              <a:rPr lang="ru-RU" smtClean="0"/>
              <a:t>20.04.2025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C8E153A-CCCA-C91A-E91A-02C7903FF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F0DFE93-F173-9260-3081-98405FFD6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3A9C5-85A9-4FE1-9D63-43F64EECF3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023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D53D32-0D63-899E-014A-D3640B856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6714D82-73A3-E20F-19B7-82BF9D61AB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D775F61-2DB1-8DA6-20C6-84E0AAEB5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F3ED70D-EAE3-7A94-6273-CF1F1D9B83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5880364-469B-8E70-6259-4B27663A7C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FD9C84C-C281-35D9-8D96-3A3D0FDF3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F3FDF-E8CC-4F5D-A0A2-4E3DAD6CD189}" type="datetimeFigureOut">
              <a:rPr lang="ru-RU" smtClean="0"/>
              <a:t>20.04.2025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0FF5595-783F-15CD-A0F3-3F0202AFA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7464175-6005-B1E1-5414-EED9729CA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3A9C5-85A9-4FE1-9D63-43F64EECF3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736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039331-5F59-97DC-3AC8-5C139312F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B39EF0A-672A-6920-6971-B6586FEA7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F3FDF-E8CC-4F5D-A0A2-4E3DAD6CD189}" type="datetimeFigureOut">
              <a:rPr lang="ru-RU" smtClean="0"/>
              <a:t>20.04.2025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60BA52C-2C23-38CC-097C-70B1B0690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05503C1-665A-59F2-090D-D1100E120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3A9C5-85A9-4FE1-9D63-43F64EECF3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559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D50CD92-6201-E345-6B54-186C8D0C8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F3FDF-E8CC-4F5D-A0A2-4E3DAD6CD189}" type="datetimeFigureOut">
              <a:rPr lang="ru-RU" smtClean="0"/>
              <a:t>20.04.2025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6EAE96C-761F-0506-4DFD-F51D73422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E760FDA-89DF-F865-1A3B-9C26807F6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3A9C5-85A9-4FE1-9D63-43F64EECF3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033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385A74-1203-C24C-394B-6032F06E0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59DD99-B342-EBAF-F583-D687F2E7D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04D68A8-C987-DF8E-09C5-70F66866E9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9F86AE1-65E5-F387-5F10-1C58E0D28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F3FDF-E8CC-4F5D-A0A2-4E3DAD6CD189}" type="datetimeFigureOut">
              <a:rPr lang="ru-RU" smtClean="0"/>
              <a:t>20.04.2025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56EAB4B-4554-0D11-84F4-7C6D9198A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73FF015-2D76-6274-C16D-2A428AC42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3A9C5-85A9-4FE1-9D63-43F64EECF3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323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0CC4A5-E0B5-41F1-0B32-3540E336B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D88DD5F-EE78-D1FE-F662-B75B12A343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8F81CE9-0D31-DAC0-2740-FE9F4C4ED8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A7138E8-CCAA-1F31-E290-66E786A11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F3FDF-E8CC-4F5D-A0A2-4E3DAD6CD189}" type="datetimeFigureOut">
              <a:rPr lang="ru-RU" smtClean="0"/>
              <a:t>20.04.2025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D6AF80B-201B-D851-CE11-9861D5138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60056CA-4CF8-B6C3-A3B3-A27282B1E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3A9C5-85A9-4FE1-9D63-43F64EECF3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459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334003-0382-5456-42F6-0A2E65A0C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50A8A9C-661B-828C-152D-94276C3C0D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4642FA3-A339-1616-47BC-DD1CB68695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F3FDF-E8CC-4F5D-A0A2-4E3DAD6CD189}" type="datetimeFigureOut">
              <a:rPr lang="ru-RU" smtClean="0"/>
              <a:t>20.04.2025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D084B4-F145-F0BF-6207-2B4AC6D808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D38D96-2629-664C-CFDC-8A2BC270C0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3A9C5-85A9-4FE1-9D63-43F64EECF3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188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studfile.net/preview/9047051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1CC0BBE-0EDF-82F7-3BF0-AB4662DA5C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16015FC-3160-8CDB-249B-A9BD74E75C69}"/>
              </a:ext>
            </a:extLst>
          </p:cNvPr>
          <p:cNvSpPr txBox="1"/>
          <p:nvPr/>
        </p:nvSpPr>
        <p:spPr>
          <a:xfrm>
            <a:off x="1651247" y="1855432"/>
            <a:ext cx="584150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>
                <a:latin typeface="Comic Sans MS" panose="030F0702030302020204" pitchFamily="66" charset="0"/>
              </a:rPr>
              <a:t>Проект</a:t>
            </a:r>
          </a:p>
          <a:p>
            <a:pPr algn="ctr"/>
            <a:r>
              <a:rPr lang="ru-RU" sz="3200" b="1" dirty="0">
                <a:latin typeface="Comic Sans MS" panose="030F0702030302020204" pitchFamily="66" charset="0"/>
              </a:rPr>
              <a:t>«Лексико-грамматический тренажёр»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60594C-CFB1-9CC0-952D-6D97625C103D}"/>
              </a:ext>
            </a:extLst>
          </p:cNvPr>
          <p:cNvSpPr txBox="1"/>
          <p:nvPr/>
        </p:nvSpPr>
        <p:spPr>
          <a:xfrm>
            <a:off x="4714043" y="4234650"/>
            <a:ext cx="320483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Авторы проекта</a:t>
            </a:r>
            <a:r>
              <a:rPr lang="ru-RU" dirty="0">
                <a:latin typeface="Comic Sans MS" panose="030F0702030302020204" pitchFamily="66" charset="0"/>
              </a:rPr>
              <a:t>: </a:t>
            </a:r>
          </a:p>
          <a:p>
            <a:r>
              <a:rPr lang="ru-RU" dirty="0" err="1">
                <a:latin typeface="Comic Sans MS" panose="030F0702030302020204" pitchFamily="66" charset="0"/>
              </a:rPr>
              <a:t>Лясконова</a:t>
            </a:r>
            <a:r>
              <a:rPr lang="ru-RU" dirty="0">
                <a:latin typeface="Comic Sans MS" panose="030F0702030302020204" pitchFamily="66" charset="0"/>
              </a:rPr>
              <a:t> Мария, </a:t>
            </a:r>
          </a:p>
          <a:p>
            <a:r>
              <a:rPr lang="ru-RU" dirty="0">
                <a:latin typeface="Comic Sans MS" panose="030F0702030302020204" pitchFamily="66" charset="0"/>
              </a:rPr>
              <a:t>Уралова Анастасия,</a:t>
            </a:r>
          </a:p>
          <a:p>
            <a:r>
              <a:rPr lang="ru-RU" dirty="0">
                <a:latin typeface="Comic Sans MS" panose="030F0702030302020204" pitchFamily="66" charset="0"/>
              </a:rPr>
              <a:t>ученицы 5В класса</a:t>
            </a:r>
          </a:p>
          <a:p>
            <a:r>
              <a:rPr lang="ru-RU" b="1" dirty="0">
                <a:latin typeface="Comic Sans MS" panose="030F0702030302020204" pitchFamily="66" charset="0"/>
              </a:rPr>
              <a:t>Руководитель:  </a:t>
            </a:r>
            <a:r>
              <a:rPr lang="ru-RU" dirty="0">
                <a:latin typeface="Comic Sans MS" panose="030F0702030302020204" pitchFamily="66" charset="0"/>
              </a:rPr>
              <a:t>Хабибулина</a:t>
            </a:r>
          </a:p>
          <a:p>
            <a:r>
              <a:rPr lang="ru-RU" dirty="0">
                <a:latin typeface="Comic Sans MS" panose="030F0702030302020204" pitchFamily="66" charset="0"/>
              </a:rPr>
              <a:t>Олеся Владимировна</a:t>
            </a:r>
          </a:p>
        </p:txBody>
      </p:sp>
    </p:spTree>
    <p:extLst>
      <p:ext uri="{BB962C8B-B14F-4D97-AF65-F5344CB8AC3E}">
        <p14:creationId xmlns:p14="http://schemas.microsoft.com/office/powerpoint/2010/main" val="3002517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AE4E6C-C206-F528-02D0-95DB50CF27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1398721-E53E-E1BA-83F0-B83C25DDF370}"/>
              </a:ext>
            </a:extLst>
          </p:cNvPr>
          <p:cNvSpPr txBox="1"/>
          <p:nvPr/>
        </p:nvSpPr>
        <p:spPr>
          <a:xfrm>
            <a:off x="1133950" y="1361128"/>
            <a:ext cx="5473428" cy="3416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Цель достигнута;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Задачи выполнены;</a:t>
            </a:r>
          </a:p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Гипотеза нашла своё     	подтверждение</a:t>
            </a:r>
            <a:r>
              <a:rPr lang="ru-RU" sz="3600" dirty="0"/>
              <a:t>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8A75DD5-314C-30AA-ECEB-1EAED0581F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722" y="1361128"/>
            <a:ext cx="645752" cy="64575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1CAC41B-3918-8816-CA34-D756AC2600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1722" y="2281742"/>
            <a:ext cx="646232" cy="64013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3B5AC05-366D-8C81-9D1C-E5D3356E98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1722" y="3429000"/>
            <a:ext cx="646232" cy="64013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61ECE2A-1608-8E26-EEF3-13B861DC9E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050" y="3077223"/>
            <a:ext cx="2987924" cy="3576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5235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63CD64-D7F1-D52F-EF20-3D61C882D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D78550-B813-5CD9-65AE-01278ED7FC64}"/>
              </a:ext>
            </a:extLst>
          </p:cNvPr>
          <p:cNvSpPr txBox="1"/>
          <p:nvPr/>
        </p:nvSpPr>
        <p:spPr>
          <a:xfrm>
            <a:off x="118035" y="611528"/>
            <a:ext cx="4551619" cy="5509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научились </a:t>
            </a:r>
          </a:p>
          <a:p>
            <a:pPr algn="ctr" defTabSz="457200"/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анализировать информацию, полученную из разных источников, осуществлять отбор необходимых данных. Также мы смогли проявить себя творчески и создать интересный яркий дизайн лэпбука. 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9BA1320-285D-307A-D516-9C42AB8D21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72" r="30971"/>
          <a:stretch/>
        </p:blipFill>
        <p:spPr bwMode="auto">
          <a:xfrm>
            <a:off x="4669654" y="1308728"/>
            <a:ext cx="4092606" cy="41148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94351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033905-79E8-17C4-3D94-DF80C05FD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9F255F-871E-9748-A258-8CD393324932}"/>
              </a:ext>
            </a:extLst>
          </p:cNvPr>
          <p:cNvSpPr txBox="1"/>
          <p:nvPr/>
        </p:nvSpPr>
        <p:spPr>
          <a:xfrm>
            <a:off x="541538" y="580211"/>
            <a:ext cx="8060924" cy="452431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научились 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с информацией, с интернет-сайтами, анализировать информацию, полученную из разных источников, осуществлять отбор необходимых данных. Также мы смогли проявить себя творчески и создать интересный яркий дизайн лэпбука.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629C7A-800D-D9F1-C094-614659C2B6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817" r="1990" b="25272"/>
          <a:stretch/>
        </p:blipFill>
        <p:spPr bwMode="auto">
          <a:xfrm rot="16200000">
            <a:off x="5819554" y="4337535"/>
            <a:ext cx="1906191" cy="2718599"/>
          </a:xfrm>
          <a:prstGeom prst="round2DiagRect">
            <a:avLst>
              <a:gd name="adj1" fmla="val 16667"/>
              <a:gd name="adj2" fmla="val 0"/>
            </a:avLst>
          </a:prstGeom>
          <a:ln w="88900" cap="sq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08712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B20BF6C-FA2A-48C6-4822-411DCFDAEE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278B719-284A-0D41-5EEE-8834083C49CB}"/>
              </a:ext>
            </a:extLst>
          </p:cNvPr>
          <p:cNvSpPr txBox="1"/>
          <p:nvPr/>
        </p:nvSpPr>
        <p:spPr>
          <a:xfrm>
            <a:off x="581487" y="436520"/>
            <a:ext cx="8229599" cy="403187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дальнейшем мы планируем усовершенствовать свой конструктор, добавив вопросительные слова для отработки специальных вопросов в настоящем совершенном времени. Также можно пополнять данный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блоками слов, необходимых для других грамматических конструкций.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0B77385-9372-11B3-468E-CF9B26F35B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635" y="3995506"/>
            <a:ext cx="5088878" cy="2862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2762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703647-C236-02DA-584A-41F6E17C6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397D28B-230F-E33C-E657-6FAB821EE981}"/>
              </a:ext>
            </a:extLst>
          </p:cNvPr>
          <p:cNvSpPr txBox="1"/>
          <p:nvPr/>
        </p:nvSpPr>
        <p:spPr>
          <a:xfrm>
            <a:off x="978609" y="1422852"/>
            <a:ext cx="7378995" cy="373031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49580"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использованных источников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1.Бим И.Л. Теория и практика обучения иностранному языку в средней школе. Просвещение 2000.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Блох М.Я. Теоретическая грамматика английского языка, 2003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Худяков А.А. Теоретическая грамматика английского языка, 2005.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Штелинг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Д.А. Грамматика английского языка, 2000.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ru-RU" sz="20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https://studfile.net/preview/9047051/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0A4AAD3-F870-36E4-143B-36A2492F48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8140" y="4100072"/>
            <a:ext cx="2988428" cy="29884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1543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21E8F9E-00A2-6AE9-B036-A7CE8E2F4DA9}"/>
              </a:ext>
            </a:extLst>
          </p:cNvPr>
          <p:cNvSpPr txBox="1"/>
          <p:nvPr/>
        </p:nvSpPr>
        <p:spPr>
          <a:xfrm>
            <a:off x="949910" y="461639"/>
            <a:ext cx="7528264" cy="569386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 эффективности усвоения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-временных форм в английском языке с помощью создания «лексико-грамматического тренажера».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Разработать анкету для учеников 5-ых классов с целью выявления наиболее сложных тем в грамматике английского языка;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Определить форму грамматического тренажера;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На основе результатов анкетирования разработать пособие («тренажёр») для отработки грамматической конструкции. </a:t>
            </a:r>
          </a:p>
        </p:txBody>
      </p:sp>
    </p:spTree>
    <p:extLst>
      <p:ext uri="{BB962C8B-B14F-4D97-AF65-F5344CB8AC3E}">
        <p14:creationId xmlns:p14="http://schemas.microsoft.com/office/powerpoint/2010/main" val="592229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47CE6C7-1B4E-189C-09CC-8B2D0852D1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7BD24D7-E643-2E4F-87AA-09FB285040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74989E5-51C0-3745-EF4B-8EB3634ABF11}"/>
              </a:ext>
            </a:extLst>
          </p:cNvPr>
          <p:cNvSpPr txBox="1"/>
          <p:nvPr/>
        </p:nvSpPr>
        <p:spPr>
          <a:xfrm>
            <a:off x="1580224" y="1443840"/>
            <a:ext cx="647182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исследования: использование грамматического тренажёра позволит лучше усваивать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-временные формы в английском языке.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разработанный «тренажёр» поможет ученикам самостоятельно закрепить пройденный грамматический материал по английскому языку.</a:t>
            </a:r>
          </a:p>
        </p:txBody>
      </p:sp>
    </p:spTree>
    <p:extLst>
      <p:ext uri="{BB962C8B-B14F-4D97-AF65-F5344CB8AC3E}">
        <p14:creationId xmlns:p14="http://schemas.microsoft.com/office/powerpoint/2010/main" val="31113553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C6BB38E-8236-2E38-A10D-155A2793D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3A9311B-B1E8-3CAA-199E-77F8ADBD95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2470" y="1558497"/>
            <a:ext cx="6781506" cy="3518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79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58F151-F027-AE1E-D0A5-47810FF76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D80B8BD-73CF-8B51-BF4E-2FCC2BE79F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6" y="422124"/>
            <a:ext cx="4136865" cy="23593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7914A4-DB2D-47CD-DFC8-B6DF35C998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9947" y="422124"/>
            <a:ext cx="4145639" cy="23593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E27D3A-C7DE-A94D-9143-DFE981677E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1658" y="3274436"/>
            <a:ext cx="5900684" cy="33601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87AFFD5-579D-473C-6EE4-4E4A24C059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8" t="12167" r="28153"/>
          <a:stretch/>
        </p:blipFill>
        <p:spPr>
          <a:xfrm>
            <a:off x="664375" y="3601106"/>
            <a:ext cx="1740023" cy="3526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674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F11864-63B6-D41C-ED62-0BD6AE0C74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5B9C92CD-F36D-8C21-DA69-47CAD490CA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3144452"/>
              </p:ext>
            </p:extLst>
          </p:nvPr>
        </p:nvGraphicFramePr>
        <p:xfrm>
          <a:off x="672269" y="334774"/>
          <a:ext cx="5256530" cy="29883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F56516A-3977-C83D-7ECD-4E84B8847A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8407" y="3429000"/>
            <a:ext cx="5518943" cy="314273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E004253-531A-06BB-D601-37067A05A3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41" y="2582160"/>
            <a:ext cx="1856843" cy="434252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0337624-3B0A-D076-C80C-692511891E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8" t="15463" r="32942" b="11076"/>
          <a:stretch/>
        </p:blipFill>
        <p:spPr>
          <a:xfrm flipH="1">
            <a:off x="5581544" y="217138"/>
            <a:ext cx="1689266" cy="322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975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6902CB-05B0-68EB-E47D-27271B5E8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C7150B5-4753-0D97-EC7B-7CA12E8ED0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4762" y="345291"/>
            <a:ext cx="4176244" cy="6167418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5359D337-C024-E9D5-1246-0FD5BEE666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41" t="52320" r="31942" b="3236"/>
          <a:stretch/>
        </p:blipFill>
        <p:spPr bwMode="auto">
          <a:xfrm rot="10800000">
            <a:off x="4208014" y="296501"/>
            <a:ext cx="4607512" cy="31324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F31F55AA-2FFB-68E8-07CA-36A69A292E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8" b="17928"/>
          <a:stretch/>
        </p:blipFill>
        <p:spPr bwMode="auto">
          <a:xfrm rot="16200000">
            <a:off x="5049537" y="2786953"/>
            <a:ext cx="2924465" cy="48288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637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991E10-9D5A-61C1-810A-6E99ED1D61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>
            <a:extLst>
              <a:ext uri="{FF2B5EF4-FFF2-40B4-BE49-F238E27FC236}">
                <a16:creationId xmlns:a16="http://schemas.microsoft.com/office/drawing/2014/main" id="{78C4EB12-A3E8-01E8-84C3-F6832E714B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84" y="185569"/>
            <a:ext cx="2919088" cy="64868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3044597-1080-C91F-72D1-0B86FA9E2F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85" r="21820"/>
          <a:stretch/>
        </p:blipFill>
        <p:spPr bwMode="auto">
          <a:xfrm rot="10800000">
            <a:off x="3705752" y="1077743"/>
            <a:ext cx="5088255" cy="44894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723222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1D8584-5F2C-A6E2-5534-1F3B069BF2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7E900CA-53F6-36A9-9FFF-ECFA55890B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9D65EDC2-CAF3-4432-1FB2-867BD4A4DB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0" t="14132" r="22912"/>
          <a:stretch/>
        </p:blipFill>
        <p:spPr bwMode="auto">
          <a:xfrm>
            <a:off x="1660125" y="1591323"/>
            <a:ext cx="6010182" cy="38643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6308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318</Words>
  <Application>Microsoft Office PowerPoint</Application>
  <PresentationFormat>Экран (4:3)</PresentationFormat>
  <Paragraphs>32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Comic Sans MS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Степан</dc:creator>
  <cp:lastModifiedBy>Степан</cp:lastModifiedBy>
  <cp:revision>6</cp:revision>
  <dcterms:created xsi:type="dcterms:W3CDTF">2025-04-20T04:52:54Z</dcterms:created>
  <dcterms:modified xsi:type="dcterms:W3CDTF">2025-04-20T06:20:56Z</dcterms:modified>
</cp:coreProperties>
</file>