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baseline="0">
                <a:effectLst/>
              </a:rPr>
              <a:t>«Карта наблюдений. Выявление уровня сформированости УУД"</a:t>
            </a:r>
            <a:endParaRPr lang="ru-RU"/>
          </a:p>
        </c:rich>
      </c:tx>
      <c:layout>
        <c:manualLayout>
          <c:xMode val="edge"/>
          <c:yMode val="edge"/>
          <c:x val="0.16434381214116167"/>
          <c:y val="1.912108262465716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Лист1!$L$4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Лист1!$M$3:$N$3</c:f>
              <c:strCache>
                <c:ptCount val="2"/>
                <c:pt idx="0">
                  <c:v>5 классы</c:v>
                </c:pt>
                <c:pt idx="1">
                  <c:v>6 классы</c:v>
                </c:pt>
              </c:strCache>
            </c:strRef>
          </c:cat>
          <c:val>
            <c:numRef>
              <c:f>Лист1!$M$4:$N$4</c:f>
              <c:numCache>
                <c:formatCode>General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625-4F6F-A6A7-89C74A7B4317}"/>
            </c:ext>
          </c:extLst>
        </c:ser>
        <c:ser>
          <c:idx val="1"/>
          <c:order val="1"/>
          <c:tx>
            <c:strRef>
              <c:f>Лист1!$L$5</c:f>
              <c:strCache>
                <c:ptCount val="1"/>
                <c:pt idx="0">
                  <c:v>выше среднего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Лист1!$M$3:$N$3</c:f>
              <c:strCache>
                <c:ptCount val="2"/>
                <c:pt idx="0">
                  <c:v>5 классы</c:v>
                </c:pt>
                <c:pt idx="1">
                  <c:v>6 классы</c:v>
                </c:pt>
              </c:strCache>
            </c:strRef>
          </c:cat>
          <c:val>
            <c:numRef>
              <c:f>Лист1!$M$5:$N$5</c:f>
              <c:numCache>
                <c:formatCode>General</c:formatCode>
                <c:ptCount val="2"/>
                <c:pt idx="0">
                  <c:v>3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625-4F6F-A6A7-89C74A7B4317}"/>
            </c:ext>
          </c:extLst>
        </c:ser>
        <c:ser>
          <c:idx val="2"/>
          <c:order val="2"/>
          <c:tx>
            <c:strRef>
              <c:f>Лист1!$L$6</c:f>
              <c:strCache>
                <c:ptCount val="1"/>
                <c:pt idx="0">
                  <c:v>средний уровень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Лист1!$M$3:$N$3</c:f>
              <c:strCache>
                <c:ptCount val="2"/>
                <c:pt idx="0">
                  <c:v>5 классы</c:v>
                </c:pt>
                <c:pt idx="1">
                  <c:v>6 классы</c:v>
                </c:pt>
              </c:strCache>
            </c:strRef>
          </c:cat>
          <c:val>
            <c:numRef>
              <c:f>Лист1!$M$6:$N$6</c:f>
              <c:numCache>
                <c:formatCode>General</c:formatCode>
                <c:ptCount val="2"/>
                <c:pt idx="0">
                  <c:v>2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625-4F6F-A6A7-89C74A7B4317}"/>
            </c:ext>
          </c:extLst>
        </c:ser>
        <c:ser>
          <c:idx val="3"/>
          <c:order val="3"/>
          <c:tx>
            <c:strRef>
              <c:f>Лист1!$L$7</c:f>
              <c:strCache>
                <c:ptCount val="1"/>
                <c:pt idx="0">
                  <c:v>низкий уровень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Лист1!$M$3:$N$3</c:f>
              <c:strCache>
                <c:ptCount val="2"/>
                <c:pt idx="0">
                  <c:v>5 классы</c:v>
                </c:pt>
                <c:pt idx="1">
                  <c:v>6 классы</c:v>
                </c:pt>
              </c:strCache>
            </c:strRef>
          </c:cat>
          <c:val>
            <c:numRef>
              <c:f>Лист1!$M$7:$N$7</c:f>
              <c:numCache>
                <c:formatCode>General</c:formatCode>
                <c:ptCount val="2"/>
                <c:pt idx="0">
                  <c:v>0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625-4F6F-A6A7-89C74A7B43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13116944"/>
        <c:axId val="1413117360"/>
      </c:barChart>
      <c:catAx>
        <c:axId val="141311694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классы</a:t>
                </a:r>
              </a:p>
            </c:rich>
          </c:tx>
          <c:layout>
            <c:manualLayout>
              <c:xMode val="edge"/>
              <c:yMode val="edge"/>
              <c:x val="0.43168416447944002"/>
              <c:y val="0.8833100029163021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13117360"/>
        <c:crosses val="autoZero"/>
        <c:auto val="1"/>
        <c:lblAlgn val="ctr"/>
        <c:lblOffset val="100"/>
        <c:noMultiLvlLbl val="0"/>
      </c:catAx>
      <c:valAx>
        <c:axId val="14131173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количество человек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131169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07181-2432-466C-B650-3D9E9A8BE0A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1024A-E4CC-429B-9333-59BCDFFA5D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715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07181-2432-466C-B650-3D9E9A8BE0A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1024A-E4CC-429B-9333-59BCDFFA5D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76594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07181-2432-466C-B650-3D9E9A8BE0A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1024A-E4CC-429B-9333-59BCDFFA5DB6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479994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07181-2432-466C-B650-3D9E9A8BE0A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1024A-E4CC-429B-9333-59BCDFFA5D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8452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07181-2432-466C-B650-3D9E9A8BE0A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1024A-E4CC-429B-9333-59BCDFFA5DB6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402115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07181-2432-466C-B650-3D9E9A8BE0A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1024A-E4CC-429B-9333-59BCDFFA5D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181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07181-2432-466C-B650-3D9E9A8BE0A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1024A-E4CC-429B-9333-59BCDFFA5D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8707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07181-2432-466C-B650-3D9E9A8BE0A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1024A-E4CC-429B-9333-59BCDFFA5D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54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07181-2432-466C-B650-3D9E9A8BE0A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1024A-E4CC-429B-9333-59BCDFFA5D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469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07181-2432-466C-B650-3D9E9A8BE0A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1024A-E4CC-429B-9333-59BCDFFA5D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930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07181-2432-466C-B650-3D9E9A8BE0A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1024A-E4CC-429B-9333-59BCDFFA5D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15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07181-2432-466C-B650-3D9E9A8BE0A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1024A-E4CC-429B-9333-59BCDFFA5D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768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07181-2432-466C-B650-3D9E9A8BE0A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1024A-E4CC-429B-9333-59BCDFFA5D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4967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07181-2432-466C-B650-3D9E9A8BE0A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1024A-E4CC-429B-9333-59BCDFFA5D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526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07181-2432-466C-B650-3D9E9A8BE0A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1024A-E4CC-429B-9333-59BCDFFA5D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9384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07181-2432-466C-B650-3D9E9A8BE0A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1024A-E4CC-429B-9333-59BCDFFA5D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4224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007181-2432-466C-B650-3D9E9A8BE0A4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4B1024A-E4CC-429B-9333-59BCDFFA5D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015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A6A5B3-D83A-9519-49CC-D0D6C525C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900" y="2235200"/>
            <a:ext cx="9144000" cy="23876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kern="5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субъектной позиции учащихся в процессе учебной деятельности (на примере обучения математике в 5-6 классах</a:t>
            </a:r>
            <a:r>
              <a:rPr lang="en-US" sz="4000" b="1" kern="5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br>
              <a:rPr lang="ru-RU" sz="1800" kern="5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8521466-4C50-E86D-CB26-4AC62AC069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8150" y="4468813"/>
            <a:ext cx="9144000" cy="1655762"/>
          </a:xfrm>
        </p:spPr>
        <p:txBody>
          <a:bodyPr>
            <a:normAutofit/>
          </a:bodyPr>
          <a:lstStyle/>
          <a:p>
            <a:pPr algn="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ГОУ ЯО «Центр помощи детям»</a:t>
            </a:r>
          </a:p>
          <a:p>
            <a:pPr algn="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математики Лерман Ю.А.</a:t>
            </a:r>
          </a:p>
        </p:txBody>
      </p:sp>
    </p:spTree>
    <p:extLst>
      <p:ext uri="{BB962C8B-B14F-4D97-AF65-F5344CB8AC3E}">
        <p14:creationId xmlns:p14="http://schemas.microsoft.com/office/powerpoint/2010/main" val="23993361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9BE58988-B7AF-8CE3-077B-99BB4EF477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4415650"/>
              </p:ext>
            </p:extLst>
          </p:nvPr>
        </p:nvGraphicFramePr>
        <p:xfrm>
          <a:off x="644376" y="641586"/>
          <a:ext cx="8772526" cy="513124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948726">
                  <a:extLst>
                    <a:ext uri="{9D8B030D-6E8A-4147-A177-3AD203B41FA5}">
                      <a16:colId xmlns:a16="http://schemas.microsoft.com/office/drawing/2014/main" val="425859226"/>
                    </a:ext>
                  </a:extLst>
                </a:gridCol>
                <a:gridCol w="2299268">
                  <a:extLst>
                    <a:ext uri="{9D8B030D-6E8A-4147-A177-3AD203B41FA5}">
                      <a16:colId xmlns:a16="http://schemas.microsoft.com/office/drawing/2014/main" val="3688125547"/>
                    </a:ext>
                  </a:extLst>
                </a:gridCol>
                <a:gridCol w="1825157">
                  <a:extLst>
                    <a:ext uri="{9D8B030D-6E8A-4147-A177-3AD203B41FA5}">
                      <a16:colId xmlns:a16="http://schemas.microsoft.com/office/drawing/2014/main" val="3387025163"/>
                    </a:ext>
                  </a:extLst>
                </a:gridCol>
                <a:gridCol w="1670983">
                  <a:extLst>
                    <a:ext uri="{9D8B030D-6E8A-4147-A177-3AD203B41FA5}">
                      <a16:colId xmlns:a16="http://schemas.microsoft.com/office/drawing/2014/main" val="692045857"/>
                    </a:ext>
                  </a:extLst>
                </a:gridCol>
                <a:gridCol w="2028392">
                  <a:extLst>
                    <a:ext uri="{9D8B030D-6E8A-4147-A177-3AD203B41FA5}">
                      <a16:colId xmlns:a16="http://schemas.microsoft.com/office/drawing/2014/main" val="3924939293"/>
                    </a:ext>
                  </a:extLst>
                </a:gridCol>
              </a:tblGrid>
              <a:tr h="157425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1000"/>
                        </a:lnSpc>
                        <a:spcBef>
                          <a:spcPts val="5"/>
                        </a:spcBef>
                        <a:spcAft>
                          <a:spcPts val="800"/>
                        </a:spcAft>
                      </a:pPr>
                      <a:r>
                        <a:rPr lang="ru-RU" sz="18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Стремление к самоизменению, самосовершенствованию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1000"/>
                        </a:lnSpc>
                        <a:spcBef>
                          <a:spcPts val="5"/>
                        </a:spcBef>
                        <a:spcAft>
                          <a:spcPts val="800"/>
                        </a:spcAft>
                      </a:pPr>
                      <a:r>
                        <a:rPr lang="ru-RU" sz="180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Наличие постоянной рефлексии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Наличие мотива саморазвития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1000"/>
                        </a:lnSpc>
                        <a:spcBef>
                          <a:spcPts val="5"/>
                        </a:spcBef>
                        <a:spcAft>
                          <a:spcPts val="800"/>
                        </a:spcAft>
                      </a:pPr>
                      <a:r>
                        <a:rPr lang="ru-RU" sz="180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Низкий уровень Средний уровень Высокий уровень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92710" algn="just">
                        <a:lnSpc>
                          <a:spcPct val="111000"/>
                        </a:lnSpc>
                        <a:spcBef>
                          <a:spcPts val="30"/>
                        </a:spcBef>
                        <a:spcAft>
                          <a:spcPts val="800"/>
                        </a:spcAft>
                      </a:pPr>
                      <a:r>
                        <a:rPr lang="ru-RU" sz="180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Карта наблюдения, конрольно-диагностические задания; Методика изучения мотивацинной сферы учащихся (М. В. Матюхина)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4972181"/>
                  </a:ext>
                </a:extLst>
              </a:tr>
              <a:tr h="235797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45"/>
                        </a:spcBef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1000"/>
                        </a:lnSpc>
                        <a:spcBef>
                          <a:spcPts val="5"/>
                        </a:spcBef>
                        <a:spcAft>
                          <a:spcPts val="800"/>
                        </a:spcAft>
                      </a:pPr>
                      <a:r>
                        <a:rPr lang="ru-RU" sz="180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Нравственно этическая ориентация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1000"/>
                        </a:lnSpc>
                        <a:spcBef>
                          <a:spcPts val="30"/>
                        </a:spcBef>
                        <a:spcAft>
                          <a:spcPts val="800"/>
                        </a:spcAft>
                      </a:pPr>
                      <a:r>
                        <a:rPr lang="ru-RU" sz="180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Выбор действий в ситуации морального конфликта с опорой на моральную компетентность, моральные чувства и самооценку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dirty="0" err="1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Знания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Bef>
                          <a:spcPts val="140"/>
                        </a:spcBef>
                        <a:spcAft>
                          <a:spcPts val="800"/>
                        </a:spcAft>
                      </a:pPr>
                      <a:r>
                        <a:rPr lang="en-US" sz="1800" dirty="0" err="1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Отношения</a:t>
                      </a:r>
                      <a:r>
                        <a:rPr lang="en-US" sz="18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поступки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1000"/>
                        </a:lnSpc>
                        <a:spcBef>
                          <a:spcPts val="30"/>
                        </a:spcBef>
                        <a:spcAft>
                          <a:spcPts val="800"/>
                        </a:spcAft>
                      </a:pPr>
                      <a:r>
                        <a:rPr lang="ru-RU" sz="18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Сформирована; Частично сформирована, имеет положительную динамику; не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085"/>
                        </a:lnSpc>
                        <a:spcAft>
                          <a:spcPts val="800"/>
                        </a:spcAft>
                      </a:pPr>
                      <a:r>
                        <a:rPr lang="en-US" sz="1800" dirty="0" err="1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сформирована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1000"/>
                        </a:lnSpc>
                        <a:spcBef>
                          <a:spcPts val="30"/>
                        </a:spcBef>
                        <a:spcAft>
                          <a:spcPts val="800"/>
                        </a:spcAft>
                      </a:pPr>
                      <a:r>
                        <a:rPr lang="ru-RU" sz="18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Качественное исследование, включающее изучение продуктов деятельности обучающихся; эссе; решение задач; моральные дилеммы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1274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8682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A8897AE-75BE-4ABE-67FA-C2E490A52E76}"/>
              </a:ext>
            </a:extLst>
          </p:cNvPr>
          <p:cNvSpPr txBox="1"/>
          <p:nvPr/>
        </p:nvSpPr>
        <p:spPr>
          <a:xfrm>
            <a:off x="76199" y="357783"/>
            <a:ext cx="9344025" cy="15099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50800" algn="just">
              <a:lnSpc>
                <a:spcPct val="112000"/>
              </a:lnSpc>
              <a:spcBef>
                <a:spcPts val="555"/>
              </a:spcBef>
              <a:spcAft>
                <a:spcPts val="800"/>
              </a:spcAft>
            </a:pPr>
            <a:r>
              <a:rPr lang="ru-RU" sz="20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lang="ru-RU" sz="2000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диагностики</a:t>
            </a:r>
            <a:r>
              <a:rPr lang="ru-RU" sz="2000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исходного</a:t>
            </a:r>
            <a:r>
              <a:rPr lang="ru-RU" sz="2000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уровня</a:t>
            </a:r>
            <a:r>
              <a:rPr lang="ru-RU" sz="2000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сформированности личностных УУД мной был подобран диагностический</a:t>
            </a:r>
            <a:r>
              <a:rPr lang="ru-RU" sz="2000" b="1" spc="-2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инструментарий</a:t>
            </a:r>
            <a:r>
              <a:rPr lang="ru-RU" sz="20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000" spc="-2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представленный</a:t>
            </a:r>
            <a:r>
              <a:rPr lang="ru-RU" sz="2000" spc="-2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spc="-1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таблице</a:t>
            </a:r>
            <a:r>
              <a:rPr lang="ru-RU" sz="2000" spc="-2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5000"/>
              </a:lnSpc>
              <a:spcBef>
                <a:spcPts val="5"/>
              </a:spcBef>
              <a:spcAft>
                <a:spcPts val="800"/>
              </a:spcAft>
            </a:pPr>
            <a:r>
              <a:rPr lang="ru-RU" sz="20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Таблица 3. Диагностика уровня развития личностных образовательных результатов обучающихся, выражающихся в субъектной позиции школьника</a:t>
            </a:r>
            <a:r>
              <a:rPr lang="ru-RU" sz="1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9B157786-4AD2-EB92-1CB0-280A326681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8010813"/>
              </p:ext>
            </p:extLst>
          </p:nvPr>
        </p:nvGraphicFramePr>
        <p:xfrm>
          <a:off x="723899" y="1974073"/>
          <a:ext cx="8696325" cy="426723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333876">
                  <a:extLst>
                    <a:ext uri="{9D8B030D-6E8A-4147-A177-3AD203B41FA5}">
                      <a16:colId xmlns:a16="http://schemas.microsoft.com/office/drawing/2014/main" val="1231943932"/>
                    </a:ext>
                  </a:extLst>
                </a:gridCol>
                <a:gridCol w="4362449">
                  <a:extLst>
                    <a:ext uri="{9D8B030D-6E8A-4147-A177-3AD203B41FA5}">
                      <a16:colId xmlns:a16="http://schemas.microsoft.com/office/drawing/2014/main" val="2878953032"/>
                    </a:ext>
                  </a:extLst>
                </a:gridCol>
              </a:tblGrid>
              <a:tr h="270096">
                <a:tc>
                  <a:txBody>
                    <a:bodyPr/>
                    <a:lstStyle/>
                    <a:p>
                      <a:pPr marR="891540" algn="ctr">
                        <a:lnSpc>
                          <a:spcPts val="1115"/>
                        </a:lnSpc>
                        <a:spcAft>
                          <a:spcPts val="800"/>
                        </a:spcAft>
                      </a:pPr>
                      <a:r>
                        <a:rPr lang="en-US" sz="1800" b="1" dirty="0" err="1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Критерий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373505" algn="ctr">
                        <a:lnSpc>
                          <a:spcPts val="1115"/>
                        </a:lnSpc>
                        <a:spcAft>
                          <a:spcPts val="800"/>
                        </a:spcAft>
                      </a:pPr>
                      <a:r>
                        <a:rPr lang="en-US" sz="1800" b="1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Методики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7385082"/>
                  </a:ext>
                </a:extLst>
              </a:tr>
              <a:tr h="99541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30"/>
                        </a:spcBef>
                        <a:spcAft>
                          <a:spcPts val="800"/>
                        </a:spcAft>
                      </a:pPr>
                      <a:r>
                        <a:rPr lang="ru-RU" sz="18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Самоопределение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Готовность к индивидуальной траектории обучения.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Педагогический мониторинг, карта наблюдения;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5933642"/>
                  </a:ext>
                </a:extLst>
              </a:tr>
              <a:tr h="1213737">
                <a:tc>
                  <a:txBody>
                    <a:bodyPr/>
                    <a:lstStyle/>
                    <a:p>
                      <a:pPr algn="just">
                        <a:lnSpc>
                          <a:spcPct val="111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</a:pPr>
                      <a:r>
                        <a:rPr lang="en-US" sz="1800" dirty="0" err="1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Актуально</a:t>
                      </a:r>
                      <a:r>
                        <a:rPr lang="en-US" sz="18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адекватная</a:t>
                      </a:r>
                      <a:r>
                        <a:rPr lang="en-US" sz="18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прогностическая</a:t>
                      </a:r>
                      <a:r>
                        <a:rPr lang="en-US" sz="18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самооценка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1000"/>
                        </a:lnSpc>
                        <a:spcBef>
                          <a:spcPts val="30"/>
                        </a:spcBef>
                        <a:spcAft>
                          <a:spcPts val="800"/>
                        </a:spcAft>
                      </a:pPr>
                      <a:r>
                        <a:rPr lang="ru-RU" sz="18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Методика оценки уровня сформированности учебной деятельности. Уровни сформированности действия оценки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085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(Г. В. </a:t>
                      </a:r>
                      <a:r>
                        <a:rPr lang="ru-RU" sz="1800" dirty="0" err="1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Репкина</a:t>
                      </a:r>
                      <a:r>
                        <a:rPr lang="ru-RU" sz="18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, Е. В. Заика);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6804179"/>
                  </a:ext>
                </a:extLst>
              </a:tr>
              <a:tr h="1624184">
                <a:tc>
                  <a:txBody>
                    <a:bodyPr/>
                    <a:lstStyle/>
                    <a:p>
                      <a:pPr marR="66675" algn="just">
                        <a:lnSpc>
                          <a:spcPct val="111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</a:pPr>
                      <a:r>
                        <a:rPr lang="ru-RU" sz="18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Сформированность учебных и познавательных мотивов, установление связи между ними.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456565" lvl="0" indent="-342900" algn="just">
                        <a:lnSpc>
                          <a:spcPct val="111000"/>
                        </a:lnSpc>
                        <a:spcBef>
                          <a:spcPts val="30"/>
                        </a:spcBef>
                        <a:spcAft>
                          <a:spcPts val="800"/>
                        </a:spcAft>
                        <a:buClr>
                          <a:srgbClr val="231F20"/>
                        </a:buClr>
                        <a:buSzPts val="1000"/>
                        <a:buFont typeface="Trebuchet MS" panose="020B0603020202020204" pitchFamily="34" charset="0"/>
                        <a:buChar char="—"/>
                        <a:tabLst>
                          <a:tab pos="194945" algn="l"/>
                        </a:tabLst>
                      </a:pPr>
                      <a:r>
                        <a:rPr lang="ru-RU" sz="18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Методика изучения мотивационной сферы учащихся (М. В. Матюхина)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rebuchet MS" panose="020B0603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231F20"/>
                        </a:buClr>
                        <a:buSzPts val="1000"/>
                        <a:buFont typeface="Trebuchet MS" panose="020B0603020202020204" pitchFamily="34" charset="0"/>
                        <a:buChar char="—"/>
                        <a:tabLst>
                          <a:tab pos="194945" algn="l"/>
                        </a:tabLst>
                      </a:pPr>
                      <a:r>
                        <a:rPr lang="ru-RU" sz="18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Изучение отношения к учению и к учебным предметам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rebuchet MS" panose="020B0603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085"/>
                        </a:lnSpc>
                        <a:spcBef>
                          <a:spcPts val="135"/>
                        </a:spcBef>
                        <a:spcAft>
                          <a:spcPts val="800"/>
                        </a:spcAft>
                      </a:pPr>
                      <a:r>
                        <a:rPr lang="en-US" sz="18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en-US" sz="1800" dirty="0" err="1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Казанцева</a:t>
                      </a:r>
                      <a:r>
                        <a:rPr lang="en-US" sz="18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580662"/>
                  </a:ext>
                </a:extLst>
              </a:tr>
              <a:tr h="163811">
                <a:tc>
                  <a:txBody>
                    <a:bodyPr/>
                    <a:lstStyle/>
                    <a:p>
                      <a:pPr algn="just">
                        <a:lnSpc>
                          <a:spcPts val="1085"/>
                        </a:lnSpc>
                        <a:spcBef>
                          <a:spcPts val="30"/>
                        </a:spcBef>
                        <a:spcAft>
                          <a:spcPts val="800"/>
                        </a:spcAft>
                      </a:pPr>
                      <a:r>
                        <a:rPr lang="en-US" sz="1800" dirty="0" err="1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Измерение</a:t>
                      </a:r>
                      <a:r>
                        <a:rPr lang="en-US" sz="18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уровня</a:t>
                      </a:r>
                      <a:r>
                        <a:rPr lang="en-US" sz="18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тревожности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085"/>
                        </a:lnSpc>
                        <a:spcBef>
                          <a:spcPts val="30"/>
                        </a:spcBef>
                        <a:spcAft>
                          <a:spcPts val="800"/>
                        </a:spcAft>
                      </a:pPr>
                      <a:r>
                        <a:rPr lang="en-US" sz="1800" dirty="0" err="1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Диагностика</a:t>
                      </a:r>
                      <a:r>
                        <a:rPr lang="en-US" sz="18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Филипса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89774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72880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449E196-D6F9-B949-6839-BE24C1CFCD27}"/>
              </a:ext>
            </a:extLst>
          </p:cNvPr>
          <p:cNvSpPr txBox="1"/>
          <p:nvPr/>
        </p:nvSpPr>
        <p:spPr>
          <a:xfrm>
            <a:off x="406251" y="117693"/>
            <a:ext cx="9939228" cy="6740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/>
            <a:r>
              <a:rPr lang="ru-RU" sz="1600" b="1" kern="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базе выделенных критериев и характеристик мной были определены 4 уровня сформированности личностных УУД.</a:t>
            </a:r>
            <a:endParaRPr lang="ru-RU" sz="1600" kern="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sz="1600" i="1" kern="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низкий уровень </a:t>
            </a:r>
            <a:r>
              <a:rPr lang="ru-RU" sz="1600" kern="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1600" b="1" kern="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характеризуется слабым удержанием</a:t>
            </a:r>
            <a:r>
              <a:rPr lang="ru-RU" sz="16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kern="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учебной задачи, умением воспринять информацию только фрагментарно</a:t>
            </a:r>
            <a:r>
              <a:rPr lang="ru-RU" sz="1600" kern="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выделить только несущественные факты, построить простейшее умозаключение, решить одну простейшую задачу. Данный уровень препятствует успешному обучению на этапе основной школы.</a:t>
            </a:r>
            <a:endParaRPr lang="ru-RU" sz="1600" kern="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sz="1600" i="1" kern="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средний уровень</a:t>
            </a:r>
            <a:r>
              <a:rPr lang="ru-RU" sz="1600" kern="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1600" b="1" kern="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Характеризуется умением удерживать учебную задачу, воспринимать информацию целостно, определять существенные связи, частично осуществлять действие самоконтроля</a:t>
            </a:r>
            <a:r>
              <a:rPr lang="ru-RU" sz="1600" kern="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находить некоторые ошибки, анализировать и составлять простейшие модели объектов и явлений Данный уровень является удовлетворительным и достаточным для освоения обучающимся программы основной ступени образования.</a:t>
            </a:r>
            <a:endParaRPr lang="ru-RU" sz="1600" kern="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sz="1600" i="1" kern="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уровень выше среднего</a:t>
            </a:r>
            <a:r>
              <a:rPr lang="ru-RU" sz="1600" kern="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1600" b="1" kern="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характеризуется умением</a:t>
            </a:r>
            <a:r>
              <a:rPr lang="ru-RU" sz="16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kern="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удерживать учебную задачу, планировать ее выполнение, осуществлять поиск и преобразование информации, выполнять действия моделирования, осуществлять спектр логических действий</a:t>
            </a:r>
            <a:r>
              <a:rPr lang="ru-RU" sz="1600" kern="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включая анализ, синтез, сравнение, обобщение, выделение существенных связей. Обучающийся умеет определять простейшие причинно-следственные связи, находить ошибки и устанавливать некоторые причины их появления. Данный уровень является оптимальным для освоения обучающимся программы основной ступени образования.</a:t>
            </a:r>
            <a:endParaRPr lang="ru-RU" sz="1600" kern="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sz="1600" i="1" kern="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высокий уровень</a:t>
            </a:r>
            <a:r>
              <a:rPr lang="ru-RU" sz="1600" kern="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характеризуется способностью</a:t>
            </a:r>
            <a:r>
              <a:rPr lang="ru-RU" sz="16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kern="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принимать и сохранять учебную цель и задачу, </a:t>
            </a:r>
            <a:r>
              <a:rPr lang="ru-RU" sz="1600" b="1" kern="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планировать ее реализацию, контролировать и оценивать свои действия, выделять и фиксировать нужную информацию, систематизировать, сопоставлять, анализировать и обобщать информацию, интерпретировать и преобразовывать ее</a:t>
            </a:r>
            <a:r>
              <a:rPr lang="ru-RU" sz="1600" kern="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владеть широким спектром логических действий и операций, включая общие приемы решения задач и действия моделирования, уметь строить логическое рассуждение, устанавливать причинно-следственные связи, осуществлять анализ объектов с выделением существенных и несущественных признаков, проводить сравнение и классификацию, выделять и фиксировать нужную ин- формацию, объяснять и доказывать факты. Данный уровень является наиболее благоприятным для освоения обучающимся программы основной ступени образования, развития интеллектуального и творческого потенциала личности.</a:t>
            </a:r>
            <a:endParaRPr lang="ru-RU" sz="1600" kern="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53757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8F8935F-E699-1CB5-69CD-A7DC52E2A1FB}"/>
              </a:ext>
            </a:extLst>
          </p:cNvPr>
          <p:cNvSpPr txBox="1"/>
          <p:nvPr/>
        </p:nvSpPr>
        <p:spPr>
          <a:xfrm>
            <a:off x="349488" y="293871"/>
            <a:ext cx="9096292" cy="64761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12000"/>
              </a:lnSpc>
              <a:spcBef>
                <a:spcPts val="560"/>
              </a:spcBef>
              <a:spcAft>
                <a:spcPts val="800"/>
              </a:spcAft>
            </a:pPr>
            <a:r>
              <a:rPr lang="ru-RU" sz="20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Целью диагностики было выявить исходный уровень сформированности УУД у обучающихся</a:t>
            </a:r>
            <a:r>
              <a:rPr lang="ru-RU" sz="20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Анализ результатов диагностики позволил отнести к уровню </a:t>
            </a:r>
            <a:r>
              <a:rPr lang="ru-RU" sz="20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выше среднего</a:t>
            </a:r>
            <a:r>
              <a:rPr lang="ru-RU" sz="20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60% детей (3 человека) в 5 классе и 38 % (3 детей) в 6 классе.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10160" indent="450215" algn="just">
              <a:lnSpc>
                <a:spcPct val="112000"/>
              </a:lnSpc>
              <a:spcBef>
                <a:spcPts val="5"/>
              </a:spcBef>
              <a:spcAft>
                <a:spcPts val="800"/>
              </a:spcAft>
            </a:pPr>
            <a:r>
              <a:rPr lang="ru-RU" sz="20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0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среднему уровню</a:t>
            </a:r>
            <a:r>
              <a:rPr lang="ru-RU" sz="20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я отнесла 40 % детей (2 человека) в 5 классе и 13 % (1 ребенок) в 6 классе. Обучающиеся владеют умением удерживать учебную задачу, воспринимать информацию целостно,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определять существенные связи, частично осуществлять действие самоконтроля, находить некоторые ошибки, анализировать и составлять простейшие модели объектов и явлений Данный уровень является удовлетворительным и достаточным для освоения обучающимся программы основной ступени образования.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76835" indent="450215" algn="just">
              <a:lnSpc>
                <a:spcPct val="112000"/>
              </a:lnSpc>
              <a:spcAft>
                <a:spcPts val="800"/>
              </a:spcAft>
            </a:pPr>
            <a:r>
              <a:rPr lang="ru-RU" sz="20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0 % детей (0 человек) 5 класса и 50 % (4 человека) 6 класса был диагностирован </a:t>
            </a:r>
            <a:r>
              <a:rPr lang="ru-RU" sz="20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низкий уровень</a:t>
            </a:r>
            <a:r>
              <a:rPr lang="ru-RU" sz="20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сформированности УУД. У детей проявляется нестойкий интерес к исследовательской деятельности, слабым удержанием учебной задачи, умением воспринять информацию только фрагментарно, выделить только несущественные факты, построить простейшее умозаключение, решить</a:t>
            </a:r>
            <a:r>
              <a:rPr lang="ru-RU" sz="2000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одну простейшую задачу. </a:t>
            </a:r>
            <a:r>
              <a:rPr lang="ru-RU" sz="20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Сравнительные данные приведены</a:t>
            </a:r>
            <a:r>
              <a:rPr lang="ru-RU" sz="2000" b="1" spc="-3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sz="2000" b="1" spc="-2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рисунке</a:t>
            </a:r>
            <a:r>
              <a:rPr lang="ru-RU" sz="2000" b="1" spc="-2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endParaRPr lang="ru-RU" sz="2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6120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>
            <a:extLst>
              <a:ext uri="{FF2B5EF4-FFF2-40B4-BE49-F238E27FC236}">
                <a16:creationId xmlns:a16="http://schemas.microsoft.com/office/drawing/2014/main" id="{081C13B7-3BB3-550E-91AB-D045317B91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2004645"/>
              </p:ext>
            </p:extLst>
          </p:nvPr>
        </p:nvGraphicFramePr>
        <p:xfrm>
          <a:off x="1288112" y="1341782"/>
          <a:ext cx="8111069" cy="39851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767671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4525AE2-FFF1-A0FD-E029-E1B4DF61A907}"/>
              </a:ext>
            </a:extLst>
          </p:cNvPr>
          <p:cNvSpPr txBox="1"/>
          <p:nvPr/>
        </p:nvSpPr>
        <p:spPr>
          <a:xfrm>
            <a:off x="515679" y="126364"/>
            <a:ext cx="9102256" cy="6494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/>
            <a:r>
              <a:rPr lang="ru-RU" sz="16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рисунка видно, что </a:t>
            </a:r>
            <a:r>
              <a:rPr lang="ru-RU" sz="16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большинство учащихся находятся на выше среднего и низком уровнях сформированности</a:t>
            </a:r>
            <a:r>
              <a:rPr lang="ru-RU" sz="1600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УУД. Низкая мотивация, нежелание проявлять индивидуальность, нестойкий интерес и действия по образцу под</a:t>
            </a:r>
            <a:r>
              <a:rPr lang="ru-RU" sz="1600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четким и непрестанным руководством педагога неготовность к самостоятельной деятельности, говорит о необходимости развивать личностные УУД у обучающихся 5-6-х</a:t>
            </a:r>
            <a:r>
              <a:rPr lang="ru-RU" sz="1600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классов. </a:t>
            </a:r>
            <a:endParaRPr lang="ru-RU" sz="16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Системное развитие логического мышления неотрывно от урока, каждый ученик принимает участие в процессе решения не только стандартных заданий, но и задач развивающего характера (активно или пассивно).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уроках учитель моделирует ту умственную деятельность, которая нужна на данном этапе развития </a:t>
            </a: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(учить анализировать задачи, делать чертежи, выявлять отношения объектов и т.д.). </a:t>
            </a:r>
            <a:r>
              <a:rPr lang="ru-RU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имеет обучающее и воспитывающее значение</a:t>
            </a: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учащиеся приобщаются к методу поиска, ориентируются не только на результат, но и на процесс его достижения, т.е. учатся мыслить логически.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осуществления формирования логического мышления учащихся 5-6 классов была составлена система развивающих заданий по темам</a:t>
            </a: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•"/>
            </a:pP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аналогия;</a:t>
            </a:r>
          </a:p>
          <a:p>
            <a:pPr marL="342900" lvl="0" indent="-342900" algn="just">
              <a:buFont typeface="Times New Roman" panose="02020603050405020304" pitchFamily="18" charset="0"/>
              <a:buChar char="•"/>
            </a:pP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исключение лишнего;</a:t>
            </a:r>
          </a:p>
          <a:p>
            <a:pPr marL="342900" lvl="0" indent="-342900" algn="just">
              <a:buFont typeface="Times New Roman" panose="02020603050405020304" pitchFamily="18" charset="0"/>
              <a:buChar char="•"/>
            </a:pP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"в худшем случае";</a:t>
            </a:r>
          </a:p>
          <a:p>
            <a:pPr marL="342900" lvl="0" indent="-342900" algn="just">
              <a:buFont typeface="Times New Roman" panose="02020603050405020304" pitchFamily="18" charset="0"/>
              <a:buChar char="•"/>
            </a:pP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классификация;</a:t>
            </a:r>
          </a:p>
          <a:p>
            <a:pPr marL="342900" lvl="0" indent="-342900" algn="just">
              <a:buFont typeface="Times New Roman" panose="02020603050405020304" pitchFamily="18" charset="0"/>
              <a:buChar char="•"/>
            </a:pP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логические задачи;</a:t>
            </a:r>
          </a:p>
          <a:p>
            <a:pPr marL="342900" lvl="0" indent="-342900" algn="just">
              <a:buFont typeface="Times New Roman" panose="02020603050405020304" pitchFamily="18" charset="0"/>
              <a:buChar char="•"/>
            </a:pP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перебор;</a:t>
            </a:r>
          </a:p>
          <a:p>
            <a:pPr marL="342900" lvl="0" indent="-342900" algn="just">
              <a:buFont typeface="Times New Roman" panose="02020603050405020304" pitchFamily="18" charset="0"/>
              <a:buChar char="•"/>
            </a:pP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 с геометрическим содержанием;</a:t>
            </a:r>
          </a:p>
          <a:p>
            <a:pPr marL="342900" lvl="0" indent="-342900" algn="just">
              <a:buFont typeface="Times New Roman" panose="02020603050405020304" pitchFamily="18" charset="0"/>
              <a:buChar char="•"/>
            </a:pP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 "на переливание";</a:t>
            </a:r>
          </a:p>
          <a:p>
            <a:pPr marL="342900" lvl="0" indent="-342900" algn="just">
              <a:buFont typeface="Times New Roman" panose="02020603050405020304" pitchFamily="18" charset="0"/>
              <a:buChar char="•"/>
            </a:pP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задачи-шутки;</a:t>
            </a:r>
          </a:p>
          <a:p>
            <a:pPr marL="342900" lvl="0" indent="-342900" algn="just">
              <a:buFont typeface="Times New Roman" panose="02020603050405020304" pitchFamily="18" charset="0"/>
              <a:buChar char="•"/>
            </a:pP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ребусы и кроссворды;</a:t>
            </a:r>
          </a:p>
          <a:p>
            <a:pPr marL="342900" lvl="0" indent="-342900" algn="just">
              <a:buFont typeface="Times New Roman" panose="02020603050405020304" pitchFamily="18" charset="0"/>
              <a:buChar char="•"/>
            </a:pP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занимательные задания.</a:t>
            </a:r>
          </a:p>
        </p:txBody>
      </p:sp>
    </p:spTree>
    <p:extLst>
      <p:ext uri="{BB962C8B-B14F-4D97-AF65-F5344CB8AC3E}">
        <p14:creationId xmlns:p14="http://schemas.microsoft.com/office/powerpoint/2010/main" val="9921563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E8EDC4A-2E1C-78DD-5384-2C206F8FDB22}"/>
              </a:ext>
            </a:extLst>
          </p:cNvPr>
          <p:cNvSpPr txBox="1"/>
          <p:nvPr/>
        </p:nvSpPr>
        <p:spPr>
          <a:xfrm>
            <a:off x="466394" y="381663"/>
            <a:ext cx="8924096" cy="60734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/>
            <a:r>
              <a:rPr lang="ru-RU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Учитель, преподающий в 5-6 классах, может развивать логическое мышление учащихся с помощью созданной системы заданий</a:t>
            </a: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Для этого необходимо учитывать следующее: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 выбранные задания должны быть посильными для детей;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 задания, отобранные для одного урока, должны быть разнообразными для воздействия на различные компоненты мышления;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 если ученики не справляются с заданием, то целесообразно оставить его на обдумывание до следующего урока;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 ученикам можно дать необязательное домашнее задание по составлению аналогичных задач.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/>
            <a:r>
              <a:rPr lang="ru-RU" sz="16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этой целью мной был разработан комплекс заданий по математике направленных</a:t>
            </a:r>
            <a:r>
              <a:rPr lang="ru-RU" sz="1600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sz="1600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формирование</a:t>
            </a:r>
            <a:r>
              <a:rPr lang="ru-RU" sz="1600" b="1" spc="-3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личностных</a:t>
            </a:r>
            <a:r>
              <a:rPr lang="ru-RU" sz="1600" b="1" spc="-2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УУД.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sz="16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Субъектная позиция представляет собой взаимодействие учителя</a:t>
            </a:r>
            <a:r>
              <a:rPr lang="ru-RU" sz="1600" b="1" spc="-4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600" b="1" spc="-4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ученика</a:t>
            </a:r>
            <a:r>
              <a:rPr lang="ru-RU" sz="1600" b="1" spc="-3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600" b="1" spc="-4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образовательном</a:t>
            </a:r>
            <a:r>
              <a:rPr lang="ru-RU" sz="1600" b="1" spc="-4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процессе</a:t>
            </a:r>
            <a:r>
              <a:rPr lang="ru-RU" sz="1600" b="1" spc="-3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</a:t>
            </a:r>
            <a:r>
              <a:rPr lang="ru-RU" sz="1600" b="1" spc="-4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субъектов.</a:t>
            </a:r>
            <a:r>
              <a:rPr lang="ru-RU" sz="1600" b="1" spc="-24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данном случае необходимо достичь развития личности</a:t>
            </a:r>
            <a:r>
              <a:rPr lang="ru-RU" sz="1600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ребенка,</a:t>
            </a:r>
            <a:r>
              <a:rPr lang="ru-RU" sz="1600" b="1" spc="19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его</a:t>
            </a:r>
            <a:r>
              <a:rPr lang="ru-RU" sz="1600" b="1" spc="19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индивидуальности</a:t>
            </a:r>
            <a:r>
              <a:rPr lang="ru-RU" sz="1600" b="1" spc="19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600" b="1" spc="19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неповторимости.</a:t>
            </a:r>
            <a:r>
              <a:rPr lang="ru-RU" sz="1600" b="1" spc="19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Необходимо разработать учет механизмов познания, который должен согласоваться с процессами учения и обучения.</a:t>
            </a:r>
            <a:r>
              <a:rPr lang="ru-RU" sz="1600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Таким</a:t>
            </a:r>
            <a:r>
              <a:rPr lang="ru-RU" sz="1600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образом,</a:t>
            </a:r>
            <a:r>
              <a:rPr lang="ru-RU" sz="1600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создается</a:t>
            </a:r>
            <a:r>
              <a:rPr lang="ru-RU" sz="1600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стратегия</a:t>
            </a:r>
            <a:r>
              <a:rPr lang="ru-RU" sz="1600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поведения</a:t>
            </a:r>
            <a:r>
              <a:rPr lang="ru-RU" sz="1600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школьника, ученик и учитель строят свои отношения на</a:t>
            </a:r>
            <a:r>
              <a:rPr lang="ru-RU" sz="1600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фоне сотрудничества и свободы выбора.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5"/>
              </a:spcBef>
              <a:spcAft>
                <a:spcPts val="800"/>
              </a:spcAft>
            </a:pPr>
            <a:r>
              <a:rPr lang="ru-RU" sz="16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Ключевые понятия формирования субъектной</a:t>
            </a:r>
            <a:r>
              <a:rPr lang="ru-RU" sz="1600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позиции</a:t>
            </a:r>
            <a:r>
              <a:rPr lang="ru-RU" sz="1600" b="1" spc="2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600" b="1" spc="2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образовательной</a:t>
            </a:r>
            <a:r>
              <a:rPr lang="ru-RU" sz="1600" b="1" spc="2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среде: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Bef>
                <a:spcPts val="5"/>
              </a:spcBef>
              <a:spcAft>
                <a:spcPts val="800"/>
              </a:spcAft>
              <a:buClr>
                <a:srgbClr val="231F20"/>
              </a:buClr>
              <a:buSzPts val="1400"/>
              <a:buFont typeface="Times New Roman" panose="02020603050405020304" pitchFamily="18" charset="0"/>
              <a:buAutoNum type="arabicParenR"/>
              <a:tabLst>
                <a:tab pos="505460" algn="l"/>
              </a:tabLst>
            </a:pPr>
            <a:r>
              <a:rPr lang="ru-RU" sz="16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собственный</a:t>
            </a:r>
            <a:r>
              <a:rPr lang="ru-RU" sz="1600" spc="-2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опыт</a:t>
            </a:r>
            <a:r>
              <a:rPr lang="ru-RU" sz="1600" spc="-2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обучающихся;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Bef>
                <a:spcPts val="150"/>
              </a:spcBef>
              <a:spcAft>
                <a:spcPts val="800"/>
              </a:spcAft>
              <a:buClr>
                <a:srgbClr val="231F20"/>
              </a:buClr>
              <a:buSzPts val="1400"/>
              <a:buFont typeface="Times New Roman" panose="02020603050405020304" pitchFamily="18" charset="0"/>
              <a:buAutoNum type="arabicParenR"/>
              <a:tabLst>
                <a:tab pos="512445" algn="l"/>
              </a:tabLst>
            </a:pPr>
            <a:r>
              <a:rPr lang="ru-RU" sz="16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индивидуальный</a:t>
            </a:r>
            <a:r>
              <a:rPr lang="ru-RU" sz="1600" spc="4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маршрут</a:t>
            </a:r>
            <a:r>
              <a:rPr lang="ru-RU" sz="1600" spc="4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развития</a:t>
            </a:r>
            <a:r>
              <a:rPr lang="ru-RU" sz="1600" spc="4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личности;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106680" lvl="0" indent="-342900">
              <a:spcBef>
                <a:spcPts val="150"/>
              </a:spcBef>
              <a:spcAft>
                <a:spcPts val="800"/>
              </a:spcAft>
              <a:buClr>
                <a:srgbClr val="231F20"/>
              </a:buClr>
              <a:buSzPts val="1400"/>
              <a:buFont typeface="Times New Roman" panose="02020603050405020304" pitchFamily="18" charset="0"/>
              <a:buAutoNum type="arabicParenR"/>
              <a:tabLst>
                <a:tab pos="505460" algn="l"/>
              </a:tabLst>
            </a:pPr>
            <a:r>
              <a:rPr lang="ru-RU" sz="16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собственный</a:t>
            </a:r>
            <a:r>
              <a:rPr lang="ru-RU" sz="1600" spc="18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стиль</a:t>
            </a:r>
            <a:r>
              <a:rPr lang="ru-RU" sz="1600" spc="18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мышления,</a:t>
            </a:r>
            <a:r>
              <a:rPr lang="ru-RU" sz="1600" spc="18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который</a:t>
            </a:r>
            <a:r>
              <a:rPr lang="ru-RU" sz="1600" spc="18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касается</a:t>
            </a:r>
            <a:r>
              <a:rPr lang="ru-RU" sz="1600" spc="-23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саморазвития</a:t>
            </a:r>
            <a:r>
              <a:rPr lang="ru-RU" sz="1600" spc="-2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600" spc="-2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самопознания;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104775" lvl="0" indent="-342900">
              <a:spcBef>
                <a:spcPts val="5"/>
              </a:spcBef>
              <a:spcAft>
                <a:spcPts val="800"/>
              </a:spcAft>
              <a:buClr>
                <a:srgbClr val="231F20"/>
              </a:buClr>
              <a:buSzPts val="1400"/>
              <a:buFont typeface="Times New Roman" panose="02020603050405020304" pitchFamily="18" charset="0"/>
              <a:buAutoNum type="arabicParenR"/>
              <a:tabLst>
                <a:tab pos="511175" algn="l"/>
                <a:tab pos="2338070" algn="l"/>
              </a:tabLst>
            </a:pPr>
            <a:r>
              <a:rPr lang="ru-RU" sz="16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личностно-ориентированные образовательные</a:t>
            </a:r>
            <a:r>
              <a:rPr lang="ru-RU" sz="1600" spc="-23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технологии;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107950" lvl="0" indent="-342900">
              <a:spcAft>
                <a:spcPts val="800"/>
              </a:spcAft>
              <a:buClr>
                <a:srgbClr val="231F20"/>
              </a:buClr>
              <a:buSzPts val="1400"/>
              <a:buFont typeface="Times New Roman" panose="02020603050405020304" pitchFamily="18" charset="0"/>
              <a:buAutoNum type="arabicParenR"/>
              <a:tabLst>
                <a:tab pos="511810" algn="l"/>
              </a:tabLst>
            </a:pPr>
            <a:r>
              <a:rPr lang="ru-RU" sz="16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методы</a:t>
            </a:r>
            <a:r>
              <a:rPr lang="ru-RU" sz="1600" spc="16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работы</a:t>
            </a:r>
            <a:r>
              <a:rPr lang="ru-RU" sz="1600" spc="16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600" spc="16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индивидуально-личностным</a:t>
            </a:r>
            <a:r>
              <a:rPr lang="ru-RU" sz="1600" spc="-23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опытом</a:t>
            </a:r>
            <a:r>
              <a:rPr lang="ru-RU" sz="1600" spc="-2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учащихся.</a:t>
            </a:r>
            <a:endParaRPr lang="ru-RU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49122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496F9AE-F1FE-E736-67C9-8B567D1076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843" y="607198"/>
            <a:ext cx="9436585" cy="4895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0798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B02430F-CB96-16AB-3276-60ECE18092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36" y="504013"/>
            <a:ext cx="9318177" cy="4975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0723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B10A5DB-E556-DAD4-4304-6D3F065385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838" y="765513"/>
            <a:ext cx="9172574" cy="4731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9588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17AAEEB-BBEF-7CD5-DC8F-75BF8E1D0D91}"/>
              </a:ext>
            </a:extLst>
          </p:cNvPr>
          <p:cNvSpPr txBox="1"/>
          <p:nvPr/>
        </p:nvSpPr>
        <p:spPr>
          <a:xfrm>
            <a:off x="885825" y="913022"/>
            <a:ext cx="8286750" cy="55481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12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Предмет</a:t>
            </a:r>
            <a:r>
              <a:rPr lang="ru-RU" sz="2400" b="1" spc="29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математики</a:t>
            </a:r>
            <a:r>
              <a:rPr lang="ru-RU" sz="2400" b="1" spc="29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развивает</a:t>
            </a:r>
            <a:r>
              <a:rPr lang="ru-RU" sz="2400" b="1" spc="29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гибкость</a:t>
            </a:r>
            <a:r>
              <a:rPr lang="ru-RU" sz="2400" b="1" spc="29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мышления</a:t>
            </a:r>
            <a:r>
              <a:rPr lang="ru-RU" sz="2400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400" b="1" spc="6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интеллектуальную</a:t>
            </a:r>
            <a:r>
              <a:rPr lang="ru-RU" sz="2400" b="1" spc="6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подвижность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spc="6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Изучение</a:t>
            </a:r>
            <a:r>
              <a:rPr lang="ru-RU" sz="2400" spc="6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математики</a:t>
            </a:r>
            <a:r>
              <a:rPr lang="ru-RU" sz="2400" spc="14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spc="14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школе</a:t>
            </a:r>
            <a:r>
              <a:rPr lang="ru-RU" sz="2400" spc="15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неразрывно</a:t>
            </a:r>
            <a:r>
              <a:rPr lang="ru-RU" sz="2400" spc="14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связано</a:t>
            </a:r>
            <a:r>
              <a:rPr lang="ru-RU" sz="2400" spc="15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spc="14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мыслительным</a:t>
            </a:r>
            <a:r>
              <a:rPr lang="ru-RU" sz="2400" spc="15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процессом,</a:t>
            </a:r>
            <a:r>
              <a:rPr lang="ru-RU" sz="2400" spc="10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когда</a:t>
            </a:r>
            <a:r>
              <a:rPr lang="ru-RU" sz="2400" spc="10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важным</a:t>
            </a:r>
            <a:r>
              <a:rPr lang="ru-RU" sz="2400" spc="10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этапом</a:t>
            </a:r>
            <a:r>
              <a:rPr lang="ru-RU" sz="2400" spc="10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развития</a:t>
            </a:r>
            <a:r>
              <a:rPr lang="ru-RU" sz="2400" spc="10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обучающихся</a:t>
            </a:r>
            <a:r>
              <a:rPr lang="ru-RU" sz="2400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шестых</a:t>
            </a:r>
            <a:r>
              <a:rPr lang="ru-RU" sz="2400" spc="2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классов</a:t>
            </a:r>
            <a:r>
              <a:rPr lang="ru-RU" sz="2400" spc="2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является</a:t>
            </a:r>
            <a:r>
              <a:rPr lang="ru-RU" sz="2400" spc="2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рост</a:t>
            </a:r>
            <a:r>
              <a:rPr lang="ru-RU" sz="2400" spc="2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воображения,</a:t>
            </a:r>
            <a:r>
              <a:rPr lang="ru-RU" sz="2400" spc="2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онтогенез</a:t>
            </a:r>
            <a:r>
              <a:rPr lang="ru-RU" sz="2400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последовательности</a:t>
            </a:r>
            <a:r>
              <a:rPr lang="ru-RU" sz="2400" spc="13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400" spc="13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критичности</a:t>
            </a:r>
            <a:r>
              <a:rPr lang="ru-RU" sz="2400" spc="13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мышления.</a:t>
            </a:r>
            <a:r>
              <a:rPr lang="ru-RU" sz="2400" spc="13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449580" algn="just">
              <a:lnSpc>
                <a:spcPct val="112000"/>
              </a:lnSpc>
              <a:spcAft>
                <a:spcPts val="800"/>
              </a:spcAft>
            </a:pP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</a:t>
            </a:r>
            <a:r>
              <a:rPr lang="ru-RU" sz="2400" spc="13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прохождении</a:t>
            </a:r>
            <a:r>
              <a:rPr lang="ru-RU" sz="2400" spc="17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школьного</a:t>
            </a:r>
            <a:r>
              <a:rPr lang="ru-RU" sz="2400" spc="17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курса</a:t>
            </a:r>
            <a:r>
              <a:rPr lang="ru-RU" sz="2400" spc="17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математики</a:t>
            </a:r>
            <a:r>
              <a:rPr lang="ru-RU" sz="2400" spc="17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spc="17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5-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2400" spc="17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классе</a:t>
            </a:r>
            <a:r>
              <a:rPr lang="ru-RU" sz="2400" spc="17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формирование</a:t>
            </a:r>
            <a:r>
              <a:rPr lang="ru-RU" sz="2400" spc="1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мыслительных</a:t>
            </a:r>
            <a:r>
              <a:rPr lang="ru-RU" sz="2400" spc="1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процессов</a:t>
            </a:r>
            <a:r>
              <a:rPr lang="ru-RU" sz="2400" spc="1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spc="1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обучающихся</a:t>
            </a:r>
            <a:r>
              <a:rPr lang="ru-RU" sz="2400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имеет</a:t>
            </a:r>
            <a:r>
              <a:rPr lang="ru-RU" sz="2400" spc="18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важное</a:t>
            </a:r>
            <a:r>
              <a:rPr lang="ru-RU" sz="2400" spc="18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значение.</a:t>
            </a:r>
            <a:r>
              <a:rPr lang="ru-RU" sz="2400" spc="18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</a:t>
            </a:r>
            <a:r>
              <a:rPr lang="ru-RU" sz="2400" spc="18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усвоения</a:t>
            </a:r>
            <a:r>
              <a:rPr lang="ru-RU" sz="2400" spc="18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определенных</a:t>
            </a:r>
            <a:r>
              <a:rPr lang="ru-RU" sz="2400" spc="18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навыков</a:t>
            </a:r>
            <a:r>
              <a:rPr lang="ru-RU" sz="2400" spc="1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400" spc="1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</a:t>
            </a:r>
            <a:r>
              <a:rPr lang="ru-RU" sz="2400" spc="1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понимания</a:t>
            </a:r>
            <a:r>
              <a:rPr lang="ru-RU" sz="2400" spc="1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изучаемого</a:t>
            </a:r>
            <a:r>
              <a:rPr lang="ru-RU" sz="2400" spc="1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предмета</a:t>
            </a:r>
            <a:r>
              <a:rPr lang="ru-RU" sz="2400" spc="1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  <a:r>
              <a:rPr lang="ru-RU" sz="2400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</a:t>
            </a:r>
            <a:r>
              <a:rPr lang="ru-RU" sz="2400" spc="17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просто</a:t>
            </a:r>
            <a:r>
              <a:rPr lang="ru-RU" sz="2400" spc="17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невозможно.</a:t>
            </a:r>
            <a:r>
              <a:rPr lang="ru-RU" sz="2400" spc="17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Требования</a:t>
            </a:r>
            <a:r>
              <a:rPr lang="ru-RU" sz="2400" b="1" spc="17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ФГОС</a:t>
            </a:r>
            <a:r>
              <a:rPr lang="ru-RU" sz="2400" b="1" spc="17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помогают</a:t>
            </a:r>
            <a:r>
              <a:rPr lang="ru-RU" sz="2400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развитию</a:t>
            </a:r>
            <a:r>
              <a:rPr lang="ru-RU" sz="2400" b="1" spc="16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математических</a:t>
            </a:r>
            <a:r>
              <a:rPr lang="ru-RU" sz="2400" b="1" spc="16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навыков</a:t>
            </a:r>
            <a:r>
              <a:rPr lang="ru-RU" sz="2400" b="1" spc="16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посредством</a:t>
            </a:r>
            <a:r>
              <a:rPr lang="ru-RU" sz="2400" b="1" spc="16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универсальных</a:t>
            </a:r>
            <a:r>
              <a:rPr lang="ru-RU" sz="2400" b="1" spc="-3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учебных</a:t>
            </a:r>
            <a:r>
              <a:rPr lang="ru-RU" sz="2400" b="1" spc="-3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действий.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80565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F5BA806-E3EC-7419-9284-D013795FA8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752" y="461455"/>
            <a:ext cx="9333248" cy="4880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3621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D75A425-1D87-0B92-4E77-0FAB1591F0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88" y="667910"/>
            <a:ext cx="9354958" cy="475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8274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EF73278-B6E8-E5D4-F365-B3576DCA38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835" y="707408"/>
            <a:ext cx="8960540" cy="4286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7769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0CD7FB3-0D79-F532-C255-A54C8AE2BA16}"/>
              </a:ext>
            </a:extLst>
          </p:cNvPr>
          <p:cNvSpPr txBox="1"/>
          <p:nvPr/>
        </p:nvSpPr>
        <p:spPr>
          <a:xfrm>
            <a:off x="429369" y="485171"/>
            <a:ext cx="9016779" cy="55477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12000"/>
              </a:lnSpc>
              <a:spcBef>
                <a:spcPts val="555"/>
              </a:spcBef>
              <a:spcAft>
                <a:spcPts val="800"/>
              </a:spcAft>
            </a:pPr>
            <a:r>
              <a:rPr lang="ru-RU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Отсюда можем наблюдать, что шкалирование цели для</a:t>
            </a:r>
            <a:r>
              <a:rPr lang="ru-RU" spc="-23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ученика — ориентир движения, откуда и куда.</a:t>
            </a:r>
            <a:r>
              <a:rPr lang="ru-RU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Цели</a:t>
            </a:r>
            <a:r>
              <a:rPr lang="ru-RU" b="1" spc="-1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lang="ru-RU" b="1" spc="-1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учителя</a:t>
            </a:r>
            <a:r>
              <a:rPr lang="ru-RU" b="1" spc="-2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ru-RU" b="1" spc="-1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возможность</a:t>
            </a:r>
            <a:r>
              <a:rPr lang="ru-RU" b="1" spc="-1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предлагать</a:t>
            </a:r>
            <a:r>
              <a:rPr lang="ru-RU" b="1" spc="-1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ребенку</a:t>
            </a:r>
            <a:r>
              <a:rPr lang="ru-RU" b="1" spc="-1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взаимозаменяемые задания, работающие на достижение конкретного</a:t>
            </a:r>
            <a:r>
              <a:rPr lang="ru-RU" b="1" spc="-3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элемента</a:t>
            </a:r>
            <a:r>
              <a:rPr lang="ru-RU" b="1" spc="-2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цели.</a:t>
            </a: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2000"/>
              </a:lnSpc>
              <a:spcBef>
                <a:spcPts val="5"/>
              </a:spcBef>
              <a:spcAft>
                <a:spcPts val="800"/>
              </a:spcAft>
            </a:pPr>
            <a:r>
              <a:rPr lang="ru-RU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разработке учебного модуля я отобрала избыточное количество уровневых заданий опираясь на шкалирование</a:t>
            </a:r>
            <a:r>
              <a:rPr lang="ru-RU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учебных</a:t>
            </a:r>
            <a:r>
              <a:rPr lang="ru-RU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целей.</a:t>
            </a:r>
            <a:r>
              <a:rPr lang="ru-RU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Задания</a:t>
            </a:r>
            <a:r>
              <a:rPr lang="ru-RU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выбираются</a:t>
            </a:r>
            <a:r>
              <a:rPr lang="ru-RU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учащимися</a:t>
            </a:r>
            <a:r>
              <a:rPr lang="ru-RU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учетом</a:t>
            </a:r>
            <a:r>
              <a:rPr lang="ru-RU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возможности</a:t>
            </a:r>
            <a:r>
              <a:rPr lang="ru-RU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развития</a:t>
            </a:r>
            <a:r>
              <a:rPr lang="ru-RU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гибких</a:t>
            </a:r>
            <a:r>
              <a:rPr lang="ru-RU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навыков</a:t>
            </a:r>
            <a:r>
              <a:rPr lang="ru-RU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Обучающиеся</a:t>
            </a:r>
            <a:r>
              <a:rPr lang="ru-RU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одного</a:t>
            </a:r>
            <a:r>
              <a:rPr lang="ru-RU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класса</a:t>
            </a:r>
            <a:r>
              <a:rPr lang="ru-RU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имеют</a:t>
            </a:r>
            <a:r>
              <a:rPr lang="ru-RU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возможность</a:t>
            </a:r>
            <a:r>
              <a:rPr lang="ru-RU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двигаться</a:t>
            </a:r>
            <a:r>
              <a:rPr lang="ru-RU" b="1" spc="-1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b="1" spc="-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разном</a:t>
            </a:r>
            <a:r>
              <a:rPr lang="ru-RU" b="1" spc="-1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темпе.</a:t>
            </a:r>
            <a:r>
              <a:rPr lang="ru-RU" b="1" spc="-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Например,</a:t>
            </a:r>
            <a:r>
              <a:rPr lang="ru-RU" spc="-1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те,</a:t>
            </a:r>
            <a:r>
              <a:rPr lang="ru-RU" spc="-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кто</a:t>
            </a:r>
            <a:r>
              <a:rPr lang="ru-RU" spc="-1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часто</a:t>
            </a:r>
            <a:r>
              <a:rPr lang="ru-RU" spc="-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нуждается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дополнительном времени для освоения цели, имеет возможность</a:t>
            </a:r>
            <a:r>
              <a:rPr lang="ru-RU" spc="-2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изучать</a:t>
            </a:r>
            <a:r>
              <a:rPr lang="ru-RU" spc="-3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модуль</a:t>
            </a:r>
            <a:r>
              <a:rPr lang="ru-RU" spc="-2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дольше</a:t>
            </a:r>
            <a:r>
              <a:rPr lang="ru-RU" spc="-2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остальных.</a:t>
            </a: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76835" indent="450215" algn="just">
              <a:lnSpc>
                <a:spcPct val="112000"/>
              </a:lnSpc>
              <a:spcAft>
                <a:spcPts val="800"/>
              </a:spcAft>
            </a:pP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Такие задания могут</a:t>
            </a:r>
            <a:r>
              <a:rPr lang="ru-RU" b="1" spc="25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широко использоваться</a:t>
            </a:r>
            <a:r>
              <a:rPr lang="ru-RU" b="1" spc="6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</a:t>
            </a:r>
            <a:r>
              <a:rPr lang="ru-RU" b="1" spc="7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средство</a:t>
            </a:r>
            <a:r>
              <a:rPr lang="ru-RU" b="1" spc="6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современного</a:t>
            </a:r>
            <a:r>
              <a:rPr lang="ru-RU" b="1" spc="7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обучения.</a:t>
            </a:r>
            <a:r>
              <a:rPr lang="ru-RU" b="1" spc="7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Они</a:t>
            </a:r>
            <a:r>
              <a:rPr lang="ru-RU" b="1" spc="6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включает</a:t>
            </a:r>
            <a:r>
              <a:rPr lang="ru-RU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себя компоненты учебного процесса, что благотворно</a:t>
            </a:r>
            <a:r>
              <a:rPr lang="ru-RU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влияет</a:t>
            </a:r>
            <a:r>
              <a:rPr lang="ru-RU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организацию</a:t>
            </a:r>
            <a:r>
              <a:rPr lang="ru-RU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учебной</a:t>
            </a:r>
            <a:r>
              <a:rPr lang="ru-RU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деятельности</a:t>
            </a:r>
            <a:r>
              <a:rPr lang="ru-RU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обучающихся. С их помощью у учеников повышается качество</a:t>
            </a:r>
            <a:r>
              <a:rPr lang="ru-RU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приобретаемых знаний. </a:t>
            </a:r>
            <a:r>
              <a:rPr lang="ru-RU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Задания несут в себе цель помочь</a:t>
            </a:r>
            <a:r>
              <a:rPr lang="ru-RU" spc="-23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учителю</a:t>
            </a:r>
            <a:r>
              <a:rPr lang="ru-RU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математики</a:t>
            </a:r>
            <a:r>
              <a:rPr lang="ru-RU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развить</a:t>
            </a:r>
            <a:r>
              <a:rPr lang="ru-RU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общеразвивающую</a:t>
            </a:r>
            <a:r>
              <a:rPr lang="ru-RU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программу для обучающихся 5-6 классов, способствовать</a:t>
            </a:r>
            <a:r>
              <a:rPr lang="ru-RU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воспитанию их личностных качеств и самоопределению.</a:t>
            </a:r>
            <a:r>
              <a:rPr lang="ru-RU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Задания направлены на</a:t>
            </a:r>
            <a:r>
              <a:rPr lang="ru-RU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формирование личностных универсальных учебных действий</a:t>
            </a:r>
            <a:r>
              <a:rPr lang="ru-RU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90297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88FA3879-8E88-950B-FF80-1D2C18F9C4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0070618"/>
              </p:ext>
            </p:extLst>
          </p:nvPr>
        </p:nvGraphicFramePr>
        <p:xfrm>
          <a:off x="426402" y="1471549"/>
          <a:ext cx="8803324" cy="4727830"/>
        </p:xfrm>
        <a:graphic>
          <a:graphicData uri="http://schemas.openxmlformats.org/drawingml/2006/table">
            <a:tbl>
              <a:tblPr firstRow="1" firstCol="1" bandRow="1"/>
              <a:tblGrid>
                <a:gridCol w="1714169">
                  <a:extLst>
                    <a:ext uri="{9D8B030D-6E8A-4147-A177-3AD203B41FA5}">
                      <a16:colId xmlns:a16="http://schemas.microsoft.com/office/drawing/2014/main" val="3171673335"/>
                    </a:ext>
                  </a:extLst>
                </a:gridCol>
                <a:gridCol w="1714169">
                  <a:extLst>
                    <a:ext uri="{9D8B030D-6E8A-4147-A177-3AD203B41FA5}">
                      <a16:colId xmlns:a16="http://schemas.microsoft.com/office/drawing/2014/main" val="307855310"/>
                    </a:ext>
                  </a:extLst>
                </a:gridCol>
                <a:gridCol w="1791662">
                  <a:extLst>
                    <a:ext uri="{9D8B030D-6E8A-4147-A177-3AD203B41FA5}">
                      <a16:colId xmlns:a16="http://schemas.microsoft.com/office/drawing/2014/main" val="1926864910"/>
                    </a:ext>
                  </a:extLst>
                </a:gridCol>
                <a:gridCol w="1791662">
                  <a:extLst>
                    <a:ext uri="{9D8B030D-6E8A-4147-A177-3AD203B41FA5}">
                      <a16:colId xmlns:a16="http://schemas.microsoft.com/office/drawing/2014/main" val="3721349657"/>
                    </a:ext>
                  </a:extLst>
                </a:gridCol>
                <a:gridCol w="1791662">
                  <a:extLst>
                    <a:ext uri="{9D8B030D-6E8A-4147-A177-3AD203B41FA5}">
                      <a16:colId xmlns:a16="http://schemas.microsoft.com/office/drawing/2014/main" val="3547146614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kern="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Компоненты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kern="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Показатели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kern="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Уровни сформированности субъектной позиции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052574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kern="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kern="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средний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kern="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низкий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6926970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Мотивационно-ценностный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Направленность на общечеловеческие ценности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 мотивы деятельности носят общечеловеческий ценностный характер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 мотивы деятельности носят личностно-ценностный характер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 мотивы деятельности не согласуются с общечеловеческими ценностями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44135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Целеполагание 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 сам ставит цели и стремится к ее осуществлению; 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 цель носит ценностный, созидательный, творческий характер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 способен к целеполаганию;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 иерархия целей выстраивается согласно внутренним и внешним социально значимым мотивом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 целеполагание осуществляется внешними стимулами;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 цели могут быть не ориентированы на общечеловеческие ценности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342055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F4D51BD8-99AF-E42B-8ABC-33B732B347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162" y="535931"/>
            <a:ext cx="592630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Таблица 1. Уровни субъектной позиции</a:t>
            </a:r>
            <a:endParaRPr kumimoji="0" lang="ru-RU" alt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99849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6323A79F-5985-FF30-A544-5CB9C998DD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3641736"/>
              </p:ext>
            </p:extLst>
          </p:nvPr>
        </p:nvGraphicFramePr>
        <p:xfrm>
          <a:off x="467486" y="316039"/>
          <a:ext cx="9234299" cy="6518594"/>
        </p:xfrm>
        <a:graphic>
          <a:graphicData uri="http://schemas.openxmlformats.org/drawingml/2006/table">
            <a:tbl>
              <a:tblPr firstRow="1" firstCol="1" bandRow="1"/>
              <a:tblGrid>
                <a:gridCol w="966577">
                  <a:extLst>
                    <a:ext uri="{9D8B030D-6E8A-4147-A177-3AD203B41FA5}">
                      <a16:colId xmlns:a16="http://schemas.microsoft.com/office/drawing/2014/main" val="3669111760"/>
                    </a:ext>
                  </a:extLst>
                </a:gridCol>
                <a:gridCol w="1722661">
                  <a:extLst>
                    <a:ext uri="{9D8B030D-6E8A-4147-A177-3AD203B41FA5}">
                      <a16:colId xmlns:a16="http://schemas.microsoft.com/office/drawing/2014/main" val="2757077194"/>
                    </a:ext>
                  </a:extLst>
                </a:gridCol>
                <a:gridCol w="2167842">
                  <a:extLst>
                    <a:ext uri="{9D8B030D-6E8A-4147-A177-3AD203B41FA5}">
                      <a16:colId xmlns:a16="http://schemas.microsoft.com/office/drawing/2014/main" val="2400902897"/>
                    </a:ext>
                  </a:extLst>
                </a:gridCol>
                <a:gridCol w="2470466">
                  <a:extLst>
                    <a:ext uri="{9D8B030D-6E8A-4147-A177-3AD203B41FA5}">
                      <a16:colId xmlns:a16="http://schemas.microsoft.com/office/drawing/2014/main" val="509252023"/>
                    </a:ext>
                  </a:extLst>
                </a:gridCol>
                <a:gridCol w="1906753">
                  <a:extLst>
                    <a:ext uri="{9D8B030D-6E8A-4147-A177-3AD203B41FA5}">
                      <a16:colId xmlns:a16="http://schemas.microsoft.com/office/drawing/2014/main" val="786615456"/>
                    </a:ext>
                  </a:extLst>
                </a:gridCol>
              </a:tblGrid>
              <a:tr h="1257186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Волевой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42" marR="331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Саморегуляция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42" marR="331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 способен к волевой регуляции деятельности;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 самостоятельно осуществляет прогноз, ход и коррекцию деятельности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42" marR="331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 способен к волевой регуляции деятельности, но предпочитает поддержку со стороны;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 прогноз, ход и коррекцию деятельности осуществляет при оказании помощи и поддержки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42" marR="331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 не способен к адекватной саморегуляции;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 прогноз, ход, коррекцию и результат деятельности перекладывает на других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42" marR="331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9640899"/>
                  </a:ext>
                </a:extLst>
              </a:tr>
              <a:tr h="10365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Потребность в преодолении препятствий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42" marR="331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 сформирована потребность в преодолении препятствий;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 способен контролировать желания и влечения и подчинять их подставленным целям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42" marR="331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 испытывает неуверенность при столкновении с препятствиями;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 нуждается в помощи и поддержке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42" marR="331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 при столкновении с препятствием отступает;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 предпочитает следовать сиюминутным желанием и потребностям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42" marR="331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2484337"/>
                  </a:ext>
                </a:extLst>
              </a:tr>
              <a:tr h="435848"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Деятельностный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42" marR="331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Активность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42" marR="331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 активен во всех сферах своей жизнедеятельности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42" marR="331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 активен только в том, что ему интересно и значимо для него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42" marR="331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•чаще пассивен, требует внешнего побудителя деятельности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42" marR="331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752628"/>
                  </a:ext>
                </a:extLst>
              </a:tr>
              <a:tr h="4358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Инициативность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42" marR="331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 проявляет инициативу во всех сферах своей жизнедеятельности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42" marR="331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 инициативен только в том, что ему интересно и значимо для него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42" marR="331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 не(мало) инициативен, действует по инструкции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42" marR="331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8624097"/>
                  </a:ext>
                </a:extLst>
              </a:tr>
              <a:tr h="7668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Ответственность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42" marR="331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 несет ответственность за свои мысли, отношения, поступки и их последствия (прежде всего перед самим собой)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42" marR="331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 ответственность за свои мысли, отношения, действия носит ситуативный характер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42" marR="331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 не несет ответственности за свои мысли, отношения, поступки и их последствия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142" marR="331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69955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3468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4CB61921-44D5-6D94-8EAC-3AF6A568D8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1248540"/>
              </p:ext>
            </p:extLst>
          </p:nvPr>
        </p:nvGraphicFramePr>
        <p:xfrm>
          <a:off x="159702" y="836041"/>
          <a:ext cx="9555798" cy="4207510"/>
        </p:xfrm>
        <a:graphic>
          <a:graphicData uri="http://schemas.openxmlformats.org/drawingml/2006/table">
            <a:tbl>
              <a:tblPr firstRow="1" firstCol="1" bandRow="1"/>
              <a:tblGrid>
                <a:gridCol w="1360754">
                  <a:extLst>
                    <a:ext uri="{9D8B030D-6E8A-4147-A177-3AD203B41FA5}">
                      <a16:colId xmlns:a16="http://schemas.microsoft.com/office/drawing/2014/main" val="3498535577"/>
                    </a:ext>
                  </a:extLst>
                </a:gridCol>
                <a:gridCol w="1360967">
                  <a:extLst>
                    <a:ext uri="{9D8B030D-6E8A-4147-A177-3AD203B41FA5}">
                      <a16:colId xmlns:a16="http://schemas.microsoft.com/office/drawing/2014/main" val="1963981609"/>
                    </a:ext>
                  </a:extLst>
                </a:gridCol>
                <a:gridCol w="2466754">
                  <a:extLst>
                    <a:ext uri="{9D8B030D-6E8A-4147-A177-3AD203B41FA5}">
                      <a16:colId xmlns:a16="http://schemas.microsoft.com/office/drawing/2014/main" val="1205412783"/>
                    </a:ext>
                  </a:extLst>
                </a:gridCol>
                <a:gridCol w="2073349">
                  <a:extLst>
                    <a:ext uri="{9D8B030D-6E8A-4147-A177-3AD203B41FA5}">
                      <a16:colId xmlns:a16="http://schemas.microsoft.com/office/drawing/2014/main" val="737664068"/>
                    </a:ext>
                  </a:extLst>
                </a:gridCol>
                <a:gridCol w="2293974">
                  <a:extLst>
                    <a:ext uri="{9D8B030D-6E8A-4147-A177-3AD203B41FA5}">
                      <a16:colId xmlns:a16="http://schemas.microsoft.com/office/drawing/2014/main" val="3537754809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kern="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Рефлексивный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kern="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Самооценка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kern="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 самооценка сформирована с опорой на внутренние ценностно-значимые критерии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kern="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 самооценка адекватна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kern="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 самооценка завышена или занижена (она формируется на основе чужой оценки)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462771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kern="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Оценка окружающей действительности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kern="5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 сформировано целостное представление об окружающем мире и о своем месте в нем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kern="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 не всегда осознает связь между своей жизнедеятельностью и окружающим миром 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kern="5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• не осознает связей с окружающей действительностью, не прогнозирует результатов своей деятельности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5832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3109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BD3DD90-64E8-002F-3B29-ADC7653F438B}"/>
              </a:ext>
            </a:extLst>
          </p:cNvPr>
          <p:cNvSpPr txBox="1"/>
          <p:nvPr/>
        </p:nvSpPr>
        <p:spPr>
          <a:xfrm>
            <a:off x="514350" y="658498"/>
            <a:ext cx="8915400" cy="43257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2000"/>
              </a:lnSpc>
              <a:spcBef>
                <a:spcPts val="150"/>
              </a:spcBef>
              <a:spcAft>
                <a:spcPts val="800"/>
              </a:spcAft>
            </a:pPr>
            <a:r>
              <a:rPr lang="ru-RU" sz="24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уроках математики</a:t>
            </a:r>
            <a:r>
              <a:rPr lang="ru-RU" sz="2400" b="1" spc="-23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должны использоваться задания, которые понятны всем</a:t>
            </a:r>
            <a:r>
              <a:rPr lang="ru-RU" sz="2400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школьникам данного класса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Эффективному процессу решения</a:t>
            </a:r>
            <a:r>
              <a:rPr lang="ru-RU" sz="2400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</a:t>
            </a:r>
            <a:r>
              <a:rPr lang="ru-RU" sz="2400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способствует</a:t>
            </a:r>
            <a:r>
              <a:rPr lang="ru-RU" sz="2400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персонифицированное</a:t>
            </a:r>
            <a:r>
              <a:rPr lang="ru-RU" sz="2400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обучение. Именно такой подход поможет сформировать личностные УУД на уроках математики в 5-6 классе.</a:t>
            </a:r>
          </a:p>
          <a:p>
            <a:pPr algn="just">
              <a:lnSpc>
                <a:spcPct val="112000"/>
              </a:lnSpc>
              <a:spcBef>
                <a:spcPts val="150"/>
              </a:spcBef>
              <a:spcAft>
                <a:spcPts val="800"/>
              </a:spcAft>
            </a:pPr>
            <a:r>
              <a:rPr lang="ru-RU" sz="24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</a:t>
            </a:r>
            <a:r>
              <a:rPr lang="ru-RU" sz="2400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время</a:t>
            </a:r>
            <a:r>
              <a:rPr lang="ru-RU" sz="2400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обучения</a:t>
            </a:r>
            <a:r>
              <a:rPr lang="ru-RU" sz="2400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каждому</a:t>
            </a:r>
            <a:r>
              <a:rPr lang="ru-RU" sz="2400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обучающемуся</a:t>
            </a:r>
            <a:r>
              <a:rPr lang="ru-RU" sz="2400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приходится решать разнообразные задачи. Для этого ученик</a:t>
            </a:r>
            <a:r>
              <a:rPr lang="ru-RU" sz="2400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должен научиться правильно ставить вопросы и оформлять</a:t>
            </a:r>
            <a:r>
              <a:rPr lang="ru-RU" sz="2400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задачи,</a:t>
            </a:r>
            <a:r>
              <a:rPr lang="ru-RU" sz="2400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400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также</a:t>
            </a:r>
            <a:r>
              <a:rPr lang="ru-RU" sz="2400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верно, </a:t>
            </a:r>
            <a:r>
              <a:rPr lang="ru-RU" sz="24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рассуждать.</a:t>
            </a:r>
            <a:r>
              <a:rPr lang="ru-RU" sz="2400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67962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178D74-C996-7FB0-0BDA-BD92A73C49CB}"/>
              </a:ext>
            </a:extLst>
          </p:cNvPr>
          <p:cNvSpPr txBox="1"/>
          <p:nvPr/>
        </p:nvSpPr>
        <p:spPr>
          <a:xfrm>
            <a:off x="744722" y="510363"/>
            <a:ext cx="8856478" cy="6095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400" kern="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достижения поставленной цели в педагогической </a:t>
            </a:r>
            <a:r>
              <a:rPr lang="ru-RU" sz="2400" b="1" kern="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деятельности используются поисковые, творческие, проектные работы</a:t>
            </a:r>
            <a:r>
              <a:rPr lang="ru-RU" sz="2400" kern="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широко применяется метод индивидуально-групповой познавательной деятельности, который позволяет не только проектировать субъектную позицию школьника в обучении, но и реализовывать новые педагогические технологии. 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7683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kern="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Работа в группах помогает учащимся осваивать субъектную роль и использовать свои субъектные полномочия</a:t>
            </a:r>
            <a:r>
              <a:rPr lang="ru-RU" sz="2400" kern="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создает условия для развития способности проектировать учебную деятельность, составлять программу действий на основе имеющихся целей, формировать задачи и находить адекватные средства их решения. </a:t>
            </a:r>
            <a:r>
              <a:rPr lang="ru-RU" sz="2400" b="1" kern="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группах ярко проявляется чувство коллективизма, ответственности и требовательности к себе и своим товарищам, взаимопомощь и стремление не подвести других. </a:t>
            </a:r>
            <a:endParaRPr lang="ru-RU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75759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B09FEB5-46ED-DD34-109B-9DEAA2DE22B9}"/>
              </a:ext>
            </a:extLst>
          </p:cNvPr>
          <p:cNvSpPr txBox="1"/>
          <p:nvPr/>
        </p:nvSpPr>
        <p:spPr>
          <a:xfrm>
            <a:off x="676275" y="450011"/>
            <a:ext cx="8372475" cy="62543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азвитие субъектной позиции школьников будет успешным при   реализации совокупности определенных педагогических условий:</a:t>
            </a: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  <a:tab pos="630555" algn="l"/>
              </a:tabLst>
            </a:pP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Систематически использовать задачи развивающего характера с включением учащихся в процесс целеполагания, планирования, проектирования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контроля, оценки, анализа, рефлексии, коррекции различных видов деятельности в учебной и внеучебной работе; с предоставлением возможности принимать самостоятельные решения и стимулированием активности и творчества учащихся. </a:t>
            </a: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  <a:tab pos="630555" algn="l"/>
              </a:tabLst>
            </a:pP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Учить учащихся  наблюдать, пользоваться  аналогией, индукцией, сравнениями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анализировать, классифицировать и делать соответствующие выводы.</a:t>
            </a: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  <a:tab pos="630555" algn="l"/>
              </a:tabLst>
            </a:pP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Использовать на  уроках  задачи на сообразительность, задач-шуток, математических  ребусов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софизмов, с целью релаксации  учащихся, поддержания познавательного интереса.</a:t>
            </a: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  <a:tab pos="630555" algn="l"/>
              </a:tabLst>
            </a:pP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Учитывать индивидуальные особенности   школьника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дифференциацию познавательных процессов у каждого, используя задания различного типа. </a:t>
            </a: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76835" algn="just">
              <a:lnSpc>
                <a:spcPct val="112000"/>
              </a:lnSpc>
              <a:spcAft>
                <a:spcPts val="800"/>
              </a:spcAft>
            </a:pP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Проанализировав требования</a:t>
            </a:r>
            <a:r>
              <a:rPr lang="ru-RU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ФГОС</a:t>
            </a:r>
            <a:r>
              <a:rPr lang="ru-RU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овладению</a:t>
            </a:r>
            <a:r>
              <a:rPr lang="ru-RU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обучающимися</a:t>
            </a:r>
            <a:r>
              <a:rPr lang="ru-RU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личностными</a:t>
            </a:r>
            <a:r>
              <a:rPr lang="ru-RU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образовательными</a:t>
            </a:r>
            <a:r>
              <a:rPr lang="ru-RU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результатами,</a:t>
            </a:r>
            <a:r>
              <a:rPr lang="ru-RU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выделила</a:t>
            </a:r>
            <a:r>
              <a:rPr lang="ru-RU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следующие</a:t>
            </a:r>
            <a:r>
              <a:rPr lang="ru-RU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критерии и характеристики уровней сформированности</a:t>
            </a:r>
            <a:r>
              <a:rPr lang="ru-RU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личностных</a:t>
            </a:r>
            <a:r>
              <a:rPr lang="ru-RU" b="1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УУД.</a:t>
            </a: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2084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6517C019-B70F-BE20-E8C8-905F3348EE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715249"/>
              </p:ext>
            </p:extLst>
          </p:nvPr>
        </p:nvGraphicFramePr>
        <p:xfrm>
          <a:off x="397614" y="579564"/>
          <a:ext cx="9182100" cy="588708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59046">
                  <a:extLst>
                    <a:ext uri="{9D8B030D-6E8A-4147-A177-3AD203B41FA5}">
                      <a16:colId xmlns:a16="http://schemas.microsoft.com/office/drawing/2014/main" val="3068487577"/>
                    </a:ext>
                  </a:extLst>
                </a:gridCol>
                <a:gridCol w="2062716">
                  <a:extLst>
                    <a:ext uri="{9D8B030D-6E8A-4147-A177-3AD203B41FA5}">
                      <a16:colId xmlns:a16="http://schemas.microsoft.com/office/drawing/2014/main" val="507976917"/>
                    </a:ext>
                  </a:extLst>
                </a:gridCol>
                <a:gridCol w="2466754">
                  <a:extLst>
                    <a:ext uri="{9D8B030D-6E8A-4147-A177-3AD203B41FA5}">
                      <a16:colId xmlns:a16="http://schemas.microsoft.com/office/drawing/2014/main" val="546932977"/>
                    </a:ext>
                  </a:extLst>
                </a:gridCol>
                <a:gridCol w="1531088">
                  <a:extLst>
                    <a:ext uri="{9D8B030D-6E8A-4147-A177-3AD203B41FA5}">
                      <a16:colId xmlns:a16="http://schemas.microsoft.com/office/drawing/2014/main" val="10940447"/>
                    </a:ext>
                  </a:extLst>
                </a:gridCol>
                <a:gridCol w="2062496">
                  <a:extLst>
                    <a:ext uri="{9D8B030D-6E8A-4147-A177-3AD203B41FA5}">
                      <a16:colId xmlns:a16="http://schemas.microsoft.com/office/drawing/2014/main" val="3546459881"/>
                    </a:ext>
                  </a:extLst>
                </a:gridCol>
              </a:tblGrid>
              <a:tr h="640680">
                <a:tc>
                  <a:txBody>
                    <a:bodyPr/>
                    <a:lstStyle/>
                    <a:p>
                      <a:pPr marR="43815" algn="ctr">
                        <a:lnSpc>
                          <a:spcPct val="107000"/>
                        </a:lnSpc>
                        <a:spcBef>
                          <a:spcPts val="620"/>
                        </a:spcBef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Блок личностных результатов образования обучающихся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8509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Критерии сформированности личностных результатов обучающихся, связанных</a:t>
                      </a: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с субъектной позицией</a:t>
                      </a: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школьника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Bef>
                          <a:spcPts val="35"/>
                        </a:spcBef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R="28765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 err="1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Показатели</a:t>
                      </a:r>
                      <a:r>
                        <a:rPr lang="en-US" sz="1200" b="1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сформированности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Bef>
                          <a:spcPts val="35"/>
                        </a:spcBef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 err="1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Степень</a:t>
                      </a:r>
                      <a:r>
                        <a:rPr lang="en-US" sz="1200" b="1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сформированности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016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Методики и диагностики измерения показателей развития личностных образовательных результатов</a:t>
                      </a: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обучающихся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8593094"/>
                  </a:ext>
                </a:extLst>
              </a:tr>
              <a:tr h="812537">
                <a:tc row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1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 err="1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Самоопределение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01295" algn="just">
                        <a:lnSpc>
                          <a:spcPct val="111000"/>
                        </a:lnSpc>
                        <a:spcBef>
                          <a:spcPts val="30"/>
                        </a:spcBef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Готовность к выбору дальнейшего образования (предпрофильному, профильному, профессиональному), к индивидуальной траектории обучения.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1000"/>
                        </a:lnSpc>
                        <a:spcBef>
                          <a:spcPts val="5"/>
                        </a:spcBef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Отсутствие сомнения в выборе; Осознанность выбора; Наличие желания выстраивать индивидуальный маршрут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1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 err="1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Высокая</a:t>
                      </a:r>
                      <a:r>
                        <a:rPr lang="en-US" sz="12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; </a:t>
                      </a:r>
                      <a:r>
                        <a:rPr lang="en-US" sz="1200" dirty="0" err="1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Средняя</a:t>
                      </a:r>
                      <a:r>
                        <a:rPr lang="en-US" sz="12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; </a:t>
                      </a:r>
                      <a:r>
                        <a:rPr lang="en-US" sz="1200" dirty="0" err="1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Низкая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1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Педагогический мониторинг, карта наблюдения; Опросник профессиональной готовности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16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(Л. Н. Кабардова)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9536459"/>
                  </a:ext>
                </a:extLst>
              </a:tr>
              <a:tr h="15179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1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2. Актуально адекватная прогностическая самооценка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1000"/>
                        </a:lnSpc>
                        <a:spcBef>
                          <a:spcPts val="30"/>
                        </a:spcBef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Отсутствие оценки; Неадекватная ретроспективная оценка;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1000"/>
                        </a:lnSpc>
                        <a:spcBef>
                          <a:spcPts val="30"/>
                        </a:spcBef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Адекватная ретроспективная оценка;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1000"/>
                        </a:lnSpc>
                        <a:spcBef>
                          <a:spcPts val="30"/>
                        </a:spcBef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Неадекватная прогностическая оценка;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1000"/>
                        </a:lnSpc>
                        <a:spcBef>
                          <a:spcPts val="30"/>
                        </a:spcBef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Потенциально-адекватная прогностическая оценка; Актуально-адекватная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прогностическая оценка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27635" algn="just">
                        <a:lnSpc>
                          <a:spcPct val="111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Сформирована;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R="127635" algn="just">
                        <a:lnSpc>
                          <a:spcPct val="111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В стадии формирования;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R="127635" algn="just">
                        <a:lnSpc>
                          <a:spcPct val="111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Не сформирована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67945" algn="just">
                        <a:lnSpc>
                          <a:spcPct val="111000"/>
                        </a:lnSpc>
                        <a:spcBef>
                          <a:spcPts val="30"/>
                        </a:spcBef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Методика оценки уровня сформированности учебной деятельности. Уровни сформированности действия оценки (Г. В. </a:t>
                      </a:r>
                      <a:r>
                        <a:rPr lang="ru-RU" sz="1200" dirty="0" err="1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Репкина</a:t>
                      </a:r>
                      <a:r>
                        <a:rPr lang="ru-RU" sz="12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, Е. В. Заика); Психолого- педагогическая диагностика, карта наблюдения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3206787"/>
                  </a:ext>
                </a:extLst>
              </a:tr>
              <a:tr h="96103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 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1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 err="1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Смыслообразование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40005" algn="just">
                        <a:lnSpc>
                          <a:spcPct val="111000"/>
                        </a:lnSpc>
                        <a:spcBef>
                          <a:spcPts val="30"/>
                        </a:spcBef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Сформированность учебных и познавательных мотивов, установление связи между нами (приобретение личностного смысла ученика).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1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Наличие познавательных, коммуникативных, эмоциональных мотивов; наличие субъектной позиции школьника;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16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Наличие мотивов достижения.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1000"/>
                        </a:lnSpc>
                        <a:spcBef>
                          <a:spcPts val="30"/>
                        </a:spcBef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Сформированы;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1000"/>
                        </a:lnSpc>
                        <a:spcBef>
                          <a:spcPts val="30"/>
                        </a:spcBef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Частично сформированы;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1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Не сформированы; Установлена связь/ не установлена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45720" algn="just">
                        <a:lnSpc>
                          <a:spcPct val="111000"/>
                        </a:lnSpc>
                        <a:spcBef>
                          <a:spcPts val="680"/>
                        </a:spcBef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Методика изучения </a:t>
                      </a:r>
                      <a:r>
                        <a:rPr lang="ru-RU" sz="1200" dirty="0" err="1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мо</a:t>
                      </a:r>
                      <a:r>
                        <a:rPr lang="ru-RU" sz="12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200" dirty="0" err="1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тивационной</a:t>
                      </a:r>
                      <a:r>
                        <a:rPr lang="ru-RU" sz="12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 сферы учащихся (М. В. Матюхина); Дидактические задачи; </a:t>
                      </a:r>
                      <a:r>
                        <a:rPr lang="ru-RU" sz="1200" dirty="0" err="1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харатеристика</a:t>
                      </a:r>
                      <a:r>
                        <a:rPr lang="ru-RU" sz="1200" dirty="0">
                          <a:solidFill>
                            <a:srgbClr val="231F20"/>
                          </a:solidFill>
                          <a:effectLst/>
                          <a:latin typeface="Times New Roman" panose="02020603050405020304" pitchFamily="18" charset="0"/>
                          <a:ea typeface="Trebuchet MS" panose="020B0603020202020204" pitchFamily="34" charset="0"/>
                          <a:cs typeface="Times New Roman" panose="02020603050405020304" pitchFamily="18" charset="0"/>
                        </a:rPr>
                        <a:t> личностных мотивов (анкетирование)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78479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894778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85</TotalTime>
  <Words>2272</Words>
  <Application>Microsoft Office PowerPoint</Application>
  <PresentationFormat>Широкоэкранный</PresentationFormat>
  <Paragraphs>185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Calibri</vt:lpstr>
      <vt:lpstr>Times New Roman</vt:lpstr>
      <vt:lpstr>Trebuchet MS</vt:lpstr>
      <vt:lpstr>Wingdings 3</vt:lpstr>
      <vt:lpstr>Аспект</vt:lpstr>
      <vt:lpstr>Формирование субъектной позиции учащихся в процессе учебной деятельности (на примере обучения математике в 5-6 классах)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субъектной позиции учащихся в процессе учебной деятельности (на примере обучения математике в 5-6 классах) </dc:title>
  <dc:creator>user</dc:creator>
  <cp:lastModifiedBy>user</cp:lastModifiedBy>
  <cp:revision>20</cp:revision>
  <dcterms:created xsi:type="dcterms:W3CDTF">2022-10-31T08:31:50Z</dcterms:created>
  <dcterms:modified xsi:type="dcterms:W3CDTF">2022-11-01T12:06:03Z</dcterms:modified>
</cp:coreProperties>
</file>