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8" r:id="rId5"/>
    <p:sldId id="259" r:id="rId6"/>
    <p:sldId id="26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4" autoAdjust="0"/>
  </p:normalViewPr>
  <p:slideViewPr>
    <p:cSldViewPr>
      <p:cViewPr varScale="1">
        <p:scale>
          <a:sx n="103" d="100"/>
          <a:sy n="103" d="100"/>
        </p:scale>
        <p:origin x="-204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380" y="3643314"/>
            <a:ext cx="3338514" cy="1600200"/>
          </a:xfrm>
        </p:spPr>
        <p:txBody>
          <a:bodyPr>
            <a:normAutofit lnSpcReduction="10000"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Подготовила: учитель английского языка </a:t>
            </a:r>
            <a:r>
              <a:rPr lang="ru-RU" b="1" dirty="0" err="1" smtClean="0">
                <a:solidFill>
                  <a:schemeClr val="tx1"/>
                </a:solidFill>
              </a:rPr>
              <a:t>Гараева</a:t>
            </a:r>
            <a:r>
              <a:rPr lang="ru-RU" b="1" dirty="0" smtClean="0">
                <a:solidFill>
                  <a:schemeClr val="tx1"/>
                </a:solidFill>
              </a:rPr>
              <a:t> В.С.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500174"/>
            <a:ext cx="8229600" cy="1470025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1"/>
                </a:solidFill>
              </a:rPr>
              <a:t>Интерактивные методы и приемы активизации устной речи учащихся на уроках английского языка</a:t>
            </a:r>
            <a:endParaRPr lang="ru-RU" sz="31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43306" y="5857892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МКОУ СОШ с. Мухино </a:t>
            </a:r>
            <a:r>
              <a:rPr lang="ru-RU" b="1" dirty="0" smtClean="0"/>
              <a:t>2021г</a:t>
            </a:r>
            <a:endParaRPr lang="ru-RU" b="1" dirty="0"/>
          </a:p>
        </p:txBody>
      </p:sp>
      <p:pic>
        <p:nvPicPr>
          <p:cNvPr id="5" name="Рисунок 4" descr="IMG_64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3071810"/>
            <a:ext cx="2214578" cy="330472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862962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Прием составления «ментальной карты»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071546"/>
            <a:ext cx="7772400" cy="4572000"/>
          </a:xfrm>
        </p:spPr>
        <p:txBody>
          <a:bodyPr/>
          <a:lstStyle/>
          <a:p>
            <a:r>
              <a:rPr lang="ru-RU" b="1" dirty="0" smtClean="0"/>
              <a:t>диаграммы, схемы, в наглядном виде представляющие различные идеи, задачи, тезисы, связанные друг с другом и объединенные какой-то общей проблемой.</a:t>
            </a:r>
            <a:endParaRPr lang="ru-RU" b="1" dirty="0"/>
          </a:p>
        </p:txBody>
      </p:sp>
      <p:pic>
        <p:nvPicPr>
          <p:cNvPr id="5" name="Рисунок 4" descr="IMG_20170131_0947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928934"/>
            <a:ext cx="6756521" cy="3357586"/>
          </a:xfrm>
          <a:prstGeom prst="rect">
            <a:avLst/>
          </a:prstGeom>
          <a:scene3d>
            <a:camera prst="perspectiveFront"/>
            <a:lightRig rig="threePt" dir="t"/>
          </a:scene3d>
          <a:sp3d>
            <a:bevelT/>
            <a:bevelB w="165100" prst="coolSlant"/>
          </a:sp3d>
        </p:spPr>
      </p:pic>
      <p:pic>
        <p:nvPicPr>
          <p:cNvPr id="6" name="Рисунок 5" descr="IMG_20170127_12153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2643182"/>
            <a:ext cx="5643602" cy="4025713"/>
          </a:xfrm>
          <a:prstGeom prst="rect">
            <a:avLst/>
          </a:prstGeom>
          <a:scene3d>
            <a:camera prst="perspective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2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2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7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200"/>
                            </p:stCondLst>
                            <p:childTnLst>
                              <p:par>
                                <p:cTn id="2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5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Прием «Броуновское движение»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движение учеников по классу с целью сбора информации по предложенной теме, параллельно отрабатывая изученные грамматические конструкции</a:t>
            </a:r>
            <a:endParaRPr lang="ru-RU" b="1" dirty="0"/>
          </a:p>
        </p:txBody>
      </p:sp>
      <p:pic>
        <p:nvPicPr>
          <p:cNvPr id="4" name="Рисунок 3" descr="148475141828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3071810"/>
            <a:ext cx="4876800" cy="27432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 descr="14847514185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3857628"/>
            <a:ext cx="4876800" cy="27432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0"/>
                            </p:stCondLst>
                            <p:childTnLst>
                              <p:par>
                                <p:cTn id="2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-142900"/>
            <a:ext cx="77724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Прием </a:t>
            </a:r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Jigsaw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(«ажурная пила»)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8686800" cy="2857520"/>
          </a:xfrm>
        </p:spPr>
        <p:txBody>
          <a:bodyPr/>
          <a:lstStyle/>
          <a:p>
            <a:r>
              <a:rPr lang="ru-RU" b="1" dirty="0" smtClean="0"/>
              <a:t>Учащиеся объединяются в группы по 4-6 человек для работы над учебным материалом, который разбит на логические и смысловые блоки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3214686"/>
            <a:ext cx="2143140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00430" y="5000636"/>
            <a:ext cx="2214578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572264" y="3286124"/>
            <a:ext cx="1928826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1000100" y="3571876"/>
            <a:ext cx="428628" cy="35719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1857356" y="3571876"/>
            <a:ext cx="428628" cy="35719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1000100" y="4143380"/>
            <a:ext cx="428628" cy="35719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лыбающееся лицо 10"/>
          <p:cNvSpPr/>
          <p:nvPr/>
        </p:nvSpPr>
        <p:spPr>
          <a:xfrm>
            <a:off x="1928794" y="4143380"/>
            <a:ext cx="428628" cy="35719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лыбающееся лицо 11"/>
          <p:cNvSpPr/>
          <p:nvPr/>
        </p:nvSpPr>
        <p:spPr>
          <a:xfrm>
            <a:off x="6786578" y="3500438"/>
            <a:ext cx="428628" cy="428628"/>
          </a:xfrm>
          <a:prstGeom prst="smileyFac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лыбающееся лицо 13"/>
          <p:cNvSpPr/>
          <p:nvPr/>
        </p:nvSpPr>
        <p:spPr>
          <a:xfrm>
            <a:off x="7715272" y="3500438"/>
            <a:ext cx="428628" cy="428628"/>
          </a:xfrm>
          <a:prstGeom prst="smileyFac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лыбающееся лицо 14"/>
          <p:cNvSpPr/>
          <p:nvPr/>
        </p:nvSpPr>
        <p:spPr>
          <a:xfrm>
            <a:off x="6858016" y="4143380"/>
            <a:ext cx="428628" cy="428628"/>
          </a:xfrm>
          <a:prstGeom prst="smileyFac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лыбающееся лицо 15"/>
          <p:cNvSpPr/>
          <p:nvPr/>
        </p:nvSpPr>
        <p:spPr>
          <a:xfrm>
            <a:off x="7786710" y="4143380"/>
            <a:ext cx="428628" cy="428628"/>
          </a:xfrm>
          <a:prstGeom prst="smileyFac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лыбающееся лицо 16"/>
          <p:cNvSpPr/>
          <p:nvPr/>
        </p:nvSpPr>
        <p:spPr>
          <a:xfrm>
            <a:off x="3714744" y="5286388"/>
            <a:ext cx="428628" cy="35719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лыбающееся лицо 17"/>
          <p:cNvSpPr/>
          <p:nvPr/>
        </p:nvSpPr>
        <p:spPr>
          <a:xfrm>
            <a:off x="4714876" y="5286388"/>
            <a:ext cx="428628" cy="35719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лыбающееся лицо 18"/>
          <p:cNvSpPr/>
          <p:nvPr/>
        </p:nvSpPr>
        <p:spPr>
          <a:xfrm>
            <a:off x="3786182" y="5857892"/>
            <a:ext cx="428628" cy="35719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лыбающееся лицо 19"/>
          <p:cNvSpPr/>
          <p:nvPr/>
        </p:nvSpPr>
        <p:spPr>
          <a:xfrm>
            <a:off x="4714876" y="5857892"/>
            <a:ext cx="428628" cy="35719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857224" y="2500306"/>
            <a:ext cx="1857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Text A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786182" y="4143380"/>
            <a:ext cx="15578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Text B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15140" y="2500306"/>
            <a:ext cx="1714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Text C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500"/>
                            </p:stCondLst>
                            <p:childTnLst>
                              <p:par>
                                <p:cTn id="4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5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95 -0.01527 L 0.52552 -0.00486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55 0.00023 L -0.21042 0.23109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14 -0.02382 L -0.29063 -0.26787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" y="-1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9" grpId="1" animBg="1"/>
      <p:bldP spid="12" grpId="1" animBg="1"/>
      <p:bldP spid="18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-142900"/>
            <a:ext cx="77724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Прием «Дискуссия»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928670"/>
            <a:ext cx="7586690" cy="2052638"/>
          </a:xfrm>
        </p:spPr>
        <p:txBody>
          <a:bodyPr/>
          <a:lstStyle/>
          <a:p>
            <a:r>
              <a:rPr lang="ru-RU" b="1" dirty="0" smtClean="0"/>
              <a:t>коллективное обсуждение какого-либо вопроса, проблемы, предложений, идей.</a:t>
            </a:r>
            <a:endParaRPr lang="ru-RU" b="1" dirty="0"/>
          </a:p>
        </p:txBody>
      </p:sp>
      <p:pic>
        <p:nvPicPr>
          <p:cNvPr id="6" name="Рисунок 5" descr="IMG_20170117_1100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2264" y="1785926"/>
            <a:ext cx="2379764" cy="4230692"/>
          </a:xfrm>
          <a:prstGeom prst="rect">
            <a:avLst/>
          </a:prstGeom>
        </p:spPr>
      </p:pic>
      <p:pic>
        <p:nvPicPr>
          <p:cNvPr id="7" name="Рисунок 6" descr="IMG_20170117_1100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2000240"/>
            <a:ext cx="2321735" cy="4127529"/>
          </a:xfrm>
          <a:prstGeom prst="rect">
            <a:avLst/>
          </a:prstGeom>
        </p:spPr>
      </p:pic>
      <p:pic>
        <p:nvPicPr>
          <p:cNvPr id="1026" name="Picture 2" descr="G:\VK\в классее\IMG_20170117_1101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808250"/>
            <a:ext cx="8215370" cy="4621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500"/>
                            </p:stCondLst>
                            <p:childTnLst>
                              <p:par>
                                <p:cTn id="2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5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3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857232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Цель преподавания иностранного языка-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Выноска с четырьмя стрелками 5"/>
          <p:cNvSpPr/>
          <p:nvPr/>
        </p:nvSpPr>
        <p:spPr>
          <a:xfrm>
            <a:off x="1714480" y="2071678"/>
            <a:ext cx="5214974" cy="3714776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b="1" dirty="0" smtClean="0"/>
              <a:t>развитие у школьников иноязычной коммуникативной компетенции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429000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речевая компетенция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643306" y="5786454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языковая компетенция</a:t>
            </a:r>
            <a:r>
              <a:rPr lang="ru-RU" dirty="0" smtClean="0"/>
              <a:t>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16" y="3500438"/>
            <a:ext cx="2285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социокультурная компетенция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143240" y="1428736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компенсаторная компетенция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0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должен учитывать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Мотивированность;</a:t>
            </a:r>
          </a:p>
          <a:p>
            <a:r>
              <a:rPr lang="ru-RU" sz="3200" b="1" dirty="0" smtClean="0"/>
              <a:t>Целенаправленность;</a:t>
            </a:r>
          </a:p>
          <a:p>
            <a:r>
              <a:rPr lang="ru-RU" sz="3200" b="1" dirty="0" smtClean="0"/>
              <a:t>Активность;</a:t>
            </a:r>
          </a:p>
          <a:p>
            <a:r>
              <a:rPr lang="ru-RU" sz="3200" b="1" dirty="0" smtClean="0"/>
              <a:t>Связь с личностью и мыслительной деятельностью человека;</a:t>
            </a:r>
          </a:p>
          <a:p>
            <a:r>
              <a:rPr lang="ru-RU" sz="3200" b="1" dirty="0" smtClean="0"/>
              <a:t>Самостоятельность;</a:t>
            </a:r>
          </a:p>
          <a:p>
            <a:r>
              <a:rPr lang="ru-RU" sz="3200" b="1" dirty="0" smtClean="0"/>
              <a:t>Темп;</a:t>
            </a:r>
          </a:p>
          <a:p>
            <a:r>
              <a:rPr lang="ru-RU" sz="3200" b="1" dirty="0" smtClean="0"/>
              <a:t>Ситуативность.</a:t>
            </a:r>
            <a:endParaRPr lang="ru-RU" sz="3200" b="1" dirty="0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9454" y="5072074"/>
            <a:ext cx="2008044" cy="15518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1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100"/>
                            </p:stCondLst>
                            <p:childTnLst>
                              <p:par>
                                <p:cTn id="1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1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1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100"/>
                            </p:stCondLst>
                            <p:childTnLst>
                              <p:par>
                                <p:cTn id="3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100"/>
                            </p:stCondLst>
                            <p:childTnLst>
                              <p:par>
                                <p:cTn id="4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100"/>
                            </p:stCondLst>
                            <p:childTnLst>
                              <p:par>
                                <p:cTn id="5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85786" y="0"/>
            <a:ext cx="7772400" cy="4572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interactive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взаимодействующий; воздействующие друг на друга. </a:t>
            </a:r>
          </a:p>
          <a:p>
            <a:endParaRPr lang="ru-RU" sz="6000" dirty="0"/>
          </a:p>
        </p:txBody>
      </p:sp>
      <p:pic>
        <p:nvPicPr>
          <p:cNvPr id="5" name="Рисунок 4" descr="1298158_uchenik-chitaet-knigu-za-parto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500438"/>
            <a:ext cx="3857652" cy="29547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32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Преимущества интерактивных приемов: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предполагают большой выбор парной и групповой деятельности. </a:t>
            </a:r>
          </a:p>
          <a:p>
            <a:r>
              <a:rPr lang="ru-RU" b="1" dirty="0" smtClean="0"/>
              <a:t> формируют навыки спонтанной неподготовленной речи. </a:t>
            </a:r>
            <a:br>
              <a:rPr lang="ru-RU" b="1" dirty="0" smtClean="0"/>
            </a:br>
            <a:endParaRPr lang="ru-RU" b="1" dirty="0" smtClean="0"/>
          </a:p>
          <a:p>
            <a:r>
              <a:rPr lang="ru-RU" b="1" dirty="0" smtClean="0"/>
              <a:t>основаны на реальных </a:t>
            </a:r>
            <a:br>
              <a:rPr lang="ru-RU" b="1" dirty="0" smtClean="0"/>
            </a:br>
            <a:r>
              <a:rPr lang="ru-RU" b="1" dirty="0" smtClean="0"/>
              <a:t>жизненных ситуациях </a:t>
            </a:r>
            <a:br>
              <a:rPr lang="ru-RU" b="1" dirty="0" smtClean="0"/>
            </a:br>
            <a:endParaRPr lang="ru-RU" b="1" dirty="0" smtClean="0"/>
          </a:p>
          <a:p>
            <a:r>
              <a:rPr lang="ru-RU" b="1" dirty="0" smtClean="0"/>
              <a:t>обучают анализировать, критически осмысливать , </a:t>
            </a:r>
            <a:br>
              <a:rPr lang="ru-RU" b="1" dirty="0" smtClean="0"/>
            </a:br>
            <a:r>
              <a:rPr lang="ru-RU" b="1" dirty="0" smtClean="0"/>
              <a:t>моделировать жизненные ситуации, тем самым подготавливая их к реальному общению</a:t>
            </a:r>
          </a:p>
          <a:p>
            <a:endParaRPr lang="ru-RU" dirty="0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86644" y="5526959"/>
            <a:ext cx="1722292" cy="1331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2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200"/>
                            </p:stCondLst>
                            <p:childTnLst>
                              <p:par>
                                <p:cTn id="1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2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интерактивного  обучения- 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2500306"/>
            <a:ext cx="8286776" cy="4572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 создание педагогом условий, в которых обучающийся сам будет открывать, приобретать и конструировать знания.</a:t>
            </a:r>
            <a:endParaRPr lang="ru-RU" sz="3600" b="1" dirty="0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5030074"/>
            <a:ext cx="2365234" cy="1827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086756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Интерактивные методы и приемы: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работа в малых группах, в парах, ротационных тройках, «два, четыре, вместе»;</a:t>
            </a:r>
          </a:p>
          <a:p>
            <a:r>
              <a:rPr lang="ru-RU" b="1" dirty="0" smtClean="0"/>
              <a:t> - метод карусели / «идейная» карусель;</a:t>
            </a:r>
          </a:p>
          <a:p>
            <a:r>
              <a:rPr lang="ru-RU" b="1" dirty="0" smtClean="0"/>
              <a:t> - аквариум; </a:t>
            </a:r>
          </a:p>
          <a:p>
            <a:r>
              <a:rPr lang="ru-RU" b="1" dirty="0" smtClean="0"/>
              <a:t>- мозговой штурм /мозговая атака / «</a:t>
            </a:r>
            <a:r>
              <a:rPr lang="ru-RU" b="1" dirty="0" err="1" smtClean="0"/>
              <a:t>брейнсторминг</a:t>
            </a:r>
            <a:r>
              <a:rPr lang="ru-RU" b="1" dirty="0" smtClean="0"/>
              <a:t>»; </a:t>
            </a:r>
          </a:p>
          <a:p>
            <a:r>
              <a:rPr lang="ru-RU" b="1" dirty="0" smtClean="0"/>
              <a:t>- «ажурная пила»; </a:t>
            </a:r>
          </a:p>
          <a:p>
            <a:r>
              <a:rPr lang="ru-RU" b="1" dirty="0" smtClean="0"/>
              <a:t>- Броуновское движение;</a:t>
            </a:r>
          </a:p>
          <a:p>
            <a:r>
              <a:rPr lang="ru-RU" b="1" dirty="0" smtClean="0"/>
              <a:t> -«дерево решений»;</a:t>
            </a:r>
          </a:p>
          <a:p>
            <a:r>
              <a:rPr lang="ru-RU" b="1" dirty="0" smtClean="0"/>
              <a:t> - прием составления ментальной (интеллектуальной) карты;</a:t>
            </a:r>
          </a:p>
          <a:p>
            <a:r>
              <a:rPr lang="ru-RU" b="1" dirty="0" smtClean="0"/>
              <a:t> -конференции / дискуссии;</a:t>
            </a:r>
          </a:p>
          <a:p>
            <a:r>
              <a:rPr lang="ru-RU" b="1" dirty="0" smtClean="0"/>
              <a:t> - ролевые / деловые игры;</a:t>
            </a:r>
          </a:p>
          <a:p>
            <a:r>
              <a:rPr lang="ru-RU" b="1" dirty="0" smtClean="0"/>
              <a:t> - дебаты.</a:t>
            </a:r>
          </a:p>
          <a:p>
            <a:endParaRPr lang="ru-RU" dirty="0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82920" y="5214950"/>
            <a:ext cx="2126016" cy="1643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6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6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6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6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6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6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6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6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600"/>
                            </p:stCondLst>
                            <p:childTnLst>
                              <p:par>
                                <p:cTn id="6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36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Прием «Аквариум»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спектакль», где зрители выступают в роли наблюдателей, экспертов, критиков и аналитиков.</a:t>
            </a:r>
            <a:endParaRPr lang="ru-RU" dirty="0"/>
          </a:p>
        </p:txBody>
      </p:sp>
      <p:pic>
        <p:nvPicPr>
          <p:cNvPr id="5" name="Рисунок 4" descr="14850101937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3143248"/>
            <a:ext cx="6096043" cy="34290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Рисунок 3" descr="IMG_20170117_11394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2714620"/>
            <a:ext cx="7000892" cy="393800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4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4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7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400"/>
                            </p:stCondLst>
                            <p:childTnLst>
                              <p:par>
                                <p:cTn id="2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7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Метод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«мозгового штурма»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447800"/>
            <a:ext cx="8572560" cy="45720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/>
              <a:t>это оперативный метод решения проблемы на основе стимулирования творческой активности</a:t>
            </a:r>
            <a:endParaRPr lang="ru-RU" b="1" dirty="0"/>
          </a:p>
        </p:txBody>
      </p:sp>
      <p:pic>
        <p:nvPicPr>
          <p:cNvPr id="4" name="Рисунок 3" descr="IMG_20170117_1341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2357430"/>
            <a:ext cx="7000924" cy="39380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1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1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7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280</TotalTime>
  <Words>266</Words>
  <PresentationFormat>Экран (4:3)</PresentationFormat>
  <Paragraphs>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Справедливость</vt:lpstr>
      <vt:lpstr>Интерактивные методы и приемы активизации устной речи учащихся на уроках английского языка</vt:lpstr>
      <vt:lpstr>    Цель преподавания иностранного языка- </vt:lpstr>
      <vt:lpstr>Учитель должен учитывать</vt:lpstr>
      <vt:lpstr>Слайд 4</vt:lpstr>
      <vt:lpstr>Преимущества интерактивных приемов:</vt:lpstr>
      <vt:lpstr>Цель интерактивного  обучения- </vt:lpstr>
      <vt:lpstr>Интерактивные методы и приемы: </vt:lpstr>
      <vt:lpstr>Прием «Аквариум» </vt:lpstr>
      <vt:lpstr>Метод «мозгового штурма» </vt:lpstr>
      <vt:lpstr>  Прием составления «ментальной карты»  </vt:lpstr>
      <vt:lpstr>Прием «Броуновское движение» </vt:lpstr>
      <vt:lpstr>Прием Jigsaw («ажурная пила»)</vt:lpstr>
      <vt:lpstr>Прием «Дискуссия»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и приемы активизации устной речи учащихся на уроках английского языка в рамках коммуникативной методики обучения </dc:title>
  <cp:lastModifiedBy>АНГЛИЙСКИЙ</cp:lastModifiedBy>
  <cp:revision>33</cp:revision>
  <dcterms:modified xsi:type="dcterms:W3CDTF">2021-12-08T11:39:32Z</dcterms:modified>
</cp:coreProperties>
</file>