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61" r:id="rId5"/>
    <p:sldId id="263" r:id="rId6"/>
    <p:sldId id="264" r:id="rId7"/>
    <p:sldId id="265" r:id="rId8"/>
    <p:sldId id="267" r:id="rId9"/>
    <p:sldId id="285" r:id="rId10"/>
    <p:sldId id="268" r:id="rId11"/>
    <p:sldId id="269" r:id="rId12"/>
    <p:sldId id="270" r:id="rId13"/>
    <p:sldId id="271" r:id="rId14"/>
    <p:sldId id="272" r:id="rId15"/>
    <p:sldId id="273" r:id="rId16"/>
    <p:sldId id="266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4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997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20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251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1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99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6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710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922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77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724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951EE-0835-4034-8F30-DD4984C7317F}" type="datetimeFigureOut">
              <a:rPr lang="ru-RU" smtClean="0"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82822-0D2E-4809-8611-24EE4E2DEA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dirty="0" smtClean="0"/>
              <a:t>«Мне необходимо разобраться самому!</a:t>
            </a:r>
          </a:p>
          <a:p>
            <a:pPr marL="0" indent="0" algn="r">
              <a:buNone/>
            </a:pPr>
            <a:r>
              <a:rPr lang="ru-RU" dirty="0" smtClean="0"/>
              <a:t>А чтобы разобраться самому, надо думать сообща».</a:t>
            </a:r>
          </a:p>
          <a:p>
            <a:pPr marL="0" indent="0" algn="r">
              <a:buNone/>
            </a:pPr>
            <a:r>
              <a:rPr lang="ru-RU" i="1" dirty="0" smtClean="0"/>
              <a:t>Борис Васильев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618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Австралопитек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1600200"/>
            <a:ext cx="3538735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Прямохождение</a:t>
            </a:r>
            <a:r>
              <a:rPr lang="ru-RU" sz="2400" dirty="0" smtClean="0"/>
              <a:t>; </a:t>
            </a:r>
            <a:r>
              <a:rPr lang="ru-RU" sz="2400" dirty="0"/>
              <a:t>зубы по форме сходны с человеческими; употребляли мясную </a:t>
            </a:r>
            <a:r>
              <a:rPr lang="ru-RU" sz="2400" dirty="0" smtClean="0"/>
              <a:t>пищу.</a:t>
            </a:r>
          </a:p>
          <a:p>
            <a:pPr marL="0" indent="0">
              <a:buNone/>
            </a:pPr>
            <a:r>
              <a:rPr lang="ru-RU" sz="2400" dirty="0" smtClean="0"/>
              <a:t>	Стадный </a:t>
            </a:r>
            <a:r>
              <a:rPr lang="ru-RU" sz="2400" dirty="0"/>
              <a:t>образ жизни, совместная охота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4098" name="Picture 2" descr="http://web-kapiche.ru/uploads/posts/2017-03/1488627590_homin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56792"/>
            <a:ext cx="5148064" cy="482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30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Человек умелый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00200"/>
            <a:ext cx="41868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Надглазничный </a:t>
            </a:r>
            <a:r>
              <a:rPr lang="ru-RU" sz="2400" dirty="0"/>
              <a:t>валик; плоский нос; выступающие вперед </a:t>
            </a:r>
            <a:r>
              <a:rPr lang="ru-RU" sz="2400" dirty="0" smtClean="0"/>
              <a:t>челюсти.</a:t>
            </a:r>
          </a:p>
          <a:p>
            <a:pPr marL="0" indent="0">
              <a:buNone/>
            </a:pPr>
            <a:r>
              <a:rPr lang="ru-RU" sz="2400" dirty="0" smtClean="0"/>
              <a:t>	Сооружал </a:t>
            </a:r>
            <a:r>
              <a:rPr lang="ru-RU" sz="2400" dirty="0"/>
              <a:t>простейшие </a:t>
            </a:r>
            <a:r>
              <a:rPr lang="ru-RU" sz="2400" dirty="0" smtClean="0"/>
              <a:t>хижины.</a:t>
            </a:r>
          </a:p>
          <a:p>
            <a:pPr marL="0" indent="0">
              <a:buNone/>
            </a:pPr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5122" name="Picture 2" descr="https://s4.travelask.ru/system/images/files/001/289/827/wysiwyg/c3b5ef09aaca4038875be4385323f7af.jpg?15529232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56433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44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Человек прямоходящий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600200"/>
            <a:ext cx="418680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	Выраженные </a:t>
            </a:r>
            <a:r>
              <a:rPr lang="ru-RU" sz="2400" dirty="0"/>
              <a:t>надбровные дуги; массивные челюсти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Общественный </a:t>
            </a:r>
            <a:r>
              <a:rPr lang="ru-RU" sz="2400" dirty="0"/>
              <a:t>образ жизни; поддерживали огонь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6146" name="Picture 2" descr="https://istruzioneblog.files.wordpress.com/2017/02/homo-erectus-2.png?w=6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84" y="1340768"/>
            <a:ext cx="2695548" cy="49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6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Неандерталец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6126" y="1052736"/>
            <a:ext cx="4070369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	Походка </a:t>
            </a:r>
            <a:r>
              <a:rPr lang="ru-RU" sz="2400" dirty="0"/>
              <a:t>согнутая; </a:t>
            </a:r>
            <a:r>
              <a:rPr lang="ru-RU" sz="2400" dirty="0" smtClean="0"/>
              <a:t>сильно </a:t>
            </a:r>
            <a:r>
              <a:rPr lang="ru-RU" sz="2400" dirty="0"/>
              <a:t>развитые надбровные </a:t>
            </a:r>
            <a:r>
              <a:rPr lang="ru-RU" sz="2400" dirty="0" smtClean="0"/>
              <a:t>дуги.</a:t>
            </a:r>
          </a:p>
          <a:p>
            <a:pPr marL="0" indent="0">
              <a:buNone/>
            </a:pPr>
            <a:r>
              <a:rPr lang="ru-RU" sz="2400" dirty="0" smtClean="0"/>
              <a:t>	Общественный </a:t>
            </a:r>
            <a:r>
              <a:rPr lang="ru-RU" sz="2400" dirty="0"/>
              <a:t>образ жизни; использование огня; строительство очагов и жилья; первые захоронения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7170" name="Picture 2" descr="http://naked-science.ru/sites/default/files/images/3613560215_5014a7f886_b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3"/>
            <a:ext cx="496612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6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Кроманьонец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4724" y="1556792"/>
            <a:ext cx="4162076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Лоб прямой, </a:t>
            </a:r>
            <a:r>
              <a:rPr lang="ru-RU" sz="2400" dirty="0"/>
              <a:t>без сплошного надбровного валика; </a:t>
            </a:r>
            <a:r>
              <a:rPr lang="ru-RU" sz="2400" dirty="0" smtClean="0"/>
              <a:t>прямая </a:t>
            </a:r>
            <a:r>
              <a:rPr lang="ru-RU" sz="2400" dirty="0"/>
              <a:t>походка; хорошо развита членораздельная речь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Строительства </a:t>
            </a:r>
            <a:r>
              <a:rPr lang="ru-RU" sz="2400" dirty="0"/>
              <a:t>поселений; появление обрядов; возникновение искусства; гончарного дела; земледелия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8194" name="Picture 2" descr="https://files.vm.ru/photo/vecherka/2016/11/doc6sbyy76n9mw1egsf6a1l_800_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43" y="1556792"/>
            <a:ext cx="4379881" cy="437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1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85018"/>
              </p:ext>
            </p:extLst>
          </p:nvPr>
        </p:nvGraphicFramePr>
        <p:xfrm>
          <a:off x="467544" y="1484784"/>
          <a:ext cx="8352928" cy="38404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148748"/>
                <a:gridCol w="5204180"/>
              </a:tblGrid>
              <a:tr h="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Признак</a:t>
                      </a:r>
                      <a:endParaRPr lang="ru-RU" sz="2800" b="1" dirty="0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Особенности современного человека</a:t>
                      </a:r>
                      <a:endParaRPr lang="ru-RU" sz="2800" b="1" dirty="0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Объем мозга</a:t>
                      </a:r>
                      <a:endParaRPr lang="ru-RU" sz="2800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большой объём мозга, в три раза больше, чем у </a:t>
                      </a:r>
                      <a:r>
                        <a:rPr lang="ru-RU" sz="2800" dirty="0" smtClean="0">
                          <a:effectLst/>
                        </a:rPr>
                        <a:t>обезьян</a:t>
                      </a:r>
                      <a:endParaRPr lang="ru-RU" sz="28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Общение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143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1) с помощью устной и письменной речи,</a:t>
                      </a:r>
                    </a:p>
                    <a:p>
                      <a:pPr indent="5143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2) совместная деятельность,</a:t>
                      </a:r>
                    </a:p>
                    <a:p>
                      <a:pPr indent="5143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3) труд,</a:t>
                      </a:r>
                    </a:p>
                    <a:p>
                      <a:pPr indent="51435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4) разумное поведение.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07904" y="2420888"/>
            <a:ext cx="48965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222238"/>
            <a:ext cx="4896544" cy="2078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19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1. Общими предками человека и человекообразных обезьян были ...</a:t>
            </a:r>
          </a:p>
          <a:p>
            <a:pPr marL="0" indent="0">
              <a:buNone/>
            </a:pPr>
            <a:r>
              <a:rPr lang="ru-RU" sz="2800" dirty="0" smtClean="0"/>
              <a:t>шимпанзе	</a:t>
            </a:r>
          </a:p>
          <a:p>
            <a:pPr marL="0" indent="0">
              <a:buNone/>
            </a:pPr>
            <a:r>
              <a:rPr lang="ru-RU" sz="2800" dirty="0" smtClean="0"/>
              <a:t>гориллы</a:t>
            </a:r>
          </a:p>
          <a:p>
            <a:pPr marL="0" indent="0">
              <a:buNone/>
            </a:pPr>
            <a:r>
              <a:rPr lang="ru-RU" sz="2800" dirty="0" smtClean="0"/>
              <a:t>австралопитеки</a:t>
            </a:r>
          </a:p>
          <a:p>
            <a:pPr marL="0" indent="0">
              <a:buNone/>
            </a:pPr>
            <a:r>
              <a:rPr lang="ru-RU" sz="2800" dirty="0" smtClean="0"/>
              <a:t>дриопитеки</a:t>
            </a:r>
          </a:p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2. Все живущие сейчас на Земле люди относятся к виду ...</a:t>
            </a:r>
          </a:p>
          <a:p>
            <a:pPr marL="0" indent="0">
              <a:buNone/>
            </a:pPr>
            <a:r>
              <a:rPr lang="ru-RU" sz="2800" dirty="0" smtClean="0"/>
              <a:t>человек умелый</a:t>
            </a:r>
          </a:p>
          <a:p>
            <a:pPr marL="0" indent="0">
              <a:buNone/>
            </a:pPr>
            <a:r>
              <a:rPr lang="ru-RU" sz="2800" dirty="0" smtClean="0"/>
              <a:t>человек разумный</a:t>
            </a:r>
          </a:p>
          <a:p>
            <a:pPr marL="0" indent="0">
              <a:buNone/>
            </a:pPr>
            <a:r>
              <a:rPr lang="ru-RU" sz="2800" dirty="0" smtClean="0"/>
              <a:t>человек прямоходящий</a:t>
            </a:r>
          </a:p>
          <a:p>
            <a:pPr marL="0" indent="0">
              <a:buNone/>
            </a:pPr>
            <a:r>
              <a:rPr lang="ru-RU" sz="2800" dirty="0" smtClean="0"/>
              <a:t>человек семейный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7" name="Плюс 6"/>
          <p:cNvSpPr/>
          <p:nvPr/>
        </p:nvSpPr>
        <p:spPr>
          <a:xfrm>
            <a:off x="303761" y="3365061"/>
            <a:ext cx="288032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люс 7"/>
          <p:cNvSpPr/>
          <p:nvPr/>
        </p:nvSpPr>
        <p:spPr>
          <a:xfrm>
            <a:off x="301595" y="4797152"/>
            <a:ext cx="288032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08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/>
              <a:t>	3. Эти люди использовали для жилья естественные убежища – пещеры? </a:t>
            </a:r>
          </a:p>
          <a:p>
            <a:pPr marL="0" indent="0">
              <a:buNone/>
            </a:pPr>
            <a:r>
              <a:rPr lang="ru-RU" sz="2400" dirty="0" smtClean="0"/>
              <a:t>кроманьонец</a:t>
            </a:r>
          </a:p>
          <a:p>
            <a:pPr marL="0" indent="0">
              <a:buNone/>
            </a:pPr>
            <a:r>
              <a:rPr lang="ru-RU" sz="2400" dirty="0" smtClean="0"/>
              <a:t>неандерталец</a:t>
            </a:r>
          </a:p>
          <a:p>
            <a:pPr marL="0" indent="0">
              <a:buNone/>
            </a:pPr>
            <a:r>
              <a:rPr lang="ru-RU" sz="2400" dirty="0" smtClean="0"/>
              <a:t>человек разумный</a:t>
            </a:r>
          </a:p>
          <a:p>
            <a:pPr marL="0" indent="0">
              <a:buNone/>
            </a:pPr>
            <a:r>
              <a:rPr lang="ru-RU" sz="2400" dirty="0" smtClean="0"/>
              <a:t>человек умелый</a:t>
            </a:r>
          </a:p>
          <a:p>
            <a:pPr marL="0" indent="0">
              <a:buNone/>
            </a:pPr>
            <a:r>
              <a:rPr lang="ru-RU" sz="2400" b="1" dirty="0" smtClean="0"/>
              <a:t>	4. Умели поддерживать добытый огонь ...</a:t>
            </a:r>
          </a:p>
          <a:p>
            <a:pPr marL="0" indent="0">
              <a:buNone/>
            </a:pPr>
            <a:r>
              <a:rPr lang="ru-RU" sz="2400" dirty="0" smtClean="0"/>
              <a:t>австралопитек</a:t>
            </a:r>
          </a:p>
          <a:p>
            <a:pPr marL="0" indent="0">
              <a:buNone/>
            </a:pPr>
            <a:r>
              <a:rPr lang="ru-RU" sz="2400" dirty="0" smtClean="0"/>
              <a:t>неандерталец</a:t>
            </a:r>
          </a:p>
          <a:p>
            <a:pPr marL="0" indent="0">
              <a:buNone/>
            </a:pPr>
            <a:r>
              <a:rPr lang="ru-RU" sz="2400" dirty="0" smtClean="0"/>
              <a:t>человек умелый</a:t>
            </a:r>
          </a:p>
          <a:p>
            <a:pPr marL="0" indent="0">
              <a:buNone/>
            </a:pPr>
            <a:r>
              <a:rPr lang="ru-RU" sz="2400" dirty="0" smtClean="0"/>
              <a:t>человек разумный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Плюс 3"/>
          <p:cNvSpPr/>
          <p:nvPr/>
        </p:nvSpPr>
        <p:spPr>
          <a:xfrm>
            <a:off x="258052" y="2420888"/>
            <a:ext cx="288032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287081" y="4797152"/>
            <a:ext cx="288032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3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5. Он появился на юге Африки и первым приспособился к жизни на открытых пространствах...</a:t>
            </a:r>
          </a:p>
          <a:p>
            <a:pPr marL="0" indent="0">
              <a:buNone/>
            </a:pPr>
            <a:r>
              <a:rPr lang="ru-RU" sz="2800" dirty="0" smtClean="0"/>
              <a:t>кроманьонец </a:t>
            </a:r>
          </a:p>
          <a:p>
            <a:pPr marL="0" indent="0">
              <a:buNone/>
            </a:pPr>
            <a:r>
              <a:rPr lang="ru-RU" sz="2800" dirty="0" smtClean="0"/>
              <a:t>австралопитек  </a:t>
            </a:r>
          </a:p>
          <a:p>
            <a:pPr marL="0" indent="0">
              <a:buNone/>
            </a:pPr>
            <a:r>
              <a:rPr lang="ru-RU" sz="2800" dirty="0" smtClean="0"/>
              <a:t>неандерталец  </a:t>
            </a:r>
          </a:p>
          <a:p>
            <a:pPr marL="0" indent="0">
              <a:buNone/>
            </a:pPr>
            <a:r>
              <a:rPr lang="ru-RU" sz="2800" dirty="0" smtClean="0"/>
              <a:t>дриопитеки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Плюс 3"/>
          <p:cNvSpPr/>
          <p:nvPr/>
        </p:nvSpPr>
        <p:spPr>
          <a:xfrm>
            <a:off x="258052" y="3645024"/>
            <a:ext cx="288032" cy="28803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8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/>
              <a:t>Как появился человек на Земле</a:t>
            </a:r>
            <a:r>
              <a:rPr lang="ru-RU" sz="5400" dirty="0" smtClean="0"/>
              <a:t>? 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93096"/>
            <a:ext cx="2010548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12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	1. Составьте слово из заданных согласных букв, гласные буквы используйте любые:</a:t>
            </a:r>
          </a:p>
          <a:p>
            <a:pPr marL="0" indent="0">
              <a:buNone/>
            </a:pPr>
            <a:r>
              <a:rPr lang="ru-RU" sz="2800" dirty="0" smtClean="0"/>
              <a:t>а) д, р, п, т, к; </a:t>
            </a:r>
          </a:p>
          <a:p>
            <a:pPr marL="0" indent="0">
              <a:buNone/>
            </a:pPr>
            <a:r>
              <a:rPr lang="ru-RU" sz="2800" dirty="0" smtClean="0"/>
              <a:t>б) в, с, т, р, л, п, т, к; </a:t>
            </a:r>
          </a:p>
          <a:p>
            <a:pPr marL="0" indent="0">
              <a:buNone/>
            </a:pPr>
            <a:r>
              <a:rPr lang="ru-RU" sz="2800" dirty="0" smtClean="0"/>
              <a:t>в) н, н, д, р, т, л, ц; </a:t>
            </a:r>
          </a:p>
          <a:p>
            <a:pPr marL="0" indent="0">
              <a:buNone/>
            </a:pPr>
            <a:r>
              <a:rPr lang="ru-RU" sz="2800" dirty="0" smtClean="0"/>
              <a:t>г) к, р, м, н, н, ц. 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7152"/>
            <a:ext cx="17716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47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2. Составьте слово из заданных гласных букв, согласные буквы используйте любые:</a:t>
            </a:r>
          </a:p>
          <a:p>
            <a:pPr marL="0" indent="0">
              <a:buNone/>
            </a:pPr>
            <a:r>
              <a:rPr lang="ru-RU" sz="2800" dirty="0" smtClean="0"/>
              <a:t>а) е, о, е    у, е, ы, й; </a:t>
            </a:r>
          </a:p>
          <a:p>
            <a:pPr marL="0" indent="0">
              <a:buNone/>
            </a:pPr>
            <a:r>
              <a:rPr lang="ru-RU" sz="2800" dirty="0" smtClean="0"/>
              <a:t>б) е, о, е     а, у, ы, й; </a:t>
            </a:r>
          </a:p>
          <a:p>
            <a:pPr marL="0" indent="0">
              <a:buNone/>
            </a:pPr>
            <a:r>
              <a:rPr lang="ru-RU" sz="2800" dirty="0" smtClean="0"/>
              <a:t>в) е, ь. 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7152"/>
            <a:ext cx="17716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8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Найдите ошибки в приведенном тексте, исправьте их.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800" dirty="0" smtClean="0"/>
              <a:t>1. Все люди, населяющие Землю в настоящее время, принадлежат к виду Человек разумный. </a:t>
            </a:r>
          </a:p>
          <a:p>
            <a:pPr marL="0" indent="0">
              <a:buNone/>
            </a:pPr>
            <a:r>
              <a:rPr lang="ru-RU" sz="2800" dirty="0" smtClean="0"/>
              <a:t>	2. Древние предки людей жили на Земле 2-3 млн. лет назад и были больше похожи на человека. 	3. Общим предком человека и гориллы являются дриопитеки. </a:t>
            </a:r>
          </a:p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00566"/>
            <a:ext cx="16668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61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Найдите ошибки в приведенном тексте, исправьте их.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4. Неандертальцы использовали для жилья естественные убежища – пещеры. </a:t>
            </a:r>
          </a:p>
          <a:p>
            <a:pPr marL="0" indent="0">
              <a:buNone/>
            </a:pPr>
            <a:r>
              <a:rPr lang="ru-RU" sz="2800" dirty="0" smtClean="0"/>
              <a:t>	5. Неандертальцы питались почти исключительно мясом, изготавливали из камня сложные орудия труда и охоты, одежду из шкур.</a:t>
            </a:r>
          </a:p>
          <a:p>
            <a:pPr marL="0" indent="0">
              <a:buNone/>
            </a:pPr>
            <a:r>
              <a:rPr lang="ru-RU" sz="2800" dirty="0" smtClean="0"/>
              <a:t>	6. Сородичей человека, обитавших в Африке в давние времена называют человек умелый. 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32111"/>
            <a:ext cx="16668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52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67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Подумайте каким вы себе представляйте человека будущего?</a:t>
            </a:r>
            <a:endParaRPr lang="ru-RU" sz="4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843" y="4505325"/>
            <a:ext cx="201136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90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Продолжите любое высказывание: </a:t>
            </a:r>
          </a:p>
          <a:p>
            <a:pPr marL="0" indent="0">
              <a:buNone/>
            </a:pPr>
            <a:r>
              <a:rPr lang="ru-RU" b="1" dirty="0" smtClean="0"/>
              <a:t>Я узнал (а)...</a:t>
            </a:r>
          </a:p>
          <a:p>
            <a:pPr marL="0" indent="0">
              <a:buNone/>
            </a:pPr>
            <a:r>
              <a:rPr lang="ru-RU" b="1" dirty="0" smtClean="0"/>
              <a:t>Меня удивило...</a:t>
            </a:r>
          </a:p>
          <a:p>
            <a:pPr marL="0" indent="0">
              <a:buNone/>
            </a:pPr>
            <a:r>
              <a:rPr lang="ru-RU" b="1" dirty="0" smtClean="0"/>
              <a:t>Мне трудно представить, что...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38663"/>
            <a:ext cx="14097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9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	Домашнее </a:t>
            </a:r>
            <a:r>
              <a:rPr lang="ru-RU" b="1" dirty="0"/>
              <a:t>задание:</a:t>
            </a:r>
            <a:r>
              <a:rPr lang="ru-RU" dirty="0"/>
              <a:t> изучить текст § 24 учебника. Выполнить задания 4, 5 и 6 в рабочей тетради.</a:t>
            </a:r>
          </a:p>
          <a:p>
            <a:pPr marL="0" indent="0">
              <a:buNone/>
            </a:pPr>
            <a:r>
              <a:rPr lang="ru-RU" b="1" dirty="0" smtClean="0"/>
              <a:t>	Творческое </a:t>
            </a:r>
            <a:r>
              <a:rPr lang="ru-RU" b="1" dirty="0"/>
              <a:t>задание (по желанию):</a:t>
            </a:r>
            <a:r>
              <a:rPr lang="ru-RU" dirty="0"/>
              <a:t> подготовить сообщение о ранних предках человека по материалам Интернета и дополнительной литературы.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54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Как появился человек на Земле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423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3610744" cy="1143000"/>
          </a:xfrm>
        </p:spPr>
        <p:txBody>
          <a:bodyPr/>
          <a:lstStyle/>
          <a:p>
            <a:r>
              <a:rPr lang="ru-RU" dirty="0" smtClean="0"/>
              <a:t>Шимпанзе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65" y="0"/>
            <a:ext cx="50806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2023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55776" y="5715000"/>
            <a:ext cx="3610744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Горилла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44"/>
            <a:ext cx="7493903" cy="603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371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99877"/>
            <a:ext cx="8229600" cy="1143000"/>
          </a:xfrm>
        </p:spPr>
        <p:txBody>
          <a:bodyPr/>
          <a:lstStyle/>
          <a:p>
            <a:r>
              <a:rPr lang="ru-RU" dirty="0" smtClean="0"/>
              <a:t>Орангутанг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56376" cy="528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38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04" y="248"/>
            <a:ext cx="6411997" cy="6857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708920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Дриопитек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49548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Дриопитек </a:t>
            </a:r>
            <a:endParaRPr lang="ru-RU" sz="3200" b="1" dirty="0"/>
          </a:p>
        </p:txBody>
      </p:sp>
      <p:pic>
        <p:nvPicPr>
          <p:cNvPr id="3074" name="Picture 2" descr="http://evolv.ho.ua/Ancient1/Ludi/drio_files/dryopithecus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53435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43524" y="1143000"/>
            <a:ext cx="3548956" cy="4983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	Размеры </a:t>
            </a:r>
            <a:r>
              <a:rPr lang="ru-RU" sz="2400" dirty="0"/>
              <a:t>не большие; лазающие и ходящие в полувыпрямленном положении; рука способна к хватанию и бросанию </a:t>
            </a:r>
            <a:r>
              <a:rPr lang="ru-RU" sz="2400" dirty="0" smtClean="0"/>
              <a:t>предметов.</a:t>
            </a:r>
          </a:p>
          <a:p>
            <a:pPr marL="0" indent="0">
              <a:buNone/>
            </a:pPr>
            <a:r>
              <a:rPr lang="ru-RU" sz="2400" dirty="0"/>
              <a:t>Стадный образ жизни помогал в защите от хищников, передача опыта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	Орудия </a:t>
            </a:r>
            <a:r>
              <a:rPr lang="ru-RU" sz="2400" dirty="0"/>
              <a:t>труда </a:t>
            </a:r>
            <a:r>
              <a:rPr lang="ru-RU" sz="2400" dirty="0" smtClean="0"/>
              <a:t>отсутствуют.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9236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Деление по группам: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1-я </a:t>
            </a:r>
            <a:r>
              <a:rPr lang="ru-RU" sz="2800" b="1" dirty="0"/>
              <a:t>группа </a:t>
            </a:r>
            <a:r>
              <a:rPr lang="ru-RU" sz="2800" dirty="0"/>
              <a:t>отвечает на вопрос: «Как и где появился первый человек?», </a:t>
            </a:r>
          </a:p>
          <a:p>
            <a:pPr marL="0" indent="0"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2-я </a:t>
            </a:r>
            <a:r>
              <a:rPr lang="ru-RU" sz="2800" b="1" dirty="0"/>
              <a:t>группа </a:t>
            </a:r>
            <a:r>
              <a:rPr lang="ru-RU" sz="2800" dirty="0"/>
              <a:t>отвечает на вопрос: «Кто это человек умелый?»,</a:t>
            </a:r>
          </a:p>
          <a:p>
            <a:pPr marL="0" indent="0">
              <a:buNone/>
            </a:pPr>
            <a:r>
              <a:rPr lang="ru-RU" sz="2800" b="1" dirty="0" smtClean="0"/>
              <a:t>	3-я </a:t>
            </a:r>
            <a:r>
              <a:rPr lang="ru-RU" sz="2800" b="1" dirty="0"/>
              <a:t>группа </a:t>
            </a:r>
            <a:r>
              <a:rPr lang="ru-RU" sz="2800" dirty="0"/>
              <a:t>отвечает на вопрос: «Кто такой неандерталец?»,</a:t>
            </a:r>
          </a:p>
          <a:p>
            <a:pPr marL="0" indent="0">
              <a:buNone/>
            </a:pPr>
            <a:r>
              <a:rPr lang="ru-RU" sz="2800" b="1" dirty="0" smtClean="0"/>
              <a:t>	4-я </a:t>
            </a:r>
            <a:r>
              <a:rPr lang="ru-RU" sz="2800" b="1" dirty="0"/>
              <a:t>группа </a:t>
            </a:r>
            <a:r>
              <a:rPr lang="ru-RU" sz="2800" dirty="0"/>
              <a:t>отвечает на вопрос: «Кто были первыми представителями вида Человек разумный?»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4886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112</Words>
  <Application>Microsoft Office PowerPoint</Application>
  <PresentationFormat>Экран (4:3)</PresentationFormat>
  <Paragraphs>96</Paragraphs>
  <Slides>27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Как появился человек на Земле</vt:lpstr>
      <vt:lpstr>Шимпанзе </vt:lpstr>
      <vt:lpstr>Презентация PowerPoint</vt:lpstr>
      <vt:lpstr>Орангутанг </vt:lpstr>
      <vt:lpstr>Презентация PowerPoint</vt:lpstr>
      <vt:lpstr>Дриопитек </vt:lpstr>
      <vt:lpstr>Деление по группам:</vt:lpstr>
      <vt:lpstr>Презентация PowerPoint</vt:lpstr>
      <vt:lpstr>Австралопитек </vt:lpstr>
      <vt:lpstr>Человек умелый</vt:lpstr>
      <vt:lpstr>Человек прямоходящий</vt:lpstr>
      <vt:lpstr>Неандерталец </vt:lpstr>
      <vt:lpstr>Кроманьонец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Найдите ошибки в приведенном тексте, исправьте их.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10</cp:revision>
  <dcterms:created xsi:type="dcterms:W3CDTF">2022-04-27T18:19:04Z</dcterms:created>
  <dcterms:modified xsi:type="dcterms:W3CDTF">2022-12-29T16:01:53Z</dcterms:modified>
</cp:coreProperties>
</file>