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9" r:id="rId3"/>
    <p:sldId id="266" r:id="rId4"/>
    <p:sldId id="270" r:id="rId5"/>
    <p:sldId id="260" r:id="rId6"/>
    <p:sldId id="265" r:id="rId7"/>
    <p:sldId id="277" r:id="rId8"/>
    <p:sldId id="267" r:id="rId9"/>
    <p:sldId id="262" r:id="rId10"/>
    <p:sldId id="258" r:id="rId11"/>
    <p:sldId id="268" r:id="rId12"/>
    <p:sldId id="276" r:id="rId13"/>
    <p:sldId id="263" r:id="rId14"/>
    <p:sldId id="272" r:id="rId15"/>
    <p:sldId id="274" r:id="rId16"/>
  </p:sldIdLst>
  <p:sldSz cx="18288000" cy="10287000"/>
  <p:notesSz cx="6858000" cy="9144000"/>
  <p:embeddedFontLst>
    <p:embeddedFont>
      <p:font typeface="Raleway" charset="-52"/>
      <p:regular r:id="rId17"/>
    </p:embeddedFont>
    <p:embeddedFont>
      <p:font typeface="Raleway Thin" charset="-52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Arial Narrow" pitchFamily="34" charset="0"/>
      <p:regular r:id="rId23"/>
      <p:bold r:id="rId24"/>
      <p:italic r:id="rId25"/>
      <p:boldItalic r:id="rId26"/>
    </p:embeddedFont>
    <p:embeddedFont>
      <p:font typeface="Bahnschrift Light" charset="0"/>
      <p:regular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5" autoAdjust="0"/>
    <p:restoredTop sz="94622" autoAdjust="0"/>
  </p:normalViewPr>
  <p:slideViewPr>
    <p:cSldViewPr>
      <p:cViewPr varScale="1">
        <p:scale>
          <a:sx n="44" d="100"/>
          <a:sy n="44" d="100"/>
        </p:scale>
        <p:origin x="-88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5.jpe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2.png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7" Type="http://schemas.openxmlformats.org/officeDocument/2006/relationships/image" Target="../media/image13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0.svg"/><Relationship Id="rId7" Type="http://schemas.openxmlformats.org/officeDocument/2006/relationships/image" Target="../media/image47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51.svg"/><Relationship Id="rId5" Type="http://schemas.openxmlformats.org/officeDocument/2006/relationships/image" Target="../media/image22.svg"/><Relationship Id="rId10" Type="http://schemas.openxmlformats.org/officeDocument/2006/relationships/image" Target="../media/image28.png"/><Relationship Id="rId4" Type="http://schemas.openxmlformats.org/officeDocument/2006/relationships/image" Target="../media/image14.png"/><Relationship Id="rId9" Type="http://schemas.openxmlformats.org/officeDocument/2006/relationships/image" Target="../media/image4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svg"/><Relationship Id="rId7" Type="http://schemas.openxmlformats.org/officeDocument/2006/relationships/image" Target="../media/image8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84.sv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6.png"/><Relationship Id="rId4" Type="http://schemas.openxmlformats.org/officeDocument/2006/relationships/image" Target="../media/image3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7" Type="http://schemas.openxmlformats.org/officeDocument/2006/relationships/image" Target="../media/image25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64.sv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sv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sv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gif"/><Relationship Id="rId5" Type="http://schemas.openxmlformats.org/officeDocument/2006/relationships/image" Target="../media/image59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2.sv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svg"/><Relationship Id="rId5" Type="http://schemas.openxmlformats.org/officeDocument/2006/relationships/image" Target="../media/image9.png"/><Relationship Id="rId4" Type="http://schemas.openxmlformats.org/officeDocument/2006/relationships/image" Target="../media/image3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12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20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7" Type="http://schemas.openxmlformats.org/officeDocument/2006/relationships/image" Target="../media/image45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43.sv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23.png"/><Relationship Id="rId4" Type="http://schemas.openxmlformats.org/officeDocument/2006/relationships/image" Target="../media/image3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972545">
            <a:off x="-2856714" y="-5442448"/>
            <a:ext cx="10578966" cy="1142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400000">
            <a:off x="12008875" y="-702589"/>
            <a:ext cx="17375562" cy="1843560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-10316730">
            <a:off x="-1249047" y="5721426"/>
            <a:ext cx="7628908" cy="663715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049000" y="7505700"/>
            <a:ext cx="2133600" cy="1065416"/>
            <a:chOff x="0" y="-20836"/>
            <a:chExt cx="4405290" cy="1257378"/>
          </a:xfrm>
        </p:grpSpPr>
        <p:sp>
          <p:nvSpPr>
            <p:cNvPr id="8" name="TextBox 8"/>
            <p:cNvSpPr txBox="1"/>
            <p:nvPr/>
          </p:nvSpPr>
          <p:spPr>
            <a:xfrm>
              <a:off x="487491" y="-20836"/>
              <a:ext cx="3917799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879"/>
                </a:lnSpc>
              </a:pPr>
              <a:r>
                <a:rPr lang="ru-RU" sz="2400" dirty="0" smtClean="0">
                  <a:solidFill>
                    <a:srgbClr val="000000"/>
                  </a:solidFill>
                  <a:latin typeface="Raleway"/>
                </a:rPr>
                <a:t>Архипова Татьяна Ефимовна</a:t>
              </a:r>
              <a:endParaRPr lang="en-US" sz="2400" dirty="0">
                <a:solidFill>
                  <a:srgbClr val="000000"/>
                </a:solidFill>
                <a:latin typeface="Raleway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847974"/>
              <a:ext cx="4405289" cy="3885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369"/>
                </a:lnSpc>
              </a:pPr>
              <a:endParaRPr lang="en-US" sz="1974" dirty="0">
                <a:solidFill>
                  <a:srgbClr val="000000"/>
                </a:solidFill>
                <a:latin typeface="Raleway Thin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28700" y="927216"/>
            <a:ext cx="5981699" cy="869953"/>
            <a:chOff x="0" y="0"/>
            <a:chExt cx="7975598" cy="1159937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902290" cy="646368"/>
            </a:xfrm>
            <a:prstGeom prst="rect">
              <a:avLst/>
            </a:prstGeom>
          </p:spPr>
        </p:pic>
        <p:sp>
          <p:nvSpPr>
            <p:cNvPr id="12" name="TextBox 12"/>
            <p:cNvSpPr txBox="1"/>
            <p:nvPr/>
          </p:nvSpPr>
          <p:spPr>
            <a:xfrm>
              <a:off x="1206157" y="168213"/>
              <a:ext cx="6769441" cy="99172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ru-RU" sz="2100" dirty="0" smtClean="0">
                  <a:solidFill>
                    <a:srgbClr val="000000"/>
                  </a:solidFill>
                  <a:latin typeface="Raleway"/>
                </a:rPr>
                <a:t>МБОУ «Средняя школа г.Багратионовска»</a:t>
              </a:r>
              <a:endParaRPr lang="en-US" sz="2100" dirty="0">
                <a:solidFill>
                  <a:srgbClr val="000000"/>
                </a:solidFill>
                <a:latin typeface="Raleway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2756061" y="2863220"/>
            <a:ext cx="12569707" cy="3605708"/>
            <a:chOff x="0" y="391359"/>
            <a:chExt cx="16759610" cy="4807611"/>
          </a:xfrm>
        </p:grpSpPr>
        <p:sp>
          <p:nvSpPr>
            <p:cNvPr id="14" name="TextBox 14"/>
            <p:cNvSpPr txBox="1"/>
            <p:nvPr/>
          </p:nvSpPr>
          <p:spPr>
            <a:xfrm>
              <a:off x="0" y="391359"/>
              <a:ext cx="16759610" cy="35565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0367"/>
                </a:lnSpc>
              </a:pPr>
              <a:r>
                <a:rPr lang="en-US" sz="9424" dirty="0" smtClean="0">
                  <a:solidFill>
                    <a:srgbClr val="000000"/>
                  </a:solidFill>
                  <a:latin typeface="Raleway"/>
                </a:rPr>
                <a:t>So </a:t>
              </a:r>
              <a:r>
                <a:rPr lang="en-US" sz="9424" dirty="0" err="1" smtClean="0">
                  <a:solidFill>
                    <a:srgbClr val="000000"/>
                  </a:solidFill>
                  <a:latin typeface="Raleway"/>
                </a:rPr>
                <a:t>verschiedene</a:t>
              </a:r>
              <a:r>
                <a:rPr lang="en-US" sz="9424" dirty="0" smtClean="0">
                  <a:solidFill>
                    <a:srgbClr val="000000"/>
                  </a:solidFill>
                  <a:latin typeface="Raleway"/>
                </a:rPr>
                <a:t> </a:t>
              </a:r>
              <a:r>
                <a:rPr lang="en-US" sz="9424" dirty="0" err="1" smtClean="0">
                  <a:solidFill>
                    <a:srgbClr val="000000"/>
                  </a:solidFill>
                  <a:latin typeface="Raleway"/>
                </a:rPr>
                <a:t>Menschen</a:t>
              </a:r>
              <a:endParaRPr lang="en-US" sz="9424" dirty="0">
                <a:solidFill>
                  <a:srgbClr val="000000"/>
                </a:solidFill>
                <a:latin typeface="Raleway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379619" y="4482042"/>
              <a:ext cx="16000371" cy="7169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4479"/>
                </a:lnSpc>
                <a:spcBef>
                  <a:spcPct val="0"/>
                </a:spcBef>
              </a:pPr>
              <a:r>
                <a:rPr lang="en-US" sz="3199" dirty="0" smtClean="0">
                  <a:solidFill>
                    <a:srgbClr val="000000"/>
                  </a:solidFill>
                  <a:latin typeface="Raleway"/>
                </a:rPr>
                <a:t>8 </a:t>
              </a:r>
              <a:r>
                <a:rPr lang="en-US" sz="3199" dirty="0" err="1" smtClean="0">
                  <a:solidFill>
                    <a:srgbClr val="000000"/>
                  </a:solidFill>
                  <a:latin typeface="Raleway"/>
                </a:rPr>
                <a:t>klasse</a:t>
              </a:r>
              <a:endParaRPr lang="en-US" sz="3199" dirty="0">
                <a:solidFill>
                  <a:srgbClr val="000000"/>
                </a:solidFill>
                <a:latin typeface="Raleway"/>
              </a:endParaRPr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4343400" y="7429500"/>
            <a:ext cx="2362200" cy="87203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359"/>
              </a:lnSpc>
            </a:pPr>
            <a:r>
              <a:rPr lang="ru-RU" sz="2399" dirty="0" smtClean="0">
                <a:solidFill>
                  <a:srgbClr val="000000"/>
                </a:solidFill>
                <a:latin typeface="Raleway Thin"/>
              </a:rPr>
              <a:t>Учитель </a:t>
            </a:r>
          </a:p>
          <a:p>
            <a:pPr>
              <a:lnSpc>
                <a:spcPts val="3359"/>
              </a:lnSpc>
            </a:pPr>
            <a:r>
              <a:rPr lang="ru-RU" sz="2399" dirty="0" smtClean="0">
                <a:solidFill>
                  <a:srgbClr val="000000"/>
                </a:solidFill>
                <a:latin typeface="Raleway Thin"/>
              </a:rPr>
              <a:t>немецкого языка</a:t>
            </a:r>
            <a:endParaRPr lang="en-US" sz="2399" dirty="0">
              <a:solidFill>
                <a:srgbClr val="000000"/>
              </a:solidFill>
              <a:latin typeface="Raleway Thin"/>
            </a:endParaRPr>
          </a:p>
        </p:txBody>
      </p:sp>
      <p:pic>
        <p:nvPicPr>
          <p:cNvPr id="3076" name="Picture 4" descr="C:\Users\User\Desktop\vfvf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620000" y="6896100"/>
            <a:ext cx="2514600" cy="24642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6693596" flipV="1">
            <a:off x="-2158973" y="-6128662"/>
            <a:ext cx="12051999" cy="14369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15739927" y="-2074007"/>
            <a:ext cx="7798657" cy="841960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0" y="1021556"/>
            <a:ext cx="8568813" cy="4293933"/>
            <a:chOff x="-1371600" y="-9525"/>
            <a:chExt cx="11425084" cy="5725243"/>
          </a:xfrm>
        </p:grpSpPr>
        <p:sp>
          <p:nvSpPr>
            <p:cNvPr id="5" name="TextBox 5"/>
            <p:cNvSpPr txBox="1"/>
            <p:nvPr/>
          </p:nvSpPr>
          <p:spPr>
            <a:xfrm>
              <a:off x="-1371600" y="-9525"/>
              <a:ext cx="11425084" cy="393269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11519"/>
                </a:lnSpc>
              </a:pPr>
              <a:r>
                <a:rPr lang="en-US" sz="9600" b="1" dirty="0" smtClean="0">
                  <a:latin typeface="Raleway" charset="-52"/>
                </a:rPr>
                <a:t>Das </a:t>
              </a:r>
              <a:r>
                <a:rPr lang="en-US" sz="9600" b="1" dirty="0" err="1" smtClean="0">
                  <a:latin typeface="Raleway" charset="-52"/>
                </a:rPr>
                <a:t>Kettenspiel</a:t>
              </a:r>
              <a:endParaRPr lang="en-US" sz="9600" dirty="0">
                <a:solidFill>
                  <a:srgbClr val="000000"/>
                </a:solidFill>
                <a:latin typeface="Raleway" charset="-52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-762000" y="3759200"/>
              <a:ext cx="10053484" cy="19565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endParaRPr lang="en-US" dirty="0"/>
            </a:p>
            <a:p>
              <a:pPr algn="ctr">
                <a:lnSpc>
                  <a:spcPts val="3899"/>
                </a:lnSpc>
              </a:pPr>
              <a:r>
                <a:rPr lang="en-US" sz="3200" b="1" dirty="0" smtClean="0">
                  <a:latin typeface="Raleway" charset="-52"/>
                </a:rPr>
                <a:t>“</a:t>
              </a:r>
              <a:r>
                <a:rPr lang="en-US" sz="3200" b="1" dirty="0" err="1" smtClean="0">
                  <a:latin typeface="Raleway" charset="-52"/>
                </a:rPr>
                <a:t>Wer</a:t>
              </a:r>
              <a:r>
                <a:rPr lang="en-US" sz="3200" b="1" dirty="0" smtClean="0">
                  <a:latin typeface="Raleway" charset="-52"/>
                </a:rPr>
                <a:t> </a:t>
              </a:r>
              <a:r>
                <a:rPr lang="en-US" sz="3200" b="1" dirty="0" err="1" smtClean="0">
                  <a:latin typeface="Raleway" charset="-52"/>
                </a:rPr>
                <a:t>ist</a:t>
              </a:r>
              <a:r>
                <a:rPr lang="en-US" sz="3200" b="1" dirty="0" smtClean="0">
                  <a:latin typeface="Raleway" charset="-52"/>
                </a:rPr>
                <a:t> das?”</a:t>
              </a:r>
              <a:r>
                <a:rPr lang="ru-RU" sz="3200" dirty="0" smtClean="0"/>
                <a:t/>
              </a:r>
              <a:br>
                <a:rPr lang="ru-RU" sz="3200" dirty="0" smtClean="0"/>
              </a:br>
              <a:endParaRPr lang="en-US" sz="2999" dirty="0">
                <a:solidFill>
                  <a:srgbClr val="000000"/>
                </a:solidFill>
                <a:latin typeface="Raleway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474540" y="5162053"/>
            <a:ext cx="7784760" cy="4092015"/>
            <a:chOff x="0" y="-92075"/>
            <a:chExt cx="10379680" cy="5456020"/>
          </a:xfrm>
        </p:grpSpPr>
        <p:sp>
          <p:nvSpPr>
            <p:cNvPr id="8" name="TextBox 8"/>
            <p:cNvSpPr txBox="1"/>
            <p:nvPr/>
          </p:nvSpPr>
          <p:spPr>
            <a:xfrm>
              <a:off x="0" y="-92075"/>
              <a:ext cx="10379680" cy="5677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de-DE" sz="2400" b="1" dirty="0" smtClean="0">
                  <a:latin typeface="Raleway Thin" charset="-52"/>
                </a:rPr>
                <a:t>Er hat </a:t>
              </a:r>
              <a:r>
                <a:rPr lang="de-DE" sz="2400" b="1" dirty="0" err="1" smtClean="0">
                  <a:latin typeface="Raleway Thin" charset="-52"/>
                </a:rPr>
                <a:t>grosse</a:t>
              </a:r>
              <a:r>
                <a:rPr lang="de-DE" sz="2400" b="1" dirty="0" smtClean="0">
                  <a:latin typeface="Raleway Thin" charset="-52"/>
                </a:rPr>
                <a:t> </a:t>
              </a:r>
              <a:r>
                <a:rPr lang="de-DE" sz="2400" b="1" dirty="0" err="1" smtClean="0">
                  <a:latin typeface="Raleway Thin" charset="-52"/>
                </a:rPr>
                <a:t>grune</a:t>
              </a:r>
              <a:r>
                <a:rPr lang="de-DE" sz="2400" b="1" dirty="0" smtClean="0">
                  <a:latin typeface="Raleway Thin" charset="-52"/>
                </a:rPr>
                <a:t> Augen.</a:t>
              </a:r>
              <a:endParaRPr lang="en-US" sz="2400" b="1" dirty="0">
                <a:solidFill>
                  <a:srgbClr val="000000"/>
                </a:solidFill>
                <a:latin typeface="Raleway Thin" charset="-52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129990"/>
              <a:ext cx="10379680" cy="5677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2400" b="1" dirty="0" err="1" smtClean="0">
                  <a:latin typeface="Raleway Thin" charset="-52"/>
                </a:rPr>
                <a:t>Sie</a:t>
              </a:r>
              <a:r>
                <a:rPr lang="en-US" sz="2400" b="1" dirty="0" smtClean="0">
                  <a:latin typeface="Raleway Thin" charset="-52"/>
                </a:rPr>
                <a:t> hat blonde </a:t>
              </a:r>
              <a:r>
                <a:rPr lang="en-US" sz="2400" b="1" dirty="0" err="1" smtClean="0">
                  <a:latin typeface="Raleway Thin" charset="-52"/>
                </a:rPr>
                <a:t>Haare</a:t>
              </a:r>
              <a:r>
                <a:rPr lang="en-US" sz="2400" b="1" dirty="0" smtClean="0">
                  <a:latin typeface="Raleway Thin" charset="-52"/>
                </a:rPr>
                <a:t>.</a:t>
              </a:r>
              <a:endParaRPr lang="en-US" sz="2400" b="1" dirty="0">
                <a:solidFill>
                  <a:srgbClr val="000000"/>
                </a:solidFill>
                <a:latin typeface="Raleway Thin" charset="-52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2352054"/>
              <a:ext cx="10379680" cy="5677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de-DE" sz="2400" b="1" dirty="0" smtClean="0">
                  <a:latin typeface="Raleway Thin" charset="-52"/>
                </a:rPr>
                <a:t>Sie hat einen blauen Pullover.</a:t>
              </a:r>
              <a:endParaRPr lang="en-US" sz="2400" b="1" dirty="0">
                <a:solidFill>
                  <a:srgbClr val="000000"/>
                </a:solidFill>
                <a:latin typeface="Raleway Thin" charset="-52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3574120"/>
              <a:ext cx="10379680" cy="61555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en-US" sz="2400" b="1" dirty="0" err="1" smtClean="0">
                  <a:latin typeface="Raleway Thin" charset="-52"/>
                </a:rPr>
                <a:t>Er</a:t>
              </a:r>
              <a:r>
                <a:rPr lang="en-US" sz="2400" b="1" dirty="0" smtClean="0">
                  <a:latin typeface="Raleway Thin" charset="-52"/>
                </a:rPr>
                <a:t> </a:t>
              </a:r>
              <a:r>
                <a:rPr lang="en-US" sz="2400" b="1" dirty="0" err="1" smtClean="0">
                  <a:latin typeface="Raleway Thin" charset="-52"/>
                </a:rPr>
                <a:t>tra</a:t>
              </a:r>
              <a:r>
                <a:rPr lang="el-GR" sz="2400" b="1" dirty="0" smtClean="0">
                  <a:latin typeface="Times New Roman"/>
                  <a:cs typeface="Times New Roman"/>
                </a:rPr>
                <a:t>ᾂ</a:t>
              </a:r>
              <a:r>
                <a:rPr lang="en-US" sz="2400" b="1" dirty="0" smtClean="0">
                  <a:latin typeface="Raleway Thin" charset="-52"/>
                </a:rPr>
                <a:t>t </a:t>
              </a:r>
              <a:r>
                <a:rPr lang="en-US" sz="2400" b="1" dirty="0" err="1" smtClean="0">
                  <a:latin typeface="Raleway Thin" charset="-52"/>
                </a:rPr>
                <a:t>schwarze</a:t>
              </a:r>
              <a:r>
                <a:rPr lang="en-US" sz="2400" b="1" dirty="0" smtClean="0">
                  <a:latin typeface="Raleway Thin" charset="-52"/>
                </a:rPr>
                <a:t> Jeans</a:t>
              </a:r>
              <a:endParaRPr lang="en-US" sz="2400" b="1" dirty="0">
                <a:solidFill>
                  <a:srgbClr val="000000"/>
                </a:solidFill>
                <a:latin typeface="Raleway Thin" charset="-52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4796182"/>
              <a:ext cx="10379680" cy="56776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de-DE" sz="2400" b="1" dirty="0" smtClean="0">
                  <a:latin typeface="Raleway Thin" charset="-52"/>
                </a:rPr>
                <a:t>Sie hat eine schlanke Figur.</a:t>
              </a:r>
              <a:endParaRPr lang="en-US" sz="2400" b="1" dirty="0">
                <a:solidFill>
                  <a:srgbClr val="000000"/>
                </a:solidFill>
                <a:latin typeface="Raleway Thin" charset="-52"/>
              </a:endParaRP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5306" y="5143500"/>
            <a:ext cx="551614" cy="58272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5306" y="6054235"/>
            <a:ext cx="551614" cy="58272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5306" y="6964971"/>
            <a:ext cx="551614" cy="5827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5306" y="7875706"/>
            <a:ext cx="551614" cy="58272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5306" y="8786441"/>
            <a:ext cx="551614" cy="582720"/>
          </a:xfrm>
          <a:prstGeom prst="rect">
            <a:avLst/>
          </a:prstGeom>
        </p:spPr>
      </p:pic>
      <p:pic>
        <p:nvPicPr>
          <p:cNvPr id="18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6800" y="2628900"/>
            <a:ext cx="551614" cy="582720"/>
          </a:xfrm>
          <a:prstGeom prst="rect">
            <a:avLst/>
          </a:prstGeom>
        </p:spPr>
      </p:pic>
      <p:pic>
        <p:nvPicPr>
          <p:cNvPr id="19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6800" y="3467100"/>
            <a:ext cx="551614" cy="582720"/>
          </a:xfrm>
          <a:prstGeom prst="rect">
            <a:avLst/>
          </a:prstGeom>
        </p:spPr>
      </p:pic>
      <p:pic>
        <p:nvPicPr>
          <p:cNvPr id="20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 l="17323" t="8728" r="2548" b="13501"/>
          <a:stretch>
            <a:fillRect/>
          </a:stretch>
        </p:blipFill>
        <p:spPr>
          <a:xfrm>
            <a:off x="8686800" y="4229100"/>
            <a:ext cx="551614" cy="58272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9525000" y="43053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Raleway Thin" charset="-52"/>
              </a:rPr>
              <a:t>Sie</a:t>
            </a:r>
            <a:r>
              <a:rPr lang="en-US" sz="2400" b="1" dirty="0" smtClean="0">
                <a:latin typeface="Raleway Thin" charset="-52"/>
              </a:rPr>
              <a:t> </a:t>
            </a:r>
            <a:r>
              <a:rPr lang="en-US" sz="2400" b="1" dirty="0" err="1" smtClean="0">
                <a:latin typeface="Raleway Thin" charset="-52"/>
              </a:rPr>
              <a:t>tra</a:t>
            </a:r>
            <a:r>
              <a:rPr lang="el-GR" sz="2400" b="1" dirty="0" smtClean="0">
                <a:latin typeface="Times New Roman"/>
                <a:cs typeface="Times New Roman"/>
              </a:rPr>
              <a:t>ᾂ</a:t>
            </a:r>
            <a:r>
              <a:rPr lang="en-US" sz="2400" b="1" dirty="0" smtClean="0">
                <a:latin typeface="Raleway Thin" charset="-52"/>
              </a:rPr>
              <a:t>t </a:t>
            </a:r>
            <a:r>
              <a:rPr lang="en-US" sz="2400" b="1" dirty="0" err="1" smtClean="0">
                <a:latin typeface="Raleway Thin" charset="-52"/>
              </a:rPr>
              <a:t>weisse</a:t>
            </a:r>
            <a:r>
              <a:rPr lang="en-US" sz="2400" b="1" dirty="0" smtClean="0">
                <a:latin typeface="Raleway Thin" charset="-52"/>
              </a:rPr>
              <a:t> </a:t>
            </a:r>
            <a:r>
              <a:rPr lang="en-US" sz="2400" b="1" dirty="0" err="1" smtClean="0">
                <a:latin typeface="Raleway Thin" charset="-52"/>
              </a:rPr>
              <a:t>Schuhe</a:t>
            </a:r>
            <a:r>
              <a:rPr lang="en-US" sz="2400" b="1" dirty="0" smtClean="0">
                <a:latin typeface="Raleway Thin" charset="-52"/>
              </a:rPr>
              <a:t>.</a:t>
            </a:r>
            <a:endParaRPr lang="ru-RU" sz="2400" b="1" dirty="0">
              <a:latin typeface="Raleway Thin" charset="-5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01200" y="3619500"/>
            <a:ext cx="37208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>
                <a:latin typeface="Raleway Thin" charset="-52"/>
              </a:rPr>
              <a:t>Er hat ein kariertes Hemd</a:t>
            </a:r>
            <a:r>
              <a:rPr lang="de-DE" b="1" dirty="0" smtClean="0"/>
              <a:t>.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9601200" y="2781300"/>
            <a:ext cx="3680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smtClean="0">
                <a:latin typeface="Raleway Thin" charset="-52"/>
              </a:rPr>
              <a:t>Er </a:t>
            </a:r>
            <a:r>
              <a:rPr lang="de-DE" sz="2400" b="1" dirty="0" err="1" smtClean="0">
                <a:latin typeface="Raleway Thin" charset="-52"/>
              </a:rPr>
              <a:t>tr</a:t>
            </a:r>
            <a:r>
              <a:rPr lang="el-GR" sz="2400" b="1" dirty="0" smtClean="0">
                <a:latin typeface="Times New Roman"/>
                <a:cs typeface="Times New Roman"/>
              </a:rPr>
              <a:t>ᾂ</a:t>
            </a:r>
            <a:r>
              <a:rPr lang="en-US" sz="2400" b="1" dirty="0" smtClean="0">
                <a:latin typeface="Times New Roman"/>
                <a:cs typeface="Times New Roman"/>
              </a:rPr>
              <a:t>g</a:t>
            </a:r>
            <a:r>
              <a:rPr lang="de-DE" sz="2400" b="1" dirty="0" smtClean="0">
                <a:latin typeface="Raleway Thin" charset="-52"/>
              </a:rPr>
              <a:t>t </a:t>
            </a:r>
            <a:r>
              <a:rPr lang="de-DE" sz="2400" b="1" dirty="0" smtClean="0">
                <a:latin typeface="Raleway Thin" charset="-52"/>
              </a:rPr>
              <a:t>ein buntes T-Shirt.</a:t>
            </a:r>
            <a:endParaRPr lang="ru-RU" sz="2400" b="1" dirty="0">
              <a:latin typeface="Raleway Thin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3313805">
            <a:off x="-4923607" y="2101094"/>
            <a:ext cx="15151227" cy="10037688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3400" y="3390900"/>
            <a:ext cx="8348285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00"/>
              </a:lnSpc>
            </a:pPr>
            <a:r>
              <a:rPr lang="en-US" sz="9600" dirty="0" err="1" smtClean="0">
                <a:latin typeface="Raleway" charset="-52"/>
              </a:rPr>
              <a:t>Wir</a:t>
            </a:r>
            <a:r>
              <a:rPr lang="en-US" sz="9600" dirty="0" smtClean="0">
                <a:latin typeface="Raleway" charset="-52"/>
              </a:rPr>
              <a:t> </a:t>
            </a:r>
            <a:r>
              <a:rPr lang="en-US" sz="9600" dirty="0" err="1" smtClean="0">
                <a:latin typeface="Raleway" charset="-52"/>
              </a:rPr>
              <a:t>spielen</a:t>
            </a:r>
            <a:r>
              <a:rPr lang="en-US" sz="9600" dirty="0" smtClean="0">
                <a:latin typeface="Raleway" charset="-52"/>
              </a:rPr>
              <a:t> </a:t>
            </a:r>
          </a:p>
          <a:p>
            <a:pPr>
              <a:lnSpc>
                <a:spcPts val="7800"/>
              </a:lnSpc>
            </a:pPr>
            <a:endParaRPr lang="en-US" sz="9600" dirty="0" smtClean="0">
              <a:latin typeface="Raleway" charset="-52"/>
            </a:endParaRPr>
          </a:p>
          <a:p>
            <a:pPr>
              <a:lnSpc>
                <a:spcPts val="7800"/>
              </a:lnSpc>
            </a:pPr>
            <a:r>
              <a:rPr lang="en-US" sz="9600" dirty="0" smtClean="0">
                <a:latin typeface="Raleway" charset="-52"/>
              </a:rPr>
              <a:t>in </a:t>
            </a:r>
            <a:r>
              <a:rPr lang="en-US" sz="9600" dirty="0" err="1" smtClean="0">
                <a:latin typeface="Raleway" charset="-52"/>
              </a:rPr>
              <a:t>Kreisen</a:t>
            </a:r>
            <a:endParaRPr lang="en-US" sz="9600" dirty="0">
              <a:solidFill>
                <a:srgbClr val="000000"/>
              </a:solidFill>
              <a:latin typeface="Raleway" charset="-5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640545">
            <a:off x="15281061" y="-3018337"/>
            <a:ext cx="7431815" cy="76914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0744200" y="2019300"/>
            <a:ext cx="6261013" cy="1828934"/>
            <a:chOff x="0" y="-28575"/>
            <a:chExt cx="8348017" cy="1789263"/>
          </a:xfrm>
        </p:grpSpPr>
        <p:sp>
          <p:nvSpPr>
            <p:cNvPr id="6" name="TextBox 6"/>
            <p:cNvSpPr txBox="1"/>
            <p:nvPr/>
          </p:nvSpPr>
          <p:spPr>
            <a:xfrm>
              <a:off x="0" y="1007937"/>
              <a:ext cx="8348017" cy="7527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</a:pPr>
              <a:r>
                <a:rPr lang="de-DE" sz="2800" b="1" dirty="0" smtClean="0">
                  <a:latin typeface="Raleway" charset="-52"/>
                </a:rPr>
                <a:t>Mein Freund hat einen lustigen Charakter.</a:t>
              </a:r>
              <a:endParaRPr lang="en-US" sz="2800" b="1" dirty="0">
                <a:solidFill>
                  <a:srgbClr val="000000"/>
                </a:solidFill>
                <a:latin typeface="Raleway" charset="-52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8348017" cy="84308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de-DE" sz="2800" dirty="0" smtClean="0">
                  <a:latin typeface="Raleway" charset="-52"/>
                </a:rPr>
                <a:t>Welchen Charakter hat dein besten</a:t>
              </a:r>
            </a:p>
            <a:p>
              <a:r>
                <a:rPr lang="de-DE" sz="2800" dirty="0" smtClean="0">
                  <a:latin typeface="Raleway" charset="-52"/>
                </a:rPr>
                <a:t>Freund/deine beste Freundin?</a:t>
              </a:r>
              <a:endParaRPr lang="de-DE" sz="2800" dirty="0">
                <a:latin typeface="Raleway" charset="-52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998287" y="4339053"/>
            <a:ext cx="6261013" cy="1958608"/>
            <a:chOff x="0" y="-28575"/>
            <a:chExt cx="8348017" cy="2611479"/>
          </a:xfrm>
        </p:grpSpPr>
        <p:sp>
          <p:nvSpPr>
            <p:cNvPr id="9" name="TextBox 9"/>
            <p:cNvSpPr txBox="1"/>
            <p:nvPr/>
          </p:nvSpPr>
          <p:spPr>
            <a:xfrm>
              <a:off x="0" y="1044021"/>
              <a:ext cx="8348017" cy="153888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</a:pPr>
              <a:r>
                <a:rPr lang="de-DE" sz="2400" b="1" dirty="0" smtClean="0">
                  <a:latin typeface="Raleway" charset="-52"/>
                </a:rPr>
                <a:t>Er hat eine sportliche Figur, ein </a:t>
              </a:r>
              <a:r>
                <a:rPr lang="de-DE" sz="2400" b="1" dirty="0" err="1" smtClean="0">
                  <a:latin typeface="Raleway" charset="-52"/>
                </a:rPr>
                <a:t>sch</a:t>
              </a:r>
              <a:r>
                <a:rPr lang="el-GR" sz="2400" b="1" dirty="0" smtClean="0">
                  <a:latin typeface="Raleway" charset="-52"/>
                </a:rPr>
                <a:t>ὂ</a:t>
              </a:r>
              <a:r>
                <a:rPr lang="de-DE" sz="2400" b="1" dirty="0" err="1" smtClean="0">
                  <a:latin typeface="Raleway" charset="-52"/>
                </a:rPr>
                <a:t>nes</a:t>
              </a:r>
              <a:r>
                <a:rPr lang="de-DE" sz="2400" b="1" dirty="0" smtClean="0">
                  <a:latin typeface="Raleway" charset="-52"/>
                </a:rPr>
                <a:t> </a:t>
              </a:r>
              <a:r>
                <a:rPr lang="de-DE" sz="2400" b="1" dirty="0" smtClean="0">
                  <a:latin typeface="Raleway" charset="-52"/>
                </a:rPr>
                <a:t>Gesicht, lange schwarze Haare, </a:t>
              </a:r>
              <a:r>
                <a:rPr lang="de-DE" sz="2400" b="1" dirty="0" err="1" smtClean="0">
                  <a:latin typeface="Raleway" charset="-52"/>
                </a:rPr>
                <a:t>grosse</a:t>
              </a:r>
              <a:r>
                <a:rPr lang="de-DE" sz="2400" b="1" dirty="0" smtClean="0">
                  <a:latin typeface="Raleway" charset="-52"/>
                </a:rPr>
                <a:t> braune Augen, eine kleine Nase.</a:t>
              </a:r>
              <a:endParaRPr lang="en-US" sz="2400" b="1" dirty="0">
                <a:solidFill>
                  <a:srgbClr val="000000"/>
                </a:solidFill>
                <a:latin typeface="Raleway" charset="-52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8348017" cy="6417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r>
                <a:rPr lang="en-US" sz="3200" dirty="0" err="1" smtClean="0">
                  <a:latin typeface="Raleway" charset="-52"/>
                </a:rPr>
                <a:t>Wie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sieht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er</a:t>
              </a:r>
              <a:r>
                <a:rPr lang="en-US" sz="3200" dirty="0" smtClean="0">
                  <a:latin typeface="Raleway" charset="-52"/>
                </a:rPr>
                <a:t>/</a:t>
              </a:r>
              <a:r>
                <a:rPr lang="en-US" sz="3200" dirty="0" err="1" smtClean="0">
                  <a:latin typeface="Raleway" charset="-52"/>
                </a:rPr>
                <a:t>sie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aus</a:t>
              </a:r>
              <a:r>
                <a:rPr lang="en-US" sz="3200" dirty="0" smtClean="0">
                  <a:latin typeface="Raleway" charset="-52"/>
                </a:rPr>
                <a:t>?</a:t>
              </a:r>
              <a:endParaRPr lang="en-US" sz="2999" dirty="0">
                <a:solidFill>
                  <a:srgbClr val="000000"/>
                </a:solidFill>
                <a:latin typeface="Raleway" charset="-52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998287" y="7032498"/>
            <a:ext cx="6261013" cy="1549432"/>
            <a:chOff x="0" y="-28575"/>
            <a:chExt cx="8348017" cy="2065911"/>
          </a:xfrm>
        </p:grpSpPr>
        <p:sp>
          <p:nvSpPr>
            <p:cNvPr id="12" name="TextBox 12"/>
            <p:cNvSpPr txBox="1"/>
            <p:nvPr/>
          </p:nvSpPr>
          <p:spPr>
            <a:xfrm>
              <a:off x="0" y="1008762"/>
              <a:ext cx="8348017" cy="10285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</a:pPr>
              <a:r>
                <a:rPr lang="de-DE" sz="3200" b="1" dirty="0" smtClean="0">
                  <a:latin typeface="Raleway" charset="-52"/>
                </a:rPr>
                <a:t>Er </a:t>
              </a:r>
              <a:r>
                <a:rPr lang="de-DE" sz="3200" b="1" dirty="0" err="1" smtClean="0">
                  <a:latin typeface="Raleway" charset="-52"/>
                </a:rPr>
                <a:t>tr</a:t>
              </a:r>
              <a:r>
                <a:rPr lang="el-GR" sz="3200" b="1" dirty="0" smtClean="0">
                  <a:latin typeface="Times New Roman"/>
                  <a:cs typeface="Times New Roman"/>
                </a:rPr>
                <a:t>ᾂ</a:t>
              </a:r>
              <a:r>
                <a:rPr lang="de-DE" sz="3200" b="1" dirty="0" err="1" smtClean="0">
                  <a:latin typeface="Raleway" charset="-52"/>
                </a:rPr>
                <a:t>gt</a:t>
              </a:r>
              <a:r>
                <a:rPr lang="de-DE" sz="3200" b="1" dirty="0" smtClean="0">
                  <a:latin typeface="Raleway" charset="-52"/>
                </a:rPr>
                <a:t> </a:t>
              </a:r>
              <a:r>
                <a:rPr lang="de-DE" sz="3200" b="1" dirty="0" smtClean="0">
                  <a:latin typeface="Raleway" charset="-52"/>
                </a:rPr>
                <a:t>gern ein buntes T-Shirt und einen schwarzen Pulli</a:t>
              </a:r>
              <a:r>
                <a:rPr lang="de-DE" sz="2000" dirty="0" smtClean="0"/>
                <a:t>.</a:t>
              </a:r>
              <a:endParaRPr lang="en-US" sz="2000" dirty="0">
                <a:solidFill>
                  <a:srgbClr val="000000"/>
                </a:solidFill>
                <a:latin typeface="Raleway Thin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8348017" cy="6668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r>
                <a:rPr lang="en-US" sz="3200" dirty="0" smtClean="0">
                  <a:latin typeface="Raleway" charset="-52"/>
                </a:rPr>
                <a:t>Was </a:t>
              </a:r>
              <a:r>
                <a:rPr lang="en-US" sz="3200" dirty="0" err="1" smtClean="0">
                  <a:latin typeface="Raleway" charset="-52"/>
                </a:rPr>
                <a:t>tr</a:t>
              </a:r>
              <a:r>
                <a:rPr lang="el-GR" sz="3200" dirty="0" smtClean="0">
                  <a:latin typeface="Times New Roman"/>
                  <a:cs typeface="Times New Roman"/>
                </a:rPr>
                <a:t>ᾂ</a:t>
              </a:r>
              <a:r>
                <a:rPr lang="en-US" sz="3200" dirty="0" err="1" smtClean="0">
                  <a:latin typeface="Raleway" charset="-52"/>
                </a:rPr>
                <a:t>gt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er</a:t>
              </a:r>
              <a:r>
                <a:rPr lang="en-US" sz="3200" dirty="0" smtClean="0">
                  <a:latin typeface="Raleway" charset="-52"/>
                </a:rPr>
                <a:t>/</a:t>
              </a:r>
              <a:r>
                <a:rPr lang="en-US" sz="3200" dirty="0" err="1" smtClean="0">
                  <a:latin typeface="Raleway" charset="-52"/>
                </a:rPr>
                <a:t>sie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gern</a:t>
              </a:r>
              <a:r>
                <a:rPr lang="en-US" sz="3200" dirty="0" smtClean="0">
                  <a:latin typeface="Raleway" charset="-52"/>
                </a:rPr>
                <a:t>?</a:t>
              </a:r>
              <a:endParaRPr lang="en-US" sz="3200" dirty="0">
                <a:solidFill>
                  <a:srgbClr val="000000"/>
                </a:solidFill>
                <a:latin typeface="Raleway" charset="-52"/>
              </a:endParaRPr>
            </a:p>
          </p:txBody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9773230" y="4402440"/>
            <a:ext cx="893460" cy="89346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rcRect/>
          <a:stretch>
            <a:fillRect/>
          </a:stretch>
        </p:blipFill>
        <p:spPr>
          <a:xfrm>
            <a:off x="9928367" y="7053929"/>
            <a:ext cx="583185" cy="89346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9753600" y="2019300"/>
            <a:ext cx="843101" cy="89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4972545">
            <a:off x="-3498706" y="-5396591"/>
            <a:ext cx="10578966" cy="1142128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5400000">
            <a:off x="12008875" y="-702589"/>
            <a:ext cx="17375562" cy="1843560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9226060">
            <a:off x="-2344091" y="4939779"/>
            <a:ext cx="10310867" cy="8970454"/>
          </a:xfrm>
          <a:prstGeom prst="rect">
            <a:avLst/>
          </a:prstGeom>
        </p:spPr>
      </p:pic>
      <p:pic>
        <p:nvPicPr>
          <p:cNvPr id="18" name="Содержимое 3" descr="картинки.png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43200" y="514350"/>
            <a:ext cx="12268200" cy="920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-6241892" flipV="1">
            <a:off x="11341642" y="-4839795"/>
            <a:ext cx="8218989" cy="872041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4076048">
            <a:off x="-2128971" y="6006123"/>
            <a:ext cx="6977297" cy="457013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28600" y="342900"/>
            <a:ext cx="6485562" cy="19492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620"/>
              </a:lnSpc>
            </a:pPr>
            <a:r>
              <a:rPr lang="en-US" sz="6350" dirty="0" smtClean="0">
                <a:solidFill>
                  <a:srgbClr val="000000"/>
                </a:solidFill>
                <a:latin typeface="Raleway"/>
              </a:rPr>
              <a:t>TEST</a:t>
            </a:r>
          </a:p>
          <a:p>
            <a:pPr>
              <a:lnSpc>
                <a:spcPts val="7620"/>
              </a:lnSpc>
            </a:pPr>
            <a:r>
              <a:rPr lang="ru-RU" sz="6350" dirty="0" smtClean="0">
                <a:solidFill>
                  <a:srgbClr val="000000"/>
                </a:solidFill>
                <a:latin typeface="Raleway"/>
              </a:rPr>
              <a:t>«</a:t>
            </a:r>
            <a:r>
              <a:rPr lang="en-US" sz="6350" dirty="0" err="1" smtClean="0">
                <a:solidFill>
                  <a:srgbClr val="000000"/>
                </a:solidFill>
                <a:latin typeface="Raleway"/>
              </a:rPr>
              <a:t>MyQuiz</a:t>
            </a:r>
            <a:r>
              <a:rPr lang="ru-RU" sz="6350" dirty="0" smtClean="0">
                <a:solidFill>
                  <a:srgbClr val="000000"/>
                </a:solidFill>
                <a:latin typeface="Raleway"/>
              </a:rPr>
              <a:t>»</a:t>
            </a:r>
            <a:endParaRPr lang="en-US" sz="6350" dirty="0">
              <a:solidFill>
                <a:srgbClr val="000000"/>
              </a:solidFill>
              <a:latin typeface="Raleway"/>
            </a:endParaRPr>
          </a:p>
        </p:txBody>
      </p:sp>
      <p:pic>
        <p:nvPicPr>
          <p:cNvPr id="1026" name="Picture 2" descr="C:\Users\User\Pictures\Screenshots\Снимок экрана (45)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51997" y="1104900"/>
            <a:ext cx="9087803" cy="8830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895600" y="1485900"/>
            <a:ext cx="11430000" cy="29495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519"/>
              </a:lnSpc>
            </a:pPr>
            <a:r>
              <a:rPr lang="en-US" sz="9600" dirty="0" err="1" smtClean="0">
                <a:latin typeface="Bahnschrift Light" pitchFamily="34" charset="0"/>
              </a:rPr>
              <a:t>Schlussfolgerungen</a:t>
            </a:r>
            <a:r>
              <a:rPr lang="en-US" sz="9600" dirty="0" smtClean="0">
                <a:latin typeface="Bahnschrift Light" pitchFamily="34" charset="0"/>
              </a:rPr>
              <a:t> </a:t>
            </a:r>
            <a:r>
              <a:rPr lang="en-US" sz="9600" dirty="0" err="1" smtClean="0">
                <a:latin typeface="Bahnschrift Light" pitchFamily="34" charset="0"/>
              </a:rPr>
              <a:t>ziehen</a:t>
            </a:r>
            <a:endParaRPr lang="en-US" sz="9600" dirty="0">
              <a:solidFill>
                <a:srgbClr val="000000"/>
              </a:solidFill>
              <a:latin typeface="Bahnschrift Light" pitchFamily="34" charset="0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4750201" flipH="1">
            <a:off x="13829553" y="-2571750"/>
            <a:ext cx="5996386" cy="72009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9564565">
            <a:off x="3995058" y="8514146"/>
            <a:ext cx="7315200" cy="360439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-1345528" y="-2222756"/>
            <a:ext cx="5171284" cy="5628608"/>
          </a:xfrm>
          <a:prstGeom prst="rect">
            <a:avLst/>
          </a:prstGeom>
        </p:spPr>
      </p:pic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743200" y="4762500"/>
          <a:ext cx="12420600" cy="350520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484120"/>
                <a:gridCol w="2484120"/>
                <a:gridCol w="2484120"/>
                <a:gridCol w="2484120"/>
                <a:gridCol w="2484120"/>
              </a:tblGrid>
              <a:tr h="1168400">
                <a:tc>
                  <a:txBody>
                    <a:bodyPr/>
                    <a:lstStyle/>
                    <a:p>
                      <a:r>
                        <a:rPr lang="en-US" sz="4000" b="1" dirty="0" err="1" smtClean="0">
                          <a:solidFill>
                            <a:srgbClr val="FF0000"/>
                          </a:solidFill>
                          <a:latin typeface="Raleway" charset="-52"/>
                        </a:rPr>
                        <a:t>Kasus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err="1" smtClean="0">
                          <a:solidFill>
                            <a:srgbClr val="FF0000"/>
                          </a:solidFill>
                          <a:latin typeface="Raleway" charset="-52"/>
                        </a:rPr>
                        <a:t>der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Raleway" charset="-52"/>
                        </a:rPr>
                        <a:t>die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Raleway" charset="-52"/>
                        </a:rPr>
                        <a:t>das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solidFill>
                            <a:srgbClr val="FF0000"/>
                          </a:solidFill>
                          <a:latin typeface="Raleway" charset="-52"/>
                        </a:rPr>
                        <a:t>die</a:t>
                      </a:r>
                      <a:endParaRPr lang="ru-RU" sz="4000" b="1" dirty="0">
                        <a:solidFill>
                          <a:srgbClr val="FF0000"/>
                        </a:solidFill>
                        <a:latin typeface="Raleway" charset="-52"/>
                      </a:endParaRPr>
                    </a:p>
                  </a:txBody>
                  <a:tcPr/>
                </a:tc>
              </a:tr>
              <a:tr h="1168400"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Nom.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</a:t>
                      </a:r>
                      <a:r>
                        <a:rPr lang="en-US" sz="4000" b="1" dirty="0" err="1" smtClean="0">
                          <a:latin typeface="Raleway" charset="-52"/>
                        </a:rPr>
                        <a:t>er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-e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</a:t>
                      </a:r>
                      <a:r>
                        <a:rPr lang="en-US" sz="4000" b="1" dirty="0" err="1" smtClean="0">
                          <a:latin typeface="Raleway" charset="-52"/>
                        </a:rPr>
                        <a:t>es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-e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</a:tr>
              <a:tr h="1168400">
                <a:tc>
                  <a:txBody>
                    <a:bodyPr/>
                    <a:lstStyle/>
                    <a:p>
                      <a:r>
                        <a:rPr lang="en-US" sz="4000" b="1" dirty="0" err="1" smtClean="0">
                          <a:latin typeface="Raleway" charset="-52"/>
                        </a:rPr>
                        <a:t>Akk</a:t>
                      </a:r>
                      <a:r>
                        <a:rPr lang="en-US" sz="4000" b="1" dirty="0" smtClean="0">
                          <a:latin typeface="Raleway" charset="-52"/>
                        </a:rPr>
                        <a:t>.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-en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-e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</a:t>
                      </a:r>
                      <a:r>
                        <a:rPr lang="en-US" sz="4000" b="1" dirty="0" err="1" smtClean="0">
                          <a:latin typeface="Raleway" charset="-52"/>
                        </a:rPr>
                        <a:t>es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000" b="1" dirty="0" smtClean="0">
                          <a:latin typeface="Raleway" charset="-52"/>
                        </a:rPr>
                        <a:t>-e</a:t>
                      </a:r>
                      <a:endParaRPr lang="ru-RU" sz="4000" b="1" dirty="0">
                        <a:latin typeface="Raleway" charset="-5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10389436" y="-7275302"/>
            <a:ext cx="13395093" cy="1433327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137444" y="1009650"/>
            <a:ext cx="10562361" cy="33855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200"/>
              </a:lnSpc>
            </a:pPr>
            <a:r>
              <a:rPr lang="en-US" sz="8800" dirty="0" err="1" smtClean="0">
                <a:solidFill>
                  <a:srgbClr val="000000"/>
                </a:solidFill>
                <a:latin typeface="Raleway"/>
              </a:rPr>
              <a:t>Vielen</a:t>
            </a:r>
            <a:r>
              <a:rPr lang="en-US" sz="8800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8800" smtClean="0">
                <a:solidFill>
                  <a:srgbClr val="000000"/>
                </a:solidFill>
                <a:latin typeface="Raleway"/>
              </a:rPr>
              <a:t>Dank f</a:t>
            </a:r>
            <a:r>
              <a:rPr lang="el-GR" sz="8800" smtClean="0">
                <a:solidFill>
                  <a:srgbClr val="000000"/>
                </a:solidFill>
                <a:latin typeface="Calibri"/>
              </a:rPr>
              <a:t>ὕ</a:t>
            </a:r>
            <a:r>
              <a:rPr lang="en-US" sz="8800" dirty="0" smtClean="0">
                <a:solidFill>
                  <a:srgbClr val="000000"/>
                </a:solidFill>
                <a:latin typeface="Raleway"/>
              </a:rPr>
              <a:t>r </a:t>
            </a:r>
            <a:r>
              <a:rPr lang="en-US" sz="8800" dirty="0" err="1" smtClean="0">
                <a:solidFill>
                  <a:srgbClr val="000000"/>
                </a:solidFill>
                <a:latin typeface="Raleway"/>
              </a:rPr>
              <a:t>Ihre</a:t>
            </a:r>
            <a:r>
              <a:rPr lang="en-US" sz="8800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8800" dirty="0" err="1" smtClean="0">
                <a:solidFill>
                  <a:srgbClr val="000000"/>
                </a:solidFill>
                <a:latin typeface="Raleway"/>
              </a:rPr>
              <a:t>Aufmerksamkeit</a:t>
            </a:r>
            <a:r>
              <a:rPr lang="en-US" sz="8800" dirty="0" smtClean="0">
                <a:solidFill>
                  <a:srgbClr val="000000"/>
                </a:solidFill>
                <a:latin typeface="Raleway"/>
              </a:rPr>
              <a:t>!</a:t>
            </a:r>
            <a:endParaRPr lang="en-US" sz="8800" dirty="0">
              <a:solidFill>
                <a:srgbClr val="000000"/>
              </a:solidFill>
              <a:latin typeface="Raleway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373559" y="7611721"/>
            <a:ext cx="6713423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99"/>
              </a:lnSpc>
            </a:pPr>
            <a:r>
              <a:rPr lang="ru-RU" sz="2999" dirty="0" smtClean="0">
                <a:solidFill>
                  <a:srgbClr val="000000"/>
                </a:solidFill>
                <a:latin typeface="Raleway"/>
              </a:rPr>
              <a:t>МБОУ «Средняя школа г.Багратионовска»</a:t>
            </a:r>
            <a:endParaRPr lang="en-US" sz="2999" dirty="0">
              <a:solidFill>
                <a:srgbClr val="000000"/>
              </a:solidFill>
              <a:latin typeface="Raleway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2700000">
            <a:off x="-3024182" y="6145130"/>
            <a:ext cx="11797300" cy="7815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3829464">
            <a:off x="-3126779" y="-3856237"/>
            <a:ext cx="9856415" cy="10641204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9829800" y="1790700"/>
            <a:ext cx="6883756" cy="7355208"/>
            <a:chOff x="0" y="-368300"/>
            <a:chExt cx="9178342" cy="9806945"/>
          </a:xfrm>
        </p:grpSpPr>
        <p:sp>
          <p:nvSpPr>
            <p:cNvPr id="7" name="TextBox 7"/>
            <p:cNvSpPr txBox="1"/>
            <p:nvPr/>
          </p:nvSpPr>
          <p:spPr>
            <a:xfrm>
              <a:off x="0" y="1313343"/>
              <a:ext cx="9178342" cy="81253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Dem Mutigen </a:t>
              </a:r>
              <a:r>
                <a:rPr lang="de-DE" sz="3600" dirty="0" smtClean="0"/>
                <a:t>geh</a:t>
              </a:r>
              <a:r>
                <a:rPr lang="el-GR" sz="3600" dirty="0" smtClean="0"/>
                <a:t>ὂ</a:t>
              </a:r>
              <a:r>
                <a:rPr lang="de-DE" sz="3600" dirty="0" err="1" smtClean="0"/>
                <a:t>rt</a:t>
              </a:r>
              <a:r>
                <a:rPr lang="de-DE" sz="3600" dirty="0" smtClean="0"/>
                <a:t> </a:t>
              </a:r>
              <a:r>
                <a:rPr lang="de-DE" sz="3600" dirty="0" smtClean="0"/>
                <a:t>die Welt</a:t>
              </a:r>
            </a:p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Der </a:t>
              </a:r>
              <a:r>
                <a:rPr lang="de-DE" sz="3600" dirty="0" err="1" smtClean="0"/>
                <a:t>dummste</a:t>
              </a:r>
              <a:r>
                <a:rPr lang="de-DE" sz="3600" dirty="0" smtClean="0"/>
                <a:t> hat das </a:t>
              </a:r>
              <a:r>
                <a:rPr lang="de-DE" sz="3600" dirty="0" smtClean="0"/>
                <a:t>meiste </a:t>
              </a:r>
              <a:r>
                <a:rPr lang="de-DE" sz="3600" dirty="0" err="1" smtClean="0"/>
                <a:t>Gl</a:t>
              </a:r>
              <a:r>
                <a:rPr lang="el-GR" sz="3600" dirty="0" smtClean="0"/>
                <a:t>ὓ</a:t>
              </a:r>
              <a:r>
                <a:rPr lang="de-DE" sz="3600" dirty="0" err="1" smtClean="0"/>
                <a:t>ck</a:t>
              </a:r>
              <a:endParaRPr lang="de-DE" sz="3600" dirty="0" smtClean="0"/>
            </a:p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Der </a:t>
              </a:r>
              <a:r>
                <a:rPr lang="de-DE" sz="3600" dirty="0" err="1" smtClean="0"/>
                <a:t>Fleissige</a:t>
              </a:r>
              <a:r>
                <a:rPr lang="de-DE" sz="3600" dirty="0" smtClean="0"/>
                <a:t> macht aus einem Tag zwei</a:t>
              </a:r>
            </a:p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Dummheit und Stolz wachsen auf einem Holz</a:t>
              </a:r>
            </a:p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Ehrlicher Feind ist besser als falscher Freund</a:t>
              </a:r>
            </a:p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Faul kriegt wenig ins Maul</a:t>
              </a:r>
            </a:p>
            <a:p>
              <a:pPr>
                <a:buFont typeface="Wingdings" pitchFamily="2" charset="2"/>
                <a:buChar char="q"/>
              </a:pPr>
              <a:r>
                <a:rPr lang="de-DE" sz="3600" dirty="0" err="1" smtClean="0"/>
                <a:t>Fleiss</a:t>
              </a:r>
              <a:r>
                <a:rPr lang="de-DE" sz="3600" dirty="0" smtClean="0"/>
                <a:t> bricht Eis</a:t>
              </a:r>
            </a:p>
            <a:p>
              <a:pPr>
                <a:buFont typeface="Wingdings" pitchFamily="2" charset="2"/>
                <a:buChar char="q"/>
              </a:pPr>
              <a:r>
                <a:rPr lang="de-DE" sz="3600" dirty="0" smtClean="0"/>
                <a:t>Hass und Neid bringen viel Leid.</a:t>
              </a:r>
              <a:endParaRPr lang="de-DE" sz="3600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68300"/>
              <a:ext cx="9178342" cy="12482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899"/>
                </a:lnSpc>
              </a:pPr>
              <a:r>
                <a:rPr lang="en-US" sz="4000" b="1" i="1" dirty="0" smtClean="0">
                  <a:solidFill>
                    <a:srgbClr val="000000"/>
                  </a:solidFill>
                  <a:latin typeface="Raleway"/>
                </a:rPr>
                <a:t>Die </a:t>
              </a:r>
              <a:r>
                <a:rPr lang="en-US" sz="4000" b="1" i="1" dirty="0" err="1" smtClean="0">
                  <a:solidFill>
                    <a:srgbClr val="000000"/>
                  </a:solidFill>
                  <a:latin typeface="Raleway"/>
                </a:rPr>
                <a:t>Sprichwörter</a:t>
              </a:r>
              <a:endParaRPr lang="en-US" sz="4000" b="1" i="1" dirty="0" smtClean="0">
                <a:solidFill>
                  <a:srgbClr val="000000"/>
                </a:solidFill>
                <a:latin typeface="Raleway"/>
              </a:endParaRPr>
            </a:p>
            <a:p>
              <a:pPr>
                <a:lnSpc>
                  <a:spcPts val="3899"/>
                </a:lnSpc>
              </a:pPr>
              <a:endParaRPr dirty="0"/>
            </a:p>
          </p:txBody>
        </p:sp>
      </p:grpSp>
      <p:pic>
        <p:nvPicPr>
          <p:cNvPr id="12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2178143">
            <a:off x="14135740" y="6221291"/>
            <a:ext cx="6982142" cy="4570130"/>
          </a:xfrm>
          <a:prstGeom prst="rect">
            <a:avLst/>
          </a:prstGeom>
        </p:spPr>
      </p:pic>
      <p:pic>
        <p:nvPicPr>
          <p:cNvPr id="10" name="Рисунок 9" descr="1613504111_25-p-fon-dlya-prezentatsii-po-nemetskomu-yaziku-28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95400" y="2476500"/>
            <a:ext cx="6934200" cy="601980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066800" y="1104900"/>
            <a:ext cx="7540113" cy="1472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19"/>
              </a:lnSpc>
            </a:pPr>
            <a:r>
              <a:rPr lang="en-US" sz="9600" dirty="0" err="1" smtClean="0">
                <a:solidFill>
                  <a:srgbClr val="000000"/>
                </a:solidFill>
                <a:latin typeface="Raleway"/>
              </a:rPr>
              <a:t>Findet</a:t>
            </a:r>
            <a:r>
              <a:rPr lang="en-US" sz="9600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9600" dirty="0" err="1" smtClean="0">
                <a:solidFill>
                  <a:srgbClr val="000000"/>
                </a:solidFill>
                <a:latin typeface="Raleway"/>
              </a:rPr>
              <a:t>Paar</a:t>
            </a:r>
            <a:r>
              <a:rPr lang="en-US" sz="9600" dirty="0" smtClean="0">
                <a:solidFill>
                  <a:srgbClr val="000000"/>
                </a:solidFill>
                <a:latin typeface="Raleway"/>
              </a:rPr>
              <a:t>!</a:t>
            </a:r>
            <a:endParaRPr lang="en-US" sz="9600" dirty="0">
              <a:solidFill>
                <a:srgbClr val="000000"/>
              </a:solidFill>
              <a:latin typeface="Ralewa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AB7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-3124200" y="-2019300"/>
            <a:ext cx="13349835" cy="1453043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4103319">
            <a:off x="6267515" y="-1680259"/>
            <a:ext cx="14128861" cy="15378352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762000" y="3086100"/>
            <a:ext cx="7143612" cy="5496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4400" dirty="0" err="1" smtClean="0">
                <a:latin typeface="Raleway" charset="-52"/>
              </a:rPr>
              <a:t>mutig</a:t>
            </a:r>
            <a:r>
              <a:rPr lang="en-US" sz="4400" dirty="0" smtClean="0">
                <a:latin typeface="Raleway" charset="-52"/>
              </a:rPr>
              <a:t> – </a:t>
            </a:r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 </a:t>
            </a:r>
            <a:r>
              <a:rPr lang="en-US" sz="4400" dirty="0" err="1" smtClean="0">
                <a:latin typeface="Raleway" charset="-52"/>
              </a:rPr>
              <a:t>Bruder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dumm</a:t>
            </a:r>
            <a:r>
              <a:rPr lang="en-US" sz="4400" dirty="0" smtClean="0">
                <a:latin typeface="Raleway" charset="-52"/>
              </a:rPr>
              <a:t> –</a:t>
            </a:r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 </a:t>
            </a:r>
            <a:r>
              <a:rPr lang="en-US" sz="4400" dirty="0" err="1" smtClean="0">
                <a:latin typeface="Raleway" charset="-52"/>
              </a:rPr>
              <a:t>Onkel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fleissig</a:t>
            </a:r>
            <a:r>
              <a:rPr lang="en-US" sz="4400" dirty="0" smtClean="0">
                <a:latin typeface="Raleway" charset="-52"/>
              </a:rPr>
              <a:t> – </a:t>
            </a:r>
            <a:r>
              <a:rPr lang="en-US" sz="4400" dirty="0" err="1" smtClean="0">
                <a:latin typeface="Raleway" charset="-52"/>
              </a:rPr>
              <a:t>eine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Schwester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stolz</a:t>
            </a:r>
            <a:r>
              <a:rPr lang="en-US" sz="4400" dirty="0" smtClean="0">
                <a:latin typeface="Raleway" charset="-52"/>
              </a:rPr>
              <a:t> – </a:t>
            </a:r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 Freund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ehrlich</a:t>
            </a:r>
            <a:r>
              <a:rPr lang="en-US" sz="4400" dirty="0" smtClean="0">
                <a:latin typeface="Raleway" charset="-52"/>
              </a:rPr>
              <a:t> -  </a:t>
            </a:r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Kind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faul</a:t>
            </a:r>
            <a:r>
              <a:rPr lang="en-US" sz="4400" dirty="0" smtClean="0">
                <a:latin typeface="Raleway" charset="-52"/>
              </a:rPr>
              <a:t> – </a:t>
            </a:r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smtClean="0">
                <a:latin typeface="Raleway" charset="-52"/>
              </a:rPr>
              <a:t>M</a:t>
            </a:r>
            <a:r>
              <a:rPr lang="el-GR" sz="4400" dirty="0" smtClean="0">
                <a:latin typeface="Times New Roman"/>
                <a:cs typeface="Times New Roman"/>
              </a:rPr>
              <a:t>ᾂ</a:t>
            </a:r>
            <a:r>
              <a:rPr lang="en-US" sz="4400" dirty="0" err="1" smtClean="0">
                <a:latin typeface="Raleway" charset="-52"/>
              </a:rPr>
              <a:t>dchen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neidisch</a:t>
            </a:r>
            <a:r>
              <a:rPr lang="en-US" sz="4400" dirty="0" smtClean="0">
                <a:latin typeface="Raleway" charset="-52"/>
              </a:rPr>
              <a:t> – </a:t>
            </a:r>
            <a:r>
              <a:rPr lang="en-US" sz="4400" dirty="0" err="1" smtClean="0">
                <a:latin typeface="Raleway" charset="-52"/>
              </a:rPr>
              <a:t>eine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Freundin</a:t>
            </a:r>
            <a:endParaRPr lang="ru-RU" sz="4400" dirty="0" smtClean="0">
              <a:latin typeface="Raleway" charset="-52"/>
            </a:endParaRPr>
          </a:p>
          <a:p>
            <a:pPr algn="ctr">
              <a:lnSpc>
                <a:spcPts val="5880"/>
              </a:lnSpc>
            </a:pPr>
            <a:r>
              <a:rPr lang="en-US" sz="4200" dirty="0" smtClean="0">
                <a:solidFill>
                  <a:srgbClr val="000000"/>
                </a:solidFill>
                <a:latin typeface="Raleway"/>
              </a:rPr>
              <a:t>.</a:t>
            </a:r>
            <a:endParaRPr lang="en-US" sz="4200" dirty="0">
              <a:solidFill>
                <a:srgbClr val="000000"/>
              </a:solidFill>
              <a:latin typeface="Raleway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906000" y="3009900"/>
            <a:ext cx="7296012" cy="48159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mutiger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Bruder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dumer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Onkel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fleissige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Schwester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stolzer</a:t>
            </a:r>
            <a:r>
              <a:rPr lang="en-US" sz="4400" dirty="0" smtClean="0">
                <a:latin typeface="Raleway" charset="-52"/>
              </a:rPr>
              <a:t> Freund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ehrliches</a:t>
            </a:r>
            <a:r>
              <a:rPr lang="en-US" sz="4400" dirty="0" smtClean="0">
                <a:latin typeface="Raleway" charset="-52"/>
              </a:rPr>
              <a:t> Kind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faules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smtClean="0">
                <a:latin typeface="Raleway" charset="-52"/>
              </a:rPr>
              <a:t>M</a:t>
            </a:r>
            <a:r>
              <a:rPr lang="el-GR" sz="4400" dirty="0" smtClean="0">
                <a:latin typeface="Times New Roman"/>
                <a:cs typeface="Times New Roman"/>
              </a:rPr>
              <a:t>ᾂ</a:t>
            </a:r>
            <a:r>
              <a:rPr lang="en-US" sz="4400" dirty="0" err="1" smtClean="0">
                <a:latin typeface="Raleway" charset="-52"/>
              </a:rPr>
              <a:t>dchen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neidische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Freundin</a:t>
            </a:r>
            <a:endParaRPr lang="ru-RU" sz="4400" dirty="0">
              <a:latin typeface="Raleway" charset="-5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91000" y="118110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i="1" dirty="0" err="1" smtClean="0"/>
              <a:t>Arbeit</a:t>
            </a:r>
            <a:r>
              <a:rPr lang="en-US" sz="6600" b="1" i="1" dirty="0" smtClean="0"/>
              <a:t> in </a:t>
            </a:r>
            <a:r>
              <a:rPr lang="en-US" sz="6600" b="1" i="1" dirty="0" err="1" smtClean="0"/>
              <a:t>Paaren</a:t>
            </a:r>
            <a:r>
              <a:rPr lang="en-US" sz="6600" b="1" i="1" dirty="0" smtClean="0"/>
              <a:t>!</a:t>
            </a:r>
            <a:endParaRPr lang="ru-RU" sz="6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3797773" flipH="1">
            <a:off x="12857010" y="-4619379"/>
            <a:ext cx="9856415" cy="10641204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10377905">
            <a:off x="-6067419" y="2857452"/>
            <a:ext cx="12437236" cy="10820395"/>
          </a:xfrm>
          <a:prstGeom prst="rect">
            <a:avLst/>
          </a:prstGeom>
        </p:spPr>
      </p:pic>
      <p:grpSp>
        <p:nvGrpSpPr>
          <p:cNvPr id="39" name="Group 39"/>
          <p:cNvGrpSpPr/>
          <p:nvPr/>
        </p:nvGrpSpPr>
        <p:grpSpPr>
          <a:xfrm>
            <a:off x="9814303" y="1000125"/>
            <a:ext cx="7444997" cy="1429191"/>
            <a:chOff x="0" y="-38100"/>
            <a:chExt cx="9926663" cy="1905588"/>
          </a:xfrm>
        </p:grpSpPr>
        <p:sp>
          <p:nvSpPr>
            <p:cNvPr id="40" name="TextBox 40"/>
            <p:cNvSpPr txBox="1"/>
            <p:nvPr/>
          </p:nvSpPr>
          <p:spPr>
            <a:xfrm>
              <a:off x="0" y="1400949"/>
              <a:ext cx="9926663" cy="4665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000"/>
                </a:lnSpc>
              </a:pPr>
              <a:r>
                <a:rPr lang="en-US" sz="2000" dirty="0" smtClean="0">
                  <a:solidFill>
                    <a:srgbClr val="000000"/>
                  </a:solidFill>
                  <a:latin typeface="Raleway Thin"/>
                </a:rPr>
                <a:t>.</a:t>
              </a:r>
              <a:endParaRPr lang="en-US" sz="2000" dirty="0">
                <a:solidFill>
                  <a:srgbClr val="000000"/>
                </a:solidFill>
                <a:latin typeface="Raleway Thin"/>
              </a:endParaRP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38100"/>
              <a:ext cx="9926663" cy="4797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022"/>
                </a:lnSpc>
              </a:pPr>
              <a:endParaRPr lang="en-US" sz="2325" dirty="0">
                <a:solidFill>
                  <a:srgbClr val="000000"/>
                </a:solidFill>
                <a:latin typeface="Raleway"/>
              </a:endParaRP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457200" y="1028700"/>
            <a:ext cx="8267700" cy="3722839"/>
            <a:chOff x="-762000" y="0"/>
            <a:chExt cx="11023600" cy="4963786"/>
          </a:xfrm>
        </p:grpSpPr>
        <p:sp>
          <p:nvSpPr>
            <p:cNvPr id="43" name="TextBox 43"/>
            <p:cNvSpPr txBox="1"/>
            <p:nvPr/>
          </p:nvSpPr>
          <p:spPr>
            <a:xfrm>
              <a:off x="-762000" y="0"/>
              <a:ext cx="11023600" cy="29751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819"/>
                </a:lnSpc>
              </a:pPr>
              <a:r>
                <a:rPr lang="en-US" sz="5400" dirty="0" err="1" smtClean="0">
                  <a:solidFill>
                    <a:srgbClr val="000000"/>
                  </a:solidFill>
                  <a:latin typeface="Raleway"/>
                </a:rPr>
                <a:t>Ergänzt</a:t>
              </a:r>
              <a:r>
                <a:rPr lang="en-US" sz="5400" dirty="0" smtClean="0">
                  <a:solidFill>
                    <a:srgbClr val="000000"/>
                  </a:solidFill>
                  <a:latin typeface="Raleway"/>
                </a:rPr>
                <a:t> die </a:t>
              </a:r>
              <a:r>
                <a:rPr lang="en-US" sz="5400" dirty="0" err="1" smtClean="0">
                  <a:solidFill>
                    <a:srgbClr val="000000"/>
                  </a:solidFill>
                  <a:latin typeface="Raleway"/>
                </a:rPr>
                <a:t>Endungen</a:t>
              </a:r>
              <a:r>
                <a:rPr lang="en-US" sz="4849" dirty="0" smtClean="0">
                  <a:solidFill>
                    <a:srgbClr val="000000"/>
                  </a:solidFill>
                  <a:latin typeface="Raleway"/>
                </a:rPr>
                <a:t>!</a:t>
              </a:r>
              <a:endParaRPr lang="ru-RU" sz="4849" dirty="0" smtClean="0">
                <a:solidFill>
                  <a:srgbClr val="000000"/>
                </a:solidFill>
                <a:latin typeface="Raleway"/>
              </a:endParaRPr>
            </a:p>
            <a:p>
              <a:pPr>
                <a:lnSpc>
                  <a:spcPts val="5819"/>
                </a:lnSpc>
              </a:pPr>
              <a:endParaRPr lang="ru-RU" sz="4849" dirty="0" smtClean="0">
                <a:solidFill>
                  <a:srgbClr val="000000"/>
                </a:solidFill>
                <a:latin typeface="Raleway"/>
              </a:endParaRPr>
            </a:p>
            <a:p>
              <a:pPr>
                <a:lnSpc>
                  <a:spcPts val="5819"/>
                </a:lnSpc>
              </a:pPr>
              <a:endParaRPr lang="en-US" sz="4849" dirty="0">
                <a:solidFill>
                  <a:srgbClr val="000000"/>
                </a:solidFill>
                <a:latin typeface="Raleway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0" y="4468095"/>
              <a:ext cx="9926663" cy="4956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119"/>
                </a:lnSpc>
              </a:pPr>
              <a:endParaRPr lang="en-US" sz="2399" dirty="0">
                <a:solidFill>
                  <a:srgbClr val="000000"/>
                </a:solidFill>
                <a:latin typeface="Raleway"/>
              </a:endParaRPr>
            </a:p>
          </p:txBody>
        </p:sp>
      </p:grpSp>
      <p:pic>
        <p:nvPicPr>
          <p:cNvPr id="45" name="Picture 2" descr="C:\Users\user\Desktop\загруженное (1)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48600" y="1562100"/>
            <a:ext cx="8145498" cy="814549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81000" y="2019300"/>
            <a:ext cx="71305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latin typeface="Raleway" charset="-52"/>
              </a:rPr>
              <a:t>«</a:t>
            </a:r>
            <a:r>
              <a:rPr lang="en-US" sz="4800" dirty="0" err="1" smtClean="0">
                <a:latin typeface="Raleway" charset="-52"/>
              </a:rPr>
              <a:t>LearningApps</a:t>
            </a:r>
            <a:r>
              <a:rPr lang="ru-RU" sz="4800" dirty="0" smtClean="0">
                <a:latin typeface="Raleway" charset="-52"/>
              </a:rPr>
              <a:t>»</a:t>
            </a:r>
            <a:endParaRPr lang="ru-RU" sz="4800" dirty="0">
              <a:latin typeface="Raleway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>
            <a:off x="9448800" y="4076700"/>
            <a:ext cx="7380525" cy="4889598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8179256">
            <a:off x="2965309" y="4794844"/>
            <a:ext cx="3886409" cy="402215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2114262" y="1442564"/>
            <a:ext cx="3672056" cy="399679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581400" y="1333500"/>
            <a:ext cx="10134600" cy="2180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60"/>
              </a:lnSpc>
            </a:pPr>
            <a:r>
              <a:rPr lang="en-US" sz="7050" dirty="0" err="1" smtClean="0">
                <a:solidFill>
                  <a:srgbClr val="000000"/>
                </a:solidFill>
                <a:latin typeface="Raleway"/>
              </a:rPr>
              <a:t>Gemischte</a:t>
            </a:r>
            <a:r>
              <a:rPr lang="en-US" sz="7050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7050" dirty="0" err="1" smtClean="0">
                <a:solidFill>
                  <a:srgbClr val="000000"/>
                </a:solidFill>
                <a:latin typeface="Raleway"/>
              </a:rPr>
              <a:t>Deklination</a:t>
            </a:r>
            <a:r>
              <a:rPr lang="en-US" sz="7050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7050" dirty="0" err="1" smtClean="0">
                <a:solidFill>
                  <a:srgbClr val="000000"/>
                </a:solidFill>
                <a:latin typeface="Raleway"/>
              </a:rPr>
              <a:t>der</a:t>
            </a:r>
            <a:r>
              <a:rPr lang="en-US" sz="7050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7050" dirty="0" err="1" smtClean="0">
                <a:solidFill>
                  <a:srgbClr val="000000"/>
                </a:solidFill>
                <a:latin typeface="Raleway"/>
              </a:rPr>
              <a:t>Adjektive</a:t>
            </a:r>
            <a:endParaRPr lang="en-US" sz="7050" dirty="0">
              <a:solidFill>
                <a:srgbClr val="000000"/>
              </a:solidFill>
              <a:latin typeface="Raleway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800600" y="8343900"/>
            <a:ext cx="7540113" cy="467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99"/>
              </a:lnSpc>
            </a:pPr>
            <a:r>
              <a:rPr lang="en-US" sz="2999" dirty="0" err="1" smtClean="0">
                <a:solidFill>
                  <a:srgbClr val="000000"/>
                </a:solidFill>
                <a:latin typeface="Raleway"/>
              </a:rPr>
              <a:t>Lieblingsgrammatik</a:t>
            </a:r>
            <a:r>
              <a:rPr lang="en-US" sz="2999" dirty="0" smtClean="0">
                <a:solidFill>
                  <a:srgbClr val="000000"/>
                </a:solidFill>
                <a:latin typeface="Raleway"/>
              </a:rPr>
              <a:t> </a:t>
            </a:r>
            <a:r>
              <a:rPr lang="en-US" sz="2999" dirty="0" err="1" smtClean="0">
                <a:solidFill>
                  <a:srgbClr val="000000"/>
                </a:solidFill>
                <a:latin typeface="Raleway"/>
              </a:rPr>
              <a:t>lernen</a:t>
            </a:r>
            <a:endParaRPr lang="en-US" sz="2999" dirty="0">
              <a:solidFill>
                <a:srgbClr val="000000"/>
              </a:solidFill>
              <a:latin typeface="Raleway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048000" y="3695700"/>
          <a:ext cx="12259183" cy="312420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956943"/>
                <a:gridCol w="2575560"/>
                <a:gridCol w="2687541"/>
                <a:gridCol w="2463579"/>
                <a:gridCol w="2575560"/>
              </a:tblGrid>
              <a:tr h="1562100">
                <a:tc>
                  <a:txBody>
                    <a:bodyPr/>
                    <a:lstStyle/>
                    <a:p>
                      <a:r>
                        <a:rPr lang="en-US" sz="5400" dirty="0" err="1" smtClean="0"/>
                        <a:t>Kasus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err="1" smtClean="0"/>
                        <a:t>der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die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das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die</a:t>
                      </a:r>
                      <a:endParaRPr lang="ru-RU" sz="5400" dirty="0"/>
                    </a:p>
                  </a:txBody>
                  <a:tcPr/>
                </a:tc>
              </a:tr>
              <a:tr h="1562100"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Nom.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- </a:t>
                      </a:r>
                      <a:r>
                        <a:rPr lang="en-US" sz="5400" dirty="0" err="1" smtClean="0"/>
                        <a:t>er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- e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- </a:t>
                      </a:r>
                      <a:r>
                        <a:rPr lang="en-US" sz="5400" dirty="0" err="1" smtClean="0"/>
                        <a:t>es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5400" dirty="0" smtClean="0"/>
                        <a:t>- e</a:t>
                      </a:r>
                      <a:endParaRPr lang="ru-RU" sz="5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Pictures\Screenshots\Снимок экрана (48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20" y="1879837"/>
            <a:ext cx="16274980" cy="790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2310648">
            <a:off x="14529044" y="3117629"/>
            <a:ext cx="6828963" cy="968023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8458200" y="495300"/>
            <a:ext cx="8921697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7920"/>
              </a:lnSpc>
            </a:pPr>
            <a:r>
              <a:rPr lang="en-US" sz="6600" dirty="0" smtClean="0">
                <a:solidFill>
                  <a:srgbClr val="000000"/>
                </a:solidFill>
                <a:latin typeface="Raleway"/>
              </a:rPr>
              <a:t>TEST</a:t>
            </a:r>
            <a:endParaRPr lang="en-US" sz="6600" dirty="0">
              <a:solidFill>
                <a:srgbClr val="000000"/>
              </a:solidFill>
              <a:latin typeface="Raleway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2880599" y="5724313"/>
            <a:ext cx="6493701" cy="70679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-10800000">
            <a:off x="0" y="0"/>
            <a:ext cx="3423987" cy="303178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 rot="20410961">
            <a:off x="14985660" y="7682125"/>
            <a:ext cx="4784743" cy="3169892"/>
          </a:xfrm>
          <a:prstGeom prst="rect">
            <a:avLst/>
          </a:prstGeom>
        </p:spPr>
      </p:pic>
      <p:pic>
        <p:nvPicPr>
          <p:cNvPr id="17" name="Содержимое 5" descr="текст.pn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0" y="0"/>
            <a:ext cx="11734800" cy="102222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rot="5222254">
            <a:off x="-2182236" y="2931828"/>
            <a:ext cx="9557263" cy="10226643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8907911" y="4785211"/>
            <a:ext cx="7845491" cy="3939540"/>
            <a:chOff x="0" y="-28575"/>
            <a:chExt cx="10460655" cy="5252720"/>
          </a:xfrm>
        </p:grpSpPr>
        <p:sp>
          <p:nvSpPr>
            <p:cNvPr id="4" name="TextBox 4"/>
            <p:cNvSpPr txBox="1"/>
            <p:nvPr/>
          </p:nvSpPr>
          <p:spPr>
            <a:xfrm>
              <a:off x="0" y="1557818"/>
              <a:ext cx="10460655" cy="5428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3600"/>
                </a:lnSpc>
              </a:pPr>
              <a:endParaRPr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10460655" cy="52527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r>
                <a:rPr lang="en-US" sz="3200" dirty="0" err="1" smtClean="0">
                  <a:latin typeface="Raleway" charset="-52"/>
                </a:rPr>
                <a:t>einen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ruhigen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Charakter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ein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rundes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Gesicht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grosse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braune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Augen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kurze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schwarze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Haare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eine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kleine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moderne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Brille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einen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strengen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gerechten</a:t>
              </a:r>
              <a:r>
                <a:rPr lang="en-US" sz="3200" dirty="0" smtClean="0">
                  <a:latin typeface="Raleway" charset="-52"/>
                </a:rPr>
                <a:t> Lehrer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karierte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Hemden</a:t>
              </a:r>
              <a:endParaRPr lang="ru-RU" sz="3200" dirty="0" smtClean="0">
                <a:latin typeface="Raleway" charset="-52"/>
              </a:endParaRPr>
            </a:p>
            <a:p>
              <a:r>
                <a:rPr lang="en-US" sz="3200" dirty="0" err="1" smtClean="0">
                  <a:latin typeface="Raleway" charset="-52"/>
                </a:rPr>
                <a:t>einen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sehr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guten</a:t>
              </a:r>
              <a:r>
                <a:rPr lang="en-US" sz="3200" dirty="0" smtClean="0">
                  <a:latin typeface="Raleway" charset="-52"/>
                </a:rPr>
                <a:t> </a:t>
              </a:r>
              <a:r>
                <a:rPr lang="en-US" sz="3200" dirty="0" err="1" smtClean="0">
                  <a:latin typeface="Raleway" charset="-52"/>
                </a:rPr>
                <a:t>Geschmack</a:t>
              </a:r>
              <a:endParaRPr lang="ru-RU" sz="3200" dirty="0">
                <a:latin typeface="Raleway" charset="-52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8915400" y="3086100"/>
            <a:ext cx="8008489" cy="13085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519"/>
              </a:lnSpc>
            </a:pPr>
            <a:r>
              <a:rPr lang="en-US" sz="6600" b="1" dirty="0" err="1" smtClean="0">
                <a:latin typeface="Raleway Thin" charset="-52"/>
              </a:rPr>
              <a:t>Kontrolliert</a:t>
            </a:r>
            <a:r>
              <a:rPr lang="en-US" sz="6600" b="1" dirty="0" smtClean="0">
                <a:latin typeface="Raleway Thin" charset="-52"/>
              </a:rPr>
              <a:t> </a:t>
            </a:r>
            <a:r>
              <a:rPr lang="en-US" sz="6600" b="1" dirty="0" err="1" smtClean="0">
                <a:latin typeface="Raleway Thin" charset="-52"/>
              </a:rPr>
              <a:t>bitte</a:t>
            </a:r>
            <a:r>
              <a:rPr lang="en-US" sz="6600" b="1" dirty="0" smtClean="0">
                <a:latin typeface="Raleway Thin" charset="-52"/>
              </a:rPr>
              <a:t>!</a:t>
            </a:r>
            <a:endParaRPr lang="en-US" sz="6600" b="1" dirty="0">
              <a:solidFill>
                <a:srgbClr val="000000"/>
              </a:solidFill>
              <a:latin typeface="Raleway Thin" charset="-5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838200" y="2171700"/>
            <a:ext cx="7143612" cy="6093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4400" dirty="0" err="1" smtClean="0">
                <a:latin typeface="Raleway" charset="-52"/>
              </a:rPr>
              <a:t>einen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guten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Charakter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einen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aktiven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Jungen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sportliche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Figur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lustiges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Gesicht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smtClean="0">
                <a:latin typeface="Raleway" charset="-52"/>
              </a:rPr>
              <a:t>blonde </a:t>
            </a:r>
            <a:r>
              <a:rPr lang="en-US" sz="4400" dirty="0" err="1" smtClean="0">
                <a:latin typeface="Raleway" charset="-52"/>
              </a:rPr>
              <a:t>lockige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Haare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blaue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Augen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witzige</a:t>
            </a:r>
            <a:r>
              <a:rPr lang="en-US" sz="4400" dirty="0" smtClean="0">
                <a:latin typeface="Raleway" charset="-52"/>
              </a:rPr>
              <a:t> T-Shirts</a:t>
            </a:r>
            <a:endParaRPr lang="ru-RU" sz="4400" dirty="0" smtClean="0">
              <a:latin typeface="Raleway" charset="-52"/>
            </a:endParaRPr>
          </a:p>
          <a:p>
            <a:r>
              <a:rPr lang="en-US" sz="4400" dirty="0" err="1" smtClean="0">
                <a:latin typeface="Raleway" charset="-52"/>
              </a:rPr>
              <a:t>einen</a:t>
            </a:r>
            <a:r>
              <a:rPr lang="en-US" sz="4400" dirty="0" smtClean="0">
                <a:latin typeface="Raleway" charset="-52"/>
              </a:rPr>
              <a:t> </a:t>
            </a:r>
            <a:r>
              <a:rPr lang="en-US" sz="4400" dirty="0" err="1" smtClean="0">
                <a:latin typeface="Raleway" charset="-52"/>
              </a:rPr>
              <a:t>guten</a:t>
            </a:r>
            <a:r>
              <a:rPr lang="en-US" sz="4400" dirty="0" smtClean="0">
                <a:latin typeface="Raleway" charset="-52"/>
              </a:rPr>
              <a:t> Freund</a:t>
            </a:r>
            <a:endParaRPr lang="ru-RU" sz="4400" dirty="0" smtClean="0">
              <a:latin typeface="Raleway" charset="-52"/>
            </a:endParaRPr>
          </a:p>
          <a:p>
            <a:endParaRPr lang="ru-RU" sz="4400" dirty="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3541018">
            <a:off x="14289787" y="-5160959"/>
            <a:ext cx="5772934" cy="1098655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 rot="-811063">
            <a:off x="2412806" y="7490702"/>
            <a:ext cx="6280347" cy="3722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10672942" flipV="1">
            <a:off x="3513478" y="-1227292"/>
            <a:ext cx="7315200" cy="360439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 rot="-6241892">
            <a:off x="11698942" y="5276974"/>
            <a:ext cx="8218989" cy="8720412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28600" y="4152900"/>
            <a:ext cx="9067799" cy="197490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650"/>
              </a:lnSpc>
            </a:pPr>
            <a:r>
              <a:rPr lang="en-US" sz="6600" b="1" dirty="0" err="1" smtClean="0">
                <a:latin typeface="Raleway Thin" charset="-52"/>
              </a:rPr>
              <a:t>Gemischte</a:t>
            </a:r>
            <a:r>
              <a:rPr lang="en-US" sz="6600" b="1" dirty="0" smtClean="0">
                <a:latin typeface="Raleway Thin" charset="-52"/>
              </a:rPr>
              <a:t> </a:t>
            </a:r>
            <a:r>
              <a:rPr lang="en-US" sz="6600" b="1" dirty="0" err="1" smtClean="0">
                <a:latin typeface="Raleway Thin" charset="-52"/>
              </a:rPr>
              <a:t>Deklination</a:t>
            </a:r>
            <a:r>
              <a:rPr lang="en-US" sz="6600" b="1" dirty="0" smtClean="0">
                <a:latin typeface="Raleway Thin" charset="-52"/>
              </a:rPr>
              <a:t> </a:t>
            </a:r>
          </a:p>
          <a:p>
            <a:pPr>
              <a:lnSpc>
                <a:spcPts val="7650"/>
              </a:lnSpc>
            </a:pPr>
            <a:r>
              <a:rPr lang="en-US" sz="6600" b="1" dirty="0" err="1" smtClean="0">
                <a:latin typeface="Raleway Thin" charset="-52"/>
              </a:rPr>
              <a:t>der</a:t>
            </a:r>
            <a:r>
              <a:rPr lang="en-US" sz="6600" b="1" dirty="0" smtClean="0">
                <a:latin typeface="Raleway Thin" charset="-52"/>
              </a:rPr>
              <a:t> </a:t>
            </a:r>
            <a:r>
              <a:rPr lang="en-US" sz="6600" b="1" dirty="0" err="1" smtClean="0">
                <a:latin typeface="Raleway Thin" charset="-52"/>
              </a:rPr>
              <a:t>Adjektive</a:t>
            </a:r>
            <a:endParaRPr lang="en-US" sz="6375" dirty="0">
              <a:solidFill>
                <a:srgbClr val="000000"/>
              </a:solidFill>
              <a:latin typeface="Raleway Thin" charset="-5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011490" y="7569767"/>
            <a:ext cx="10225730" cy="491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17"/>
              </a:lnSpc>
            </a:pPr>
            <a:r>
              <a:rPr lang="en-US" sz="6000" dirty="0" err="1" smtClean="0">
                <a:latin typeface="Raleway Thin"/>
              </a:rPr>
              <a:t>Akkusativ</a:t>
            </a:r>
            <a:endParaRPr lang="en-US" sz="6000" dirty="0">
              <a:latin typeface="Raleway Thin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382000" y="1257300"/>
          <a:ext cx="9906000" cy="34290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81200"/>
                <a:gridCol w="1981200"/>
                <a:gridCol w="1981200"/>
                <a:gridCol w="1981200"/>
                <a:gridCol w="1981200"/>
              </a:tblGrid>
              <a:tr h="1714500">
                <a:tc>
                  <a:txBody>
                    <a:bodyPr/>
                    <a:lstStyle/>
                    <a:p>
                      <a:r>
                        <a:rPr lang="en-US" sz="4800" dirty="0" err="1" smtClean="0">
                          <a:latin typeface="Arial Narrow" pitchFamily="34" charset="0"/>
                        </a:rPr>
                        <a:t>Kasus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err="1" smtClean="0">
                          <a:latin typeface="Arial Narrow" pitchFamily="34" charset="0"/>
                        </a:rPr>
                        <a:t>der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die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das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die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r>
                        <a:rPr lang="en-US" sz="4800" dirty="0" err="1" smtClean="0">
                          <a:latin typeface="Arial Narrow" pitchFamily="34" charset="0"/>
                        </a:rPr>
                        <a:t>Akk</a:t>
                      </a:r>
                      <a:r>
                        <a:rPr lang="en-US" sz="4800" dirty="0" smtClean="0">
                          <a:latin typeface="Arial Narrow" pitchFamily="34" charset="0"/>
                        </a:rPr>
                        <a:t>.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-en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-e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-</a:t>
                      </a:r>
                      <a:r>
                        <a:rPr lang="en-US" sz="4800" dirty="0" err="1" smtClean="0">
                          <a:latin typeface="Arial Narrow" pitchFamily="34" charset="0"/>
                        </a:rPr>
                        <a:t>es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 smtClean="0">
                          <a:latin typeface="Arial Narrow" pitchFamily="34" charset="0"/>
                        </a:rPr>
                        <a:t>-e</a:t>
                      </a:r>
                      <a:endParaRPr lang="ru-RU" sz="4800" dirty="0">
                        <a:latin typeface="Arial Narrow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407</Words>
  <Application>Microsoft Office PowerPoint</Application>
  <PresentationFormat>Произвольный</PresentationFormat>
  <Paragraphs>119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Raleway</vt:lpstr>
      <vt:lpstr>Raleway Thin</vt:lpstr>
      <vt:lpstr>Calibri</vt:lpstr>
      <vt:lpstr>Wingdings</vt:lpstr>
      <vt:lpstr>Times New Roman</vt:lpstr>
      <vt:lpstr>Arial Narrow</vt:lpstr>
      <vt:lpstr>Bahnschrift Light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Белый Розовый Синий и Желтый Органические Фигуры Разнообразие Мастер-Класс Вебинар Презентация Keynote</dc:title>
  <cp:lastModifiedBy>user</cp:lastModifiedBy>
  <cp:revision>20</cp:revision>
  <dcterms:created xsi:type="dcterms:W3CDTF">2006-08-16T00:00:00Z</dcterms:created>
  <dcterms:modified xsi:type="dcterms:W3CDTF">2022-01-20T10:55:28Z</dcterms:modified>
  <dc:identifier>DAE15hPEUYQ</dc:identifier>
</cp:coreProperties>
</file>