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1"/>
  </p:notesMasterIdLst>
  <p:sldIdLst>
    <p:sldId id="256" r:id="rId2"/>
    <p:sldId id="270" r:id="rId3"/>
    <p:sldId id="369" r:id="rId4"/>
    <p:sldId id="354" r:id="rId5"/>
    <p:sldId id="370" r:id="rId6"/>
    <p:sldId id="371" r:id="rId7"/>
    <p:sldId id="376" r:id="rId8"/>
    <p:sldId id="377" r:id="rId9"/>
    <p:sldId id="379" r:id="rId10"/>
    <p:sldId id="372" r:id="rId11"/>
    <p:sldId id="378" r:id="rId12"/>
    <p:sldId id="381" r:id="rId13"/>
    <p:sldId id="380" r:id="rId14"/>
    <p:sldId id="382" r:id="rId15"/>
    <p:sldId id="383" r:id="rId16"/>
    <p:sldId id="257" r:id="rId17"/>
    <p:sldId id="258" r:id="rId18"/>
    <p:sldId id="312" r:id="rId19"/>
    <p:sldId id="335" r:id="rId20"/>
    <p:sldId id="313" r:id="rId21"/>
    <p:sldId id="314" r:id="rId22"/>
    <p:sldId id="316" r:id="rId23"/>
    <p:sldId id="332" r:id="rId24"/>
    <p:sldId id="333" r:id="rId25"/>
    <p:sldId id="373" r:id="rId26"/>
    <p:sldId id="317" r:id="rId27"/>
    <p:sldId id="374" r:id="rId28"/>
    <p:sldId id="264" r:id="rId29"/>
    <p:sldId id="336" r:id="rId30"/>
    <p:sldId id="355" r:id="rId31"/>
    <p:sldId id="362" r:id="rId32"/>
    <p:sldId id="363" r:id="rId33"/>
    <p:sldId id="365" r:id="rId34"/>
    <p:sldId id="345" r:id="rId35"/>
    <p:sldId id="346" r:id="rId36"/>
    <p:sldId id="347" r:id="rId37"/>
    <p:sldId id="350" r:id="rId38"/>
    <p:sldId id="375" r:id="rId39"/>
    <p:sldId id="353" r:id="rId4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660066"/>
    <a:srgbClr val="006600"/>
    <a:srgbClr val="D3EDD7"/>
    <a:srgbClr val="F3CDCE"/>
    <a:srgbClr val="C9DAA6"/>
    <a:srgbClr val="C4DACE"/>
    <a:srgbClr val="A50021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Средний стиль 1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9513" autoAdjust="0"/>
    <p:restoredTop sz="93848" autoAdjust="0"/>
  </p:normalViewPr>
  <p:slideViewPr>
    <p:cSldViewPr>
      <p:cViewPr>
        <p:scale>
          <a:sx n="51" d="100"/>
          <a:sy n="51" d="100"/>
        </p:scale>
        <p:origin x="-1692" y="-4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13957717-975B-41A6-B5DF-ED28061BCEFF}" type="datetimeFigureOut">
              <a:rPr lang="ru-RU"/>
              <a:pPr>
                <a:defRPr/>
              </a:pPr>
              <a:t>18.12.2024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C093D792-A440-4AEC-9C62-92E5C2264A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1F44E7-A8BB-48DF-B35C-F2CC68F003A0}" type="datetimeFigureOut">
              <a:rPr lang="ru-RU"/>
              <a:pPr>
                <a:defRPr/>
              </a:pPr>
              <a:t>18.12.2024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63F548-26AF-4532-AD95-28B59C1132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5BA7C4-0605-4365-A8CF-43EF509302BE}" type="datetimeFigureOut">
              <a:rPr lang="ru-RU"/>
              <a:pPr>
                <a:defRPr/>
              </a:pPr>
              <a:t>18.12.2024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3A76F1-981C-4E3F-B3F1-12C5E5C6B1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8421E0-FC03-4860-B727-BB88B1AA3115}" type="datetimeFigureOut">
              <a:rPr lang="ru-RU"/>
              <a:pPr>
                <a:defRPr/>
              </a:pPr>
              <a:t>18.12.2024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D89E76-8F1E-4602-B9F9-829536E79E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88739E-9C30-4D35-97BB-F19AA9E10E7B}" type="datetimeFigureOut">
              <a:rPr lang="ru-RU"/>
              <a:pPr>
                <a:defRPr/>
              </a:pPr>
              <a:t>18.12.2024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81AED4-7188-441B-8B33-EB228DA7A5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A83857-C37A-4B0F-BF75-56C01A0932B9}" type="datetimeFigureOut">
              <a:rPr lang="ru-RU"/>
              <a:pPr>
                <a:defRPr/>
              </a:pPr>
              <a:t>18.12.2024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AF85BA-B4A9-4C9E-83A5-51FA0D437D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19C76F-EEFF-48BE-BC0F-C115F3B46414}" type="datetimeFigureOut">
              <a:rPr lang="ru-RU"/>
              <a:pPr>
                <a:defRPr/>
              </a:pPr>
              <a:t>18.12.2024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3ED23F-C432-49C5-A315-442ECAEF82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1B3513-D3B1-463B-8B6B-66BAB7FCFB20}" type="datetimeFigureOut">
              <a:rPr lang="ru-RU"/>
              <a:pPr>
                <a:defRPr/>
              </a:pPr>
              <a:t>18.12.2024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873BD7-123F-46E9-8CB3-4E18E12FB0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C4F9E7-31CC-4EC6-ACB4-1CCB97878CD3}" type="datetimeFigureOut">
              <a:rPr lang="ru-RU"/>
              <a:pPr>
                <a:defRPr/>
              </a:pPr>
              <a:t>18.12.2024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D8D828-2DC3-4432-AEC8-4613942FE6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24AA71-1FC9-476F-A1DB-5F76F8FA08A3}" type="datetimeFigureOut">
              <a:rPr lang="ru-RU"/>
              <a:pPr>
                <a:defRPr/>
              </a:pPr>
              <a:t>18.12.2024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7186E9-4026-4852-A8E7-BC377149B2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F0335C-2F71-473B-A679-12F569913C07}" type="datetimeFigureOut">
              <a:rPr lang="ru-RU"/>
              <a:pPr>
                <a:defRPr/>
              </a:pPr>
              <a:t>18.12.2024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E35C58-4E6B-4731-B805-D4DC4C2927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4C958F-DE2B-435B-A813-14C6C01CF6B2}" type="datetimeFigureOut">
              <a:rPr lang="ru-RU"/>
              <a:pPr>
                <a:defRPr/>
              </a:pPr>
              <a:t>18.12.2024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837693-EC3E-4EF1-AF37-1C2E934A03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6BBDFD7-C39B-4ABF-ACDA-1B08EB801E99}" type="datetimeFigureOut">
              <a:rPr lang="ru-RU"/>
              <a:pPr>
                <a:defRPr/>
              </a:pPr>
              <a:t>18.12.2024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4A1AB33-1153-482F-A5F3-48B722993F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slide" Target="slide25.xml"/><Relationship Id="rId3" Type="http://schemas.openxmlformats.org/officeDocument/2006/relationships/slide" Target="slide20.xml"/><Relationship Id="rId7" Type="http://schemas.openxmlformats.org/officeDocument/2006/relationships/slide" Target="slide24.xml"/><Relationship Id="rId2" Type="http://schemas.openxmlformats.org/officeDocument/2006/relationships/slide" Target="slide26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3.xml"/><Relationship Id="rId11" Type="http://schemas.openxmlformats.org/officeDocument/2006/relationships/slide" Target="slide28.xml"/><Relationship Id="rId5" Type="http://schemas.openxmlformats.org/officeDocument/2006/relationships/slide" Target="slide22.xml"/><Relationship Id="rId10" Type="http://schemas.openxmlformats.org/officeDocument/2006/relationships/slide" Target="slide18.xml"/><Relationship Id="rId4" Type="http://schemas.openxmlformats.org/officeDocument/2006/relationships/slide" Target="slide21.xml"/><Relationship Id="rId9" Type="http://schemas.openxmlformats.org/officeDocument/2006/relationships/slide" Target="slide2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" Target="slide17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" Target="slide17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" Target="slide17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17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" Target="slide17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ctrTitle"/>
          </p:nvPr>
        </p:nvSpPr>
        <p:spPr>
          <a:xfrm>
            <a:off x="755650" y="0"/>
            <a:ext cx="7772400" cy="3603625"/>
          </a:xfrm>
        </p:spPr>
        <p:txBody>
          <a:bodyPr/>
          <a:lstStyle/>
          <a:p>
            <a:pPr eaLnBrk="1" hangingPunct="1"/>
            <a:r>
              <a:rPr lang="ru-RU" sz="5400" dirty="0" smtClean="0">
                <a:latin typeface="Arial" charset="0"/>
                <a:cs typeface="Arial" charset="0"/>
              </a:rPr>
              <a:t>Интерактивная игра </a:t>
            </a:r>
            <a:br>
              <a:rPr lang="ru-RU" sz="5400" dirty="0" smtClean="0">
                <a:latin typeface="Arial" charset="0"/>
                <a:cs typeface="Arial" charset="0"/>
              </a:rPr>
            </a:br>
            <a:r>
              <a:rPr lang="ru-RU" sz="5400" dirty="0" smtClean="0">
                <a:latin typeface="Arial" charset="0"/>
                <a:cs typeface="Arial" charset="0"/>
              </a:rPr>
              <a:t>«Знатоки материаловедения»</a:t>
            </a:r>
            <a:r>
              <a:rPr lang="ru-RU" sz="6600" dirty="0" smtClean="0">
                <a:latin typeface="Arial" charset="0"/>
                <a:cs typeface="Arial" charset="0"/>
              </a:rPr>
              <a:t/>
            </a:r>
            <a:br>
              <a:rPr lang="ru-RU" sz="6600" dirty="0" smtClean="0">
                <a:latin typeface="Arial" charset="0"/>
                <a:cs typeface="Arial" charset="0"/>
              </a:rPr>
            </a:br>
            <a:endParaRPr lang="ru-RU" sz="6600" dirty="0" smtClean="0">
              <a:latin typeface="Arial" charset="0"/>
              <a:cs typeface="Arial" charset="0"/>
            </a:endParaRPr>
          </a:p>
        </p:txBody>
      </p:sp>
      <p:sp>
        <p:nvSpPr>
          <p:cNvPr id="1433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72125" y="4500563"/>
            <a:ext cx="3571875" cy="1352550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chemeClr val="tx1"/>
                </a:solidFill>
              </a:rPr>
              <a:t>Преподаватель: </a:t>
            </a:r>
          </a:p>
          <a:p>
            <a:pPr eaLnBrk="1" hangingPunct="1"/>
            <a:r>
              <a:rPr lang="ru-RU" smtClean="0">
                <a:solidFill>
                  <a:schemeClr val="tx1"/>
                </a:solidFill>
              </a:rPr>
              <a:t>Пронина</a:t>
            </a:r>
            <a:r>
              <a:rPr lang="en-US" smtClean="0">
                <a:solidFill>
                  <a:schemeClr val="tx1"/>
                </a:solidFill>
              </a:rPr>
              <a:t> </a:t>
            </a:r>
            <a:r>
              <a:rPr lang="ru-RU" smtClean="0">
                <a:solidFill>
                  <a:schemeClr val="tx1"/>
                </a:solidFill>
              </a:rPr>
              <a:t>Н.В.</a:t>
            </a:r>
          </a:p>
        </p:txBody>
      </p:sp>
      <p:sp>
        <p:nvSpPr>
          <p:cNvPr id="14339" name="WordArt 7" descr="Полотно"/>
          <p:cNvSpPr>
            <a:spLocks noChangeArrowheads="1" noChangeShapeType="1" noTextEdit="1"/>
          </p:cNvSpPr>
          <p:nvPr/>
        </p:nvSpPr>
        <p:spPr bwMode="auto">
          <a:xfrm rot="-2688252">
            <a:off x="0" y="4581525"/>
            <a:ext cx="2232025" cy="1993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8000" b="1" kern="10">
              <a:ln w="9525">
                <a:solidFill>
                  <a:srgbClr val="000000"/>
                </a:solidFill>
                <a:miter lim="800000"/>
                <a:headEnd/>
                <a:tailEnd/>
              </a:ln>
              <a:blipFill dpi="0" rotWithShape="1">
                <a:blip r:embed="rId2"/>
                <a:srcRect/>
                <a:tile tx="0" ty="0" sx="100000" sy="100000" flip="none" algn="tl"/>
              </a:blip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  <a:latin typeface="Comic Sans MS"/>
            </a:endParaRPr>
          </a:p>
        </p:txBody>
      </p:sp>
      <p:sp>
        <p:nvSpPr>
          <p:cNvPr id="14340" name="WordArt 8" descr="Полотно"/>
          <p:cNvSpPr>
            <a:spLocks noChangeArrowheads="1" noChangeShapeType="1" noTextEdit="1"/>
          </p:cNvSpPr>
          <p:nvPr/>
        </p:nvSpPr>
        <p:spPr bwMode="auto">
          <a:xfrm rot="-5064093">
            <a:off x="6975475" y="3460750"/>
            <a:ext cx="2016125" cy="12033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8000" b="1" kern="10">
              <a:ln w="9525">
                <a:solidFill>
                  <a:srgbClr val="000000"/>
                </a:solidFill>
                <a:miter lim="800000"/>
                <a:headEnd/>
                <a:tailEnd/>
              </a:ln>
              <a:blipFill dpi="0" rotWithShape="1">
                <a:blip r:embed="rId2"/>
                <a:srcRect/>
                <a:tile tx="0" ty="0" sx="100000" sy="100000" flip="none" algn="tl"/>
              </a:blip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  <a:latin typeface="Comic Sans MS"/>
            </a:endParaRPr>
          </a:p>
        </p:txBody>
      </p:sp>
      <p:pic>
        <p:nvPicPr>
          <p:cNvPr id="14341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75" y="3000375"/>
            <a:ext cx="4143375" cy="362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Содержимое 2"/>
          <p:cNvSpPr>
            <a:spLocks noGrp="1"/>
          </p:cNvSpPr>
          <p:nvPr>
            <p:ph idx="1"/>
          </p:nvPr>
        </p:nvSpPr>
        <p:spPr>
          <a:xfrm>
            <a:off x="0" y="428625"/>
            <a:ext cx="9144000" cy="6858000"/>
          </a:xfrm>
        </p:spPr>
        <p:txBody>
          <a:bodyPr anchor="ctr"/>
          <a:lstStyle/>
          <a:p>
            <a:pPr algn="ctr" eaLnBrk="1" hangingPunct="1">
              <a:buFont typeface="Arial" charset="0"/>
              <a:buNone/>
            </a:pPr>
            <a:r>
              <a:rPr lang="ru-RU" sz="54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algn="ctr" eaLnBrk="1" hangingPunct="1"/>
            <a:endParaRPr lang="ru-RU" dirty="0" smtClean="0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0" y="500062"/>
            <a:ext cx="9144000" cy="3342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609600" indent="-609600">
              <a:lnSpc>
                <a:spcPct val="8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</a:t>
            </a:r>
          </a:p>
          <a:p>
            <a:pPr marL="609600" indent="-609600">
              <a:lnSpc>
                <a:spcPct val="80000"/>
              </a:lnSpc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>
              <a:lnSpc>
                <a:spcPct val="80000"/>
              </a:lnSpc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>
              <a:lnSpc>
                <a:spcPct val="80000"/>
              </a:lnSpc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>
              <a:lnSpc>
                <a:spcPct val="80000"/>
              </a:lnSpc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>
              <a:lnSpc>
                <a:spcPct val="80000"/>
              </a:lnSpc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>
              <a:lnSpc>
                <a:spcPct val="80000"/>
              </a:lnSpc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>
              <a:lnSpc>
                <a:spcPct val="8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Сплав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, структура которого состоит только из перлита.</a:t>
            </a:r>
          </a:p>
          <a:p>
            <a:pPr marL="609600" indent="-609600">
              <a:lnSpc>
                <a:spcPct val="80000"/>
              </a:lnSpc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3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2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эвтектоидная</a:t>
            </a:r>
            <a:r>
              <a:rPr lang="ru-RU" sz="3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сталь</a:t>
            </a: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09600" indent="-609600">
              <a:lnSpc>
                <a:spcPct val="8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Сплав в котором по сравнению с чугуном содержится меньше углерода и вредных примесей. Сплав по степени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раскисления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может быть кипящим, спокойным, полуспокойным.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маркировке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плава показан его порядковый номер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>
              <a:lnSpc>
                <a:spcPct val="80000"/>
              </a:lnSpc>
              <a:buNone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Углеродистая сталь обыкновенного качества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09600" indent="-609600">
              <a:lnSpc>
                <a:spcPct val="8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Сплав с содержанием меди и цинка, обладающий высокой пластичностью.</a:t>
            </a:r>
          </a:p>
          <a:p>
            <a:pPr marL="609600" indent="-609600">
              <a:lnSpc>
                <a:spcPct val="8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(латунь)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09600" indent="-609600" algn="just">
              <a:lnSpc>
                <a:spcPct val="8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Металл розово-красного цвета, имеет высокую плотность. Обладает хорошей тепло- и электропроводностью, коррозионной стойкостью. Имеет низкие механические свойства по сравнению со своими сплавами. </a:t>
            </a:r>
          </a:p>
          <a:p>
            <a:pPr marL="609600" indent="-609600">
              <a:lnSpc>
                <a:spcPct val="80000"/>
              </a:lnSpc>
              <a:buNone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(медь)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09600" indent="-609600">
              <a:lnSpc>
                <a:spcPct val="8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Сплав, состоящий из железа и углерода в виде шаровидного графита. </a:t>
            </a:r>
          </a:p>
          <a:p>
            <a:pPr marL="609600" indent="-609600">
              <a:lnSpc>
                <a:spcPct val="80000"/>
              </a:lnSpc>
              <a:buNone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(высокопрочный чугун)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09600" indent="-609600">
              <a:lnSpc>
                <a:spcPct val="8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Сплав на основе алюминия, который маркируется буквами АЛ.</a:t>
            </a:r>
          </a:p>
          <a:p>
            <a:pPr marL="609600" indent="-609600">
              <a:lnSpc>
                <a:spcPct val="8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dirty="0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(Силумин)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001125" cy="6858000"/>
          </a:xfrm>
        </p:spPr>
        <p:txBody>
          <a:bodyPr anchor="ctr"/>
          <a:lstStyle/>
          <a:p>
            <a:pPr algn="ctr" eaLnBrk="1" hangingPunct="1">
              <a:buFont typeface="Arial" charset="0"/>
              <a:buNone/>
            </a:pPr>
            <a:r>
              <a:rPr lang="en-US" sz="660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660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тур</a:t>
            </a:r>
          </a:p>
          <a:p>
            <a:pPr algn="ctr" eaLnBrk="1" hangingPunct="1">
              <a:buFont typeface="Arial" charset="0"/>
              <a:buNone/>
            </a:pPr>
            <a:r>
              <a:rPr lang="ru-RU" sz="660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«Крестики-</a:t>
            </a:r>
            <a:endParaRPr lang="en-US" sz="660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Arial" charset="0"/>
              <a:buNone/>
            </a:pPr>
            <a:r>
              <a:rPr lang="ru-RU" sz="660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нолики"</a:t>
            </a:r>
          </a:p>
          <a:p>
            <a:pPr algn="ctr" eaLnBrk="1" hangingPunct="1">
              <a:buFont typeface="Arial" charset="0"/>
              <a:buNone/>
            </a:pPr>
            <a:endParaRPr lang="ru-RU" sz="7200" smtClean="0">
              <a:latin typeface="Arial" charset="0"/>
              <a:cs typeface="Arial" charset="0"/>
            </a:endParaRPr>
          </a:p>
          <a:p>
            <a:pPr algn="ctr" eaLnBrk="1" hangingPunct="1">
              <a:buFont typeface="Arial" charset="0"/>
              <a:buNone/>
            </a:pPr>
            <a:endParaRPr lang="ru-RU" sz="7200" smtClean="0">
              <a:latin typeface="Arial" charset="0"/>
              <a:cs typeface="Arial" charset="0"/>
            </a:endParaRPr>
          </a:p>
        </p:txBody>
      </p:sp>
      <p:pic>
        <p:nvPicPr>
          <p:cNvPr id="21506" name="Рисунок 5" descr="f_6907472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445325">
            <a:off x="639763" y="4224338"/>
            <a:ext cx="1906587" cy="2144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Рисунок 7" descr="iCAVMRXS5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3313" y="4357688"/>
            <a:ext cx="2160587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4420332">
            <a:off x="6645275" y="4287838"/>
            <a:ext cx="2071687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-1454236">
            <a:off x="6372225" y="476250"/>
            <a:ext cx="2152650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graphicFrame>
        <p:nvGraphicFramePr>
          <p:cNvPr id="18472" name="Group 40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/>
              <a:tblGrid>
                <a:gridCol w="3048000"/>
                <a:gridCol w="3048000"/>
                <a:gridCol w="3048000"/>
              </a:tblGrid>
              <a:tr h="2286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hlinkClick r:id="rId2" action="ppaction://hlinksldjump"/>
                        </a:rPr>
                        <a:t>Определения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A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hlinkClick r:id="rId3" action="ppaction://hlinksldjump"/>
                        </a:rPr>
                        <a:t>Кристаллическое строение</a:t>
                      </a: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A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hlinkClick r:id="rId4" action="ppaction://hlinksldjump"/>
                        </a:rPr>
                        <a:t>Микроструктура сплавов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AF0"/>
                    </a:solidFill>
                  </a:tcPr>
                </a:tc>
              </a:tr>
              <a:tr h="2286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hlinkClick r:id="rId5" action="ppaction://hlinksldjump"/>
                        </a:rPr>
                        <a:t>Свойства материалов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D3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hlinkClick r:id="rId6" action="ppaction://hlinksldjump"/>
                        </a:rPr>
                        <a:t>Термическая обработка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D3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  <a:hlinkClick r:id="rId7" action="ppaction://hlinksldjump"/>
                        </a:rPr>
                        <a:t>Железоуглеродистые сплавы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D3E0"/>
                    </a:solidFill>
                  </a:tcPr>
                </a:tc>
              </a:tr>
              <a:tr h="2286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hlinkClick r:id="rId8" action="ppaction://hlinksldjump"/>
                        </a:rPr>
                        <a:t>Стали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A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hlinkClick r:id="rId9" action="ppaction://hlinksldjump"/>
                        </a:rPr>
                        <a:t>Чугуны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A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hlinkClick r:id="rId10" action="ppaction://hlinksldjump"/>
                        </a:rPr>
                        <a:t>Определения 2 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hlinkClick r:id="rId11" action="ppaction://hlinksldjump"/>
                        </a:rPr>
                        <a:t>Слайд 17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AF0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50825" y="115888"/>
            <a:ext cx="5048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FF0000"/>
                </a:solidFill>
                <a:latin typeface="Calibri" pitchFamily="34" charset="0"/>
              </a:rPr>
              <a:t>Х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692275" y="115888"/>
            <a:ext cx="5762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FF0000"/>
                </a:solidFill>
                <a:latin typeface="Calibri" pitchFamily="34" charset="0"/>
              </a:rPr>
              <a:t>0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132138" y="115888"/>
            <a:ext cx="4667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rgbClr val="FF0000"/>
                </a:solidFill>
                <a:latin typeface="Calibri" pitchFamily="34" charset="0"/>
              </a:rPr>
              <a:t>Х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4284663" y="115888"/>
            <a:ext cx="50323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FF0000"/>
                </a:solidFill>
                <a:latin typeface="Calibri" pitchFamily="34" charset="0"/>
              </a:rPr>
              <a:t>0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6227763" y="115888"/>
            <a:ext cx="4667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rgbClr val="FF0000"/>
                </a:solidFill>
                <a:latin typeface="Calibri" pitchFamily="34" charset="0"/>
              </a:rPr>
              <a:t>Х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7092950" y="115888"/>
            <a:ext cx="4429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rgbClr val="FF0000"/>
                </a:solidFill>
                <a:latin typeface="Calibri" pitchFamily="34" charset="0"/>
              </a:rPr>
              <a:t>0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107950" y="2276475"/>
            <a:ext cx="28733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FF0000"/>
                </a:solidFill>
                <a:latin typeface="Calibri" pitchFamily="34" charset="0"/>
              </a:rPr>
              <a:t>Х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1619250" y="2276475"/>
            <a:ext cx="4445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rgbClr val="FF0000"/>
                </a:solidFill>
                <a:latin typeface="Calibri" pitchFamily="34" charset="0"/>
              </a:rPr>
              <a:t>0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3059113" y="2276475"/>
            <a:ext cx="4667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rgbClr val="FF0000"/>
                </a:solidFill>
                <a:latin typeface="Calibri" pitchFamily="34" charset="0"/>
              </a:rPr>
              <a:t>Х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4427538" y="2276475"/>
            <a:ext cx="4445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rgbClr val="FF0000"/>
                </a:solidFill>
                <a:latin typeface="Calibri" pitchFamily="34" charset="0"/>
              </a:rPr>
              <a:t>0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6156325" y="2276475"/>
            <a:ext cx="4318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FF0000"/>
                </a:solidFill>
                <a:latin typeface="Calibri" pitchFamily="34" charset="0"/>
              </a:rPr>
              <a:t>Х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7308850" y="2276475"/>
            <a:ext cx="50323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FF0000"/>
                </a:solidFill>
                <a:latin typeface="Calibri" pitchFamily="34" charset="0"/>
              </a:rPr>
              <a:t>0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0" y="4581525"/>
            <a:ext cx="4318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FF0000"/>
                </a:solidFill>
                <a:latin typeface="Calibri" pitchFamily="34" charset="0"/>
              </a:rPr>
              <a:t>Х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1403350" y="4581525"/>
            <a:ext cx="4445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rgbClr val="FF0000"/>
                </a:solidFill>
                <a:latin typeface="Calibri" pitchFamily="34" charset="0"/>
              </a:rPr>
              <a:t>0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3132138" y="4652963"/>
            <a:ext cx="50323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FF0000"/>
                </a:solidFill>
                <a:latin typeface="Calibri" pitchFamily="34" charset="0"/>
              </a:rPr>
              <a:t>Х</a:t>
            </a: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 flipH="1">
            <a:off x="4356100" y="4652963"/>
            <a:ext cx="3143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FF0000"/>
                </a:solidFill>
                <a:latin typeface="Calibri" pitchFamily="34" charset="0"/>
              </a:rPr>
              <a:t>0</a:t>
            </a: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6156325" y="4581525"/>
            <a:ext cx="3603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FF0000"/>
                </a:solidFill>
                <a:latin typeface="Calibri" pitchFamily="34" charset="0"/>
              </a:rPr>
              <a:t>Х</a:t>
            </a: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7235825" y="4581525"/>
            <a:ext cx="4445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FF0000"/>
                </a:solidFill>
                <a:latin typeface="Calibri" pitchFamily="34" charset="0"/>
              </a:rPr>
              <a:t>0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4" calcmode="lin" valueType="num">
                                      <p:cBhvr override="childStyle">
                                        <p:cTn id="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4" calcmode="lin" valueType="num">
                                      <p:cBhvr override="childStyl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4" calcmode="lin" valueType="num">
                                      <p:cBhvr override="childStyl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4" calcmode="lin" valueType="num">
                                      <p:cBhvr override="childStyl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4" calcmode="lin" valueType="num">
                                      <p:cBhvr override="childStyl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4" calcmode="lin" valueType="num">
                                      <p:cBhvr override="childStyl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4" calcmode="lin" valueType="num">
                                      <p:cBhvr override="childStyl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4" calcmode="lin" valueType="num">
                                      <p:cBhvr override="childStyle"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4" calcmode="lin" valueType="num">
                                      <p:cBhvr override="childStyle"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4" calcmode="lin" valueType="num">
                                      <p:cBhvr override="childStyle">
                                        <p:cTn id="5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4" calcmode="lin" valueType="num">
                                      <p:cBhvr override="childStyle"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4" calcmode="lin" valueType="num">
                                      <p:cBhvr override="childStyle"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4" calcmode="lin" valueType="num">
                                      <p:cBhvr override="childStyle">
                                        <p:cTn id="6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4" calcmode="lin" valueType="num">
                                      <p:cBhvr override="childStyle">
                                        <p:cTn id="7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4" calcmode="lin" valueType="num">
                                      <p:cBhvr override="childStyle">
                                        <p:cTn id="7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4" calcmode="lin" valueType="num">
                                      <p:cBhvr override="childStyle">
                                        <p:cTn id="8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4" calcmode="lin" valueType="num">
                                      <p:cBhvr override="childStyle">
                                        <p:cTn id="8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4" calcmode="lin" valueType="num">
                                      <p:cBhvr override="childStyle">
                                        <p:cTn id="9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9" grpId="0"/>
      <p:bldP spid="10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i="1" smtClean="0">
                <a:solidFill>
                  <a:srgbClr val="7030A0"/>
                </a:solidFill>
                <a:latin typeface="Arial" charset="0"/>
                <a:cs typeface="Arial" charset="0"/>
              </a:rPr>
              <a:t>Определения </a:t>
            </a:r>
          </a:p>
        </p:txBody>
      </p:sp>
      <p:sp>
        <p:nvSpPr>
          <p:cNvPr id="23554" name="Содержимое 2"/>
          <p:cNvSpPr>
            <a:spLocks noGrp="1"/>
          </p:cNvSpPr>
          <p:nvPr>
            <p:ph sz="half" idx="1"/>
          </p:nvPr>
        </p:nvSpPr>
        <p:spPr>
          <a:xfrm>
            <a:off x="0" y="1500188"/>
            <a:ext cx="9144000" cy="2143125"/>
          </a:xfrm>
        </p:spPr>
        <p:txBody>
          <a:bodyPr/>
          <a:lstStyle/>
          <a:p>
            <a:pPr indent="19050" eaLnBrk="1" hangingPunct="1">
              <a:buFont typeface="Arial" charset="0"/>
              <a:buNone/>
            </a:pPr>
            <a:r>
              <a:rPr lang="ru-RU" sz="4400" smtClean="0">
                <a:latin typeface="Times New Roman" pitchFamily="18" charset="0"/>
                <a:cs typeface="Times New Roman" pitchFamily="18" charset="0"/>
              </a:rPr>
              <a:t>Дайте определение металлического сплава.</a:t>
            </a:r>
          </a:p>
        </p:txBody>
      </p:sp>
      <p:pic>
        <p:nvPicPr>
          <p:cNvPr id="23555" name="Содержимое 5" descr="rUvkokmJ0lciGWyobRoJ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28625" y="3214688"/>
            <a:ext cx="8429625" cy="31432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4049713"/>
            <a:ext cx="4500562" cy="290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001125" cy="1403350"/>
          </a:xfrm>
        </p:spPr>
        <p:txBody>
          <a:bodyPr/>
          <a:lstStyle/>
          <a:p>
            <a:pPr eaLnBrk="1" hangingPunct="1"/>
            <a:r>
              <a:rPr lang="ru-RU" sz="6000" smtClean="0">
                <a:solidFill>
                  <a:srgbClr val="C00000"/>
                </a:solidFill>
              </a:rPr>
              <a:t>    Металлический сплав </a:t>
            </a:r>
            <a:r>
              <a:rPr lang="ru-RU" sz="6000" smtClean="0"/>
              <a:t>-</a:t>
            </a:r>
          </a:p>
        </p:txBody>
      </p:sp>
      <p:sp>
        <p:nvSpPr>
          <p:cNvPr id="24579" name="Содержимое 2"/>
          <p:cNvSpPr>
            <a:spLocks noGrp="1"/>
          </p:cNvSpPr>
          <p:nvPr>
            <p:ph idx="1"/>
          </p:nvPr>
        </p:nvSpPr>
        <p:spPr>
          <a:xfrm>
            <a:off x="285750" y="1285875"/>
            <a:ext cx="8372475" cy="474027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2800" smtClean="0"/>
              <a:t>    </a:t>
            </a:r>
            <a:r>
              <a:rPr lang="ru-RU" sz="4000" smtClean="0">
                <a:latin typeface="Times New Roman" pitchFamily="18" charset="0"/>
                <a:cs typeface="Times New Roman" pitchFamily="18" charset="0"/>
              </a:rPr>
              <a:t>это сочетание двух или нескольких металлов и неметаллов, у которых сохраняются металлические свойства.</a:t>
            </a:r>
          </a:p>
          <a:p>
            <a:pPr eaLnBrk="1" hangingPunct="1"/>
            <a:endParaRPr lang="ru-RU" smtClean="0"/>
          </a:p>
        </p:txBody>
      </p:sp>
      <p:sp>
        <p:nvSpPr>
          <p:cNvPr id="7" name="Управляющая кнопка: далее 6">
            <a:hlinkClick r:id="rId3" action="ppaction://hlinksldjump" highlightClick="1"/>
          </p:cNvPr>
          <p:cNvSpPr/>
          <p:nvPr/>
        </p:nvSpPr>
        <p:spPr>
          <a:xfrm>
            <a:off x="8358188" y="6500813"/>
            <a:ext cx="785812" cy="357187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4581" name="Рисунок 7" descr="text1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078288"/>
            <a:ext cx="4714875" cy="277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Содержимое 2"/>
          <p:cNvSpPr>
            <a:spLocks noGrp="1"/>
          </p:cNvSpPr>
          <p:nvPr>
            <p:ph idx="1"/>
          </p:nvPr>
        </p:nvSpPr>
        <p:spPr>
          <a:xfrm>
            <a:off x="500063" y="571500"/>
            <a:ext cx="8229600" cy="511492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endParaRPr lang="ru-RU" sz="36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Arial" charset="0"/>
              <a:buNone/>
            </a:pPr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Как правило, наибольшего успеха</a:t>
            </a:r>
            <a:endParaRPr lang="en-US" sz="36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Arial" charset="0"/>
              <a:buNone/>
            </a:pPr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добивается тот, кто располагает лучшей</a:t>
            </a:r>
            <a:endParaRPr lang="en-US" sz="36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Arial" charset="0"/>
              <a:buNone/>
            </a:pPr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информацией. </a:t>
            </a:r>
          </a:p>
          <a:p>
            <a:pPr algn="r" eaLnBrk="1" hangingPunct="1">
              <a:buFont typeface="Arial" charset="0"/>
              <a:buNone/>
            </a:pPr>
            <a:r>
              <a:rPr lang="ru-RU" sz="3600" smtClean="0"/>
              <a:t>Б. Дизраэли</a:t>
            </a:r>
          </a:p>
        </p:txBody>
      </p:sp>
      <p:pic>
        <p:nvPicPr>
          <p:cNvPr id="15362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3013" y="4714875"/>
            <a:ext cx="2820987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AutoShape 19"/>
          <p:cNvSpPr>
            <a:spLocks noChangeAspect="1" noChangeArrowheads="1" noTextEdit="1"/>
          </p:cNvSpPr>
          <p:nvPr/>
        </p:nvSpPr>
        <p:spPr bwMode="auto">
          <a:xfrm>
            <a:off x="3059113" y="2420938"/>
            <a:ext cx="1420812" cy="152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02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i="1" smtClean="0">
                <a:solidFill>
                  <a:srgbClr val="7030A0"/>
                </a:solidFill>
              </a:rPr>
              <a:t>Кристаллическое строение</a:t>
            </a:r>
          </a:p>
        </p:txBody>
      </p:sp>
      <p:sp>
        <p:nvSpPr>
          <p:cNvPr id="8" name="Управляющая кнопка: далее 7">
            <a:hlinkClick r:id="rId2" action="ppaction://hlinksldjump" highlightClick="1"/>
          </p:cNvPr>
          <p:cNvSpPr/>
          <p:nvPr/>
        </p:nvSpPr>
        <p:spPr>
          <a:xfrm>
            <a:off x="8572500" y="6215063"/>
            <a:ext cx="571500" cy="642937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5604" name="Рисунок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0" y="3714750"/>
            <a:ext cx="280035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5" name="Rectangle 31"/>
          <p:cNvSpPr>
            <a:spLocks noChangeArrowheads="1"/>
          </p:cNvSpPr>
          <p:nvPr/>
        </p:nvSpPr>
        <p:spPr bwMode="auto">
          <a:xfrm>
            <a:off x="357188" y="1428750"/>
            <a:ext cx="8207375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buFontTx/>
              <a:buAutoNum type="arabicPeriod"/>
              <a:tabLst>
                <a:tab pos="457200" algn="l"/>
              </a:tabLst>
            </a:pPr>
            <a:r>
              <a:rPr lang="ru-RU" sz="3200" b="1">
                <a:latin typeface="Times New Roman" pitchFamily="18" charset="0"/>
                <a:cs typeface="Times New Roman" pitchFamily="18" charset="0"/>
              </a:rPr>
              <a:t>К какой группе дефектов кристаллических структур можно отнести дефект представленного на рисунке фрагмента кристаллической решетки?</a:t>
            </a:r>
          </a:p>
        </p:txBody>
      </p:sp>
      <p:sp>
        <p:nvSpPr>
          <p:cNvPr id="25607" name="Rectangle 32"/>
          <p:cNvSpPr>
            <a:spLocks noChangeArrowheads="1"/>
          </p:cNvSpPr>
          <p:nvPr/>
        </p:nvSpPr>
        <p:spPr bwMode="auto">
          <a:xfrm>
            <a:off x="428625" y="4071938"/>
            <a:ext cx="3071813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А) К точечным.</a:t>
            </a:r>
          </a:p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В) К линейным. </a:t>
            </a:r>
          </a:p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С) К поверхностным.</a:t>
            </a:r>
          </a:p>
          <a:p>
            <a:r>
              <a:rPr lang="en-US" sz="240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) К  объемным.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56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56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56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1000"/>
                                        <p:tgtEl>
                                          <p:spTgt spid="256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i="1" smtClean="0">
                <a:solidFill>
                  <a:srgbClr val="7030A0"/>
                </a:solidFill>
                <a:latin typeface="Arial" charset="0"/>
                <a:cs typeface="Arial" charset="0"/>
              </a:rPr>
              <a:t>Микроструктура сплавов</a:t>
            </a:r>
            <a:r>
              <a:rPr lang="ru-RU" smtClean="0">
                <a:latin typeface="Arial" charset="0"/>
                <a:cs typeface="Arial" charset="0"/>
              </a:rPr>
              <a:t/>
            </a:r>
            <a:br>
              <a:rPr lang="ru-RU" smtClean="0">
                <a:latin typeface="Arial" charset="0"/>
                <a:cs typeface="Arial" charset="0"/>
              </a:rPr>
            </a:br>
            <a:endParaRPr lang="ru-RU" b="1" smtClean="0">
              <a:solidFill>
                <a:srgbClr val="FF0000"/>
              </a:solidFill>
            </a:endParaRPr>
          </a:p>
        </p:txBody>
      </p:sp>
      <p:sp>
        <p:nvSpPr>
          <p:cNvPr id="26626" name="Текст 10"/>
          <p:cNvSpPr>
            <a:spLocks noGrp="1"/>
          </p:cNvSpPr>
          <p:nvPr>
            <p:ph type="body" idx="1"/>
          </p:nvPr>
        </p:nvSpPr>
        <p:spPr>
          <a:xfrm>
            <a:off x="0" y="1285875"/>
            <a:ext cx="9144000" cy="1285875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</a:pPr>
            <a:r>
              <a:rPr lang="ru-RU" sz="4000" b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Микроструктура какого сплава представлена на рисунке?</a:t>
            </a:r>
          </a:p>
          <a:p>
            <a:pPr eaLnBrk="1" hangingPunct="1">
              <a:lnSpc>
                <a:spcPct val="90000"/>
              </a:lnSpc>
            </a:pPr>
            <a:endParaRPr lang="ru-RU" sz="1500" smtClean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>
          <a:xfrm>
            <a:off x="571500" y="2714625"/>
            <a:ext cx="4257675" cy="3911600"/>
          </a:xfrm>
        </p:spPr>
        <p:txBody>
          <a:bodyPr/>
          <a:lstStyle/>
          <a:p>
            <a:pPr eaLnBrk="1" hangingPunct="1"/>
            <a:r>
              <a:rPr lang="ru-RU" sz="2800" smtClean="0"/>
              <a:t>Твердого раствора внедрения</a:t>
            </a:r>
          </a:p>
          <a:p>
            <a:pPr eaLnBrk="1" hangingPunct="1"/>
            <a:r>
              <a:rPr lang="ru-RU" sz="2800" smtClean="0"/>
              <a:t>Твердого раствора замещения</a:t>
            </a:r>
          </a:p>
          <a:p>
            <a:pPr eaLnBrk="1" hangingPunct="1"/>
            <a:r>
              <a:rPr lang="ru-RU" sz="2800" smtClean="0"/>
              <a:t>Механической смеси</a:t>
            </a:r>
          </a:p>
          <a:p>
            <a:pPr eaLnBrk="1" hangingPunct="1"/>
            <a:r>
              <a:rPr lang="ru-RU" sz="2800" smtClean="0"/>
              <a:t>Химического соединения</a:t>
            </a:r>
          </a:p>
        </p:txBody>
      </p:sp>
      <p:sp>
        <p:nvSpPr>
          <p:cNvPr id="7" name="Управляющая кнопка: далее 6">
            <a:hlinkClick r:id="rId2" action="ppaction://hlinksldjump" highlightClick="1"/>
          </p:cNvPr>
          <p:cNvSpPr/>
          <p:nvPr/>
        </p:nvSpPr>
        <p:spPr>
          <a:xfrm>
            <a:off x="8429625" y="6072188"/>
            <a:ext cx="714375" cy="78581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6629" name="Рисунок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9700" y="2708275"/>
            <a:ext cx="3352800" cy="308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800" b="1" i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Свойства материалов</a:t>
            </a:r>
            <a:r>
              <a:rPr lang="ru-RU" sz="48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smtClean="0">
                <a:latin typeface="Times New Roman" pitchFamily="18" charset="0"/>
                <a:cs typeface="Times New Roman" pitchFamily="18" charset="0"/>
              </a:rPr>
            </a:br>
            <a:endParaRPr lang="ru-RU" sz="480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4429125" y="1143000"/>
            <a:ext cx="4714875" cy="34290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b="1" smtClean="0"/>
              <a:t>Какое свойство материала</a:t>
            </a:r>
          </a:p>
          <a:p>
            <a:pPr eaLnBrk="1" hangingPunct="1">
              <a:buFont typeface="Arial" charset="0"/>
              <a:buNone/>
            </a:pPr>
            <a:r>
              <a:rPr lang="ru-RU" b="1" smtClean="0"/>
              <a:t>характеризует его</a:t>
            </a:r>
          </a:p>
          <a:p>
            <a:pPr eaLnBrk="1" hangingPunct="1">
              <a:buFont typeface="Arial" charset="0"/>
              <a:buNone/>
            </a:pPr>
            <a:r>
              <a:rPr lang="ru-RU" b="1" smtClean="0"/>
              <a:t>сопротивление</a:t>
            </a:r>
          </a:p>
          <a:p>
            <a:pPr eaLnBrk="1" hangingPunct="1">
              <a:buFont typeface="Arial" charset="0"/>
              <a:buNone/>
            </a:pPr>
            <a:r>
              <a:rPr lang="ru-RU" b="1" smtClean="0"/>
              <a:t>деформированию при</a:t>
            </a:r>
          </a:p>
          <a:p>
            <a:pPr eaLnBrk="1" hangingPunct="1">
              <a:buFont typeface="Arial" charset="0"/>
              <a:buNone/>
            </a:pPr>
            <a:r>
              <a:rPr lang="ru-RU" b="1" smtClean="0"/>
              <a:t>вдавливании в него более</a:t>
            </a:r>
          </a:p>
          <a:p>
            <a:pPr eaLnBrk="1" hangingPunct="1">
              <a:buFont typeface="Arial" charset="0"/>
              <a:buNone/>
            </a:pPr>
            <a:r>
              <a:rPr lang="ru-RU" b="1" smtClean="0"/>
              <a:t>твердого тела?</a:t>
            </a:r>
          </a:p>
          <a:p>
            <a:pPr algn="ctr" eaLnBrk="1" hangingPunct="1">
              <a:buFont typeface="Arial" charset="0"/>
              <a:buNone/>
            </a:pPr>
            <a:endParaRPr lang="ru-RU" smtClean="0"/>
          </a:p>
          <a:p>
            <a:pPr algn="ctr" eaLnBrk="1" hangingPunct="1">
              <a:buFont typeface="Arial" charset="0"/>
              <a:buNone/>
            </a:pPr>
            <a:r>
              <a:rPr lang="ru-RU" sz="480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Твердость </a:t>
            </a:r>
          </a:p>
        </p:txBody>
      </p:sp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4286250"/>
            <a:ext cx="4572000" cy="237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Управляющая кнопка: далее 9">
            <a:hlinkClick r:id="rId3" action="ppaction://hlinksldjump" highlightClick="1"/>
          </p:cNvPr>
          <p:cNvSpPr/>
          <p:nvPr/>
        </p:nvSpPr>
        <p:spPr>
          <a:xfrm>
            <a:off x="8429625" y="6029325"/>
            <a:ext cx="714375" cy="82867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7653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50" y="1357313"/>
            <a:ext cx="3736975" cy="278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1"/>
          <p:cNvSpPr>
            <a:spLocks noGrp="1"/>
          </p:cNvSpPr>
          <p:nvPr>
            <p:ph type="title"/>
          </p:nvPr>
        </p:nvSpPr>
        <p:spPr>
          <a:xfrm>
            <a:off x="428625" y="0"/>
            <a:ext cx="8229600" cy="1143000"/>
          </a:xfrm>
        </p:spPr>
        <p:txBody>
          <a:bodyPr/>
          <a:lstStyle/>
          <a:p>
            <a:pPr eaLnBrk="1" hangingPunct="1"/>
            <a:r>
              <a:rPr lang="ru-RU" sz="4000" b="1" i="1" smtClean="0">
                <a:solidFill>
                  <a:srgbClr val="7030A0"/>
                </a:solidFill>
                <a:latin typeface="Arial" charset="0"/>
                <a:cs typeface="Arial" charset="0"/>
              </a:rPr>
              <a:t/>
            </a:r>
            <a:br>
              <a:rPr lang="ru-RU" sz="4000" b="1" i="1" smtClean="0">
                <a:solidFill>
                  <a:srgbClr val="7030A0"/>
                </a:solidFill>
                <a:latin typeface="Arial" charset="0"/>
                <a:cs typeface="Arial" charset="0"/>
              </a:rPr>
            </a:br>
            <a:r>
              <a:rPr lang="ru-RU" sz="5400" b="1" i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Термическая обработка</a:t>
            </a:r>
            <a:r>
              <a:rPr lang="ru-RU" sz="4000" smtClean="0">
                <a:latin typeface="Arial" charset="0"/>
                <a:cs typeface="Arial" charset="0"/>
              </a:rPr>
              <a:t/>
            </a:r>
            <a:br>
              <a:rPr lang="ru-RU" sz="4000" smtClean="0">
                <a:latin typeface="Arial" charset="0"/>
                <a:cs typeface="Arial" charset="0"/>
              </a:rPr>
            </a:br>
            <a:endParaRPr lang="ru-RU" sz="4000" b="1" smtClean="0">
              <a:solidFill>
                <a:srgbClr val="7030A0"/>
              </a:solidFill>
            </a:endParaRPr>
          </a:p>
        </p:txBody>
      </p:sp>
      <p:sp>
        <p:nvSpPr>
          <p:cNvPr id="13" name="Содержимое 12"/>
          <p:cNvSpPr>
            <a:spLocks noGrp="1"/>
          </p:cNvSpPr>
          <p:nvPr>
            <p:ph idx="1"/>
          </p:nvPr>
        </p:nvSpPr>
        <p:spPr>
          <a:xfrm>
            <a:off x="500063" y="1285875"/>
            <a:ext cx="8229600" cy="5072063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sz="5400" b="1" smtClean="0">
                <a:latin typeface="Times New Roman" pitchFamily="18" charset="0"/>
                <a:cs typeface="Times New Roman" pitchFamily="18" charset="0"/>
              </a:rPr>
              <a:t>Назовите основные виды термической обработки</a:t>
            </a:r>
          </a:p>
          <a:p>
            <a:pPr algn="just" eaLnBrk="1" hangingPunct="1">
              <a:buFont typeface="Arial" charset="0"/>
              <a:buNone/>
            </a:pPr>
            <a:r>
              <a:rPr lang="ru-RU" sz="2800" smtClean="0">
                <a:cs typeface="Arial" charset="0"/>
              </a:rPr>
              <a:t>  </a:t>
            </a:r>
          </a:p>
          <a:p>
            <a:pPr algn="just" eaLnBrk="1" hangingPunct="1"/>
            <a:r>
              <a:rPr lang="ru-RU" sz="2800" smtClean="0">
                <a:cs typeface="Arial" charset="0"/>
              </a:rPr>
              <a:t>  </a:t>
            </a:r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Отжиг</a:t>
            </a:r>
          </a:p>
          <a:p>
            <a:pPr algn="just" eaLnBrk="1" hangingPunct="1"/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  Нормализация</a:t>
            </a:r>
          </a:p>
          <a:p>
            <a:pPr algn="just" eaLnBrk="1" hangingPunct="1"/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  Закалка</a:t>
            </a:r>
          </a:p>
          <a:p>
            <a:pPr algn="just" eaLnBrk="1" hangingPunct="1"/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  Отпуск</a:t>
            </a:r>
          </a:p>
          <a:p>
            <a:pPr algn="just" eaLnBrk="1" hangingPunct="1"/>
            <a:endParaRPr lang="ru-RU" sz="2800" smtClean="0">
              <a:cs typeface="Arial" charset="0"/>
            </a:endParaRPr>
          </a:p>
        </p:txBody>
      </p:sp>
      <p:sp>
        <p:nvSpPr>
          <p:cNvPr id="5" name="Управляющая кнопка: далее 4">
            <a:hlinkClick r:id="rId2" action="ppaction://hlinksldjump" highlightClick="1"/>
          </p:cNvPr>
          <p:cNvSpPr/>
          <p:nvPr/>
        </p:nvSpPr>
        <p:spPr>
          <a:xfrm>
            <a:off x="8501063" y="6072188"/>
            <a:ext cx="642937" cy="78581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8676" name="Рисунок 5" descr="06-heating_generator-s151535017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357563"/>
            <a:ext cx="3705225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Рисунок 4" descr="658-ferrite-permanent-magnetic-materials-market (1)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3563" y="2714625"/>
            <a:ext cx="3265487" cy="315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8" name="Заголовок 1"/>
          <p:cNvSpPr>
            <a:spLocks noGrp="1"/>
          </p:cNvSpPr>
          <p:nvPr>
            <p:ph type="title"/>
          </p:nvPr>
        </p:nvSpPr>
        <p:spPr>
          <a:xfrm>
            <a:off x="457200" y="260350"/>
            <a:ext cx="8229600" cy="576263"/>
          </a:xfrm>
        </p:spPr>
        <p:txBody>
          <a:bodyPr/>
          <a:lstStyle/>
          <a:p>
            <a:pPr eaLnBrk="1" hangingPunct="1"/>
            <a:r>
              <a:rPr lang="ru-RU" sz="4800" b="1" i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Железоуглеродистые сплавы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00125"/>
            <a:ext cx="9144000" cy="5857875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sz="3600" b="1" smtClean="0">
                <a:latin typeface="Times New Roman" pitchFamily="18" charset="0"/>
                <a:cs typeface="Times New Roman" pitchFamily="18" charset="0"/>
              </a:rPr>
              <a:t>Расположите  материалы в порядке возрастания в них количества углерода:</a:t>
            </a:r>
          </a:p>
          <a:p>
            <a:pPr eaLnBrk="1" hangingPunct="1">
              <a:buFont typeface="Arial" charset="0"/>
              <a:buNone/>
            </a:pPr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Эвтектоидная сталь;</a:t>
            </a:r>
          </a:p>
          <a:p>
            <a:pPr eaLnBrk="1" hangingPunct="1">
              <a:buFont typeface="Arial" charset="0"/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2. Доэвтектоидная сталь;</a:t>
            </a:r>
          </a:p>
          <a:p>
            <a:pPr eaLnBrk="1" hangingPunct="1">
              <a:buFont typeface="Arial" charset="0"/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3. Заэвтектоидная сталь;</a:t>
            </a:r>
          </a:p>
          <a:p>
            <a:pPr eaLnBrk="1" hangingPunct="1">
              <a:buFont typeface="Arial" charset="0"/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4. Доэвтектический белый чугун;</a:t>
            </a:r>
          </a:p>
          <a:p>
            <a:pPr eaLnBrk="1" hangingPunct="1">
              <a:buFont typeface="Arial" charset="0"/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5. Техническое железо.</a:t>
            </a:r>
          </a:p>
          <a:p>
            <a:pPr algn="ctr" eaLnBrk="1" hangingPunct="1">
              <a:buFont typeface="Arial" charset="0"/>
              <a:buNone/>
            </a:pPr>
            <a:endParaRPr lang="ru-RU" b="1" smtClean="0">
              <a:solidFill>
                <a:srgbClr val="FF0000"/>
              </a:solidFill>
            </a:endParaRPr>
          </a:p>
          <a:p>
            <a:pPr algn="ctr" eaLnBrk="1" hangingPunct="1">
              <a:buFont typeface="Arial" charset="0"/>
              <a:buNone/>
            </a:pPr>
            <a:r>
              <a:rPr lang="ru-RU" b="1" smtClean="0">
                <a:solidFill>
                  <a:srgbClr val="FF0000"/>
                </a:solidFill>
              </a:rPr>
              <a:t>5, 2, 1, 3, 4</a:t>
            </a:r>
          </a:p>
          <a:p>
            <a:pPr eaLnBrk="1" hangingPunct="1"/>
            <a:endParaRPr lang="ru-RU" smtClean="0"/>
          </a:p>
        </p:txBody>
      </p:sp>
      <p:sp>
        <p:nvSpPr>
          <p:cNvPr id="4" name="Управляющая кнопка: далее 3">
            <a:hlinkClick r:id="rId3" action="ppaction://hlinksldjump" highlightClick="1"/>
          </p:cNvPr>
          <p:cNvSpPr/>
          <p:nvPr/>
        </p:nvSpPr>
        <p:spPr>
          <a:xfrm>
            <a:off x="8572500" y="6215063"/>
            <a:ext cx="571500" cy="642937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Заголовок 1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29600" cy="576263"/>
          </a:xfrm>
        </p:spPr>
        <p:txBody>
          <a:bodyPr/>
          <a:lstStyle/>
          <a:p>
            <a:pPr eaLnBrk="1" hangingPunct="1"/>
            <a:r>
              <a:rPr lang="ru-RU" sz="5400" b="1" i="1" smtClean="0">
                <a:solidFill>
                  <a:srgbClr val="7030A0"/>
                </a:solidFill>
                <a:latin typeface="Arial" charset="0"/>
                <a:cs typeface="Arial" charset="0"/>
              </a:rPr>
              <a:t>Стали</a:t>
            </a:r>
            <a:endParaRPr lang="ru-RU" sz="5400" b="1" i="1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00125"/>
            <a:ext cx="9144000" cy="5857875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Чем отличается углеродистая сталь обыкновенного качества от качественной?</a:t>
            </a:r>
          </a:p>
          <a:p>
            <a:pPr algn="ctr" eaLnBrk="1" hangingPunct="1">
              <a:buFont typeface="Arial" charset="0"/>
              <a:buNone/>
            </a:pPr>
            <a:endParaRPr lang="ru-RU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Arial" charset="0"/>
              <a:buNone/>
            </a:pPr>
            <a:endParaRPr lang="ru-RU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Arial" charset="0"/>
              <a:buNone/>
            </a:pPr>
            <a:r>
              <a:rPr lang="ru-RU" sz="3600" b="1" i="1" dirty="0" smtClean="0">
                <a:solidFill>
                  <a:srgbClr val="FF0000"/>
                </a:solidFill>
              </a:rPr>
              <a:t>Содержанием </a:t>
            </a:r>
            <a:r>
              <a:rPr lang="en-US" sz="3600" b="1" i="1" dirty="0" smtClean="0">
                <a:solidFill>
                  <a:srgbClr val="FF0000"/>
                </a:solidFill>
              </a:rPr>
              <a:t>S</a:t>
            </a:r>
            <a:r>
              <a:rPr lang="ru-RU" sz="3600" b="1" i="1" dirty="0" smtClean="0">
                <a:solidFill>
                  <a:srgbClr val="FF0000"/>
                </a:solidFill>
              </a:rPr>
              <a:t>, </a:t>
            </a:r>
            <a:r>
              <a:rPr lang="en-US" sz="3600" b="1" i="1" smtClean="0">
                <a:solidFill>
                  <a:srgbClr val="FF0000"/>
                </a:solidFill>
              </a:rPr>
              <a:t>P</a:t>
            </a:r>
            <a:endParaRPr lang="ru-RU" sz="3600" b="1" i="1" smtClean="0">
              <a:solidFill>
                <a:srgbClr val="FF0000"/>
              </a:solidFill>
            </a:endParaRPr>
          </a:p>
          <a:p>
            <a:pPr algn="ctr" eaLnBrk="1" hangingPunct="1">
              <a:buFont typeface="Arial" charset="0"/>
              <a:buNone/>
            </a:pPr>
            <a:r>
              <a:rPr lang="ru-RU" sz="3600" b="1" i="1" dirty="0" smtClean="0">
                <a:solidFill>
                  <a:srgbClr val="FF0000"/>
                </a:solidFill>
              </a:rPr>
              <a:t>В качественной стали их меньше</a:t>
            </a:r>
          </a:p>
          <a:p>
            <a:pPr algn="ctr" eaLnBrk="1" hangingPunct="1">
              <a:buFont typeface="Arial" charset="0"/>
              <a:buNone/>
            </a:pP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Управляющая кнопка: далее 3">
            <a:hlinkClick r:id="rId2" action="ppaction://hlinksldjump" highlightClick="1"/>
          </p:cNvPr>
          <p:cNvSpPr/>
          <p:nvPr/>
        </p:nvSpPr>
        <p:spPr>
          <a:xfrm>
            <a:off x="8572500" y="6215063"/>
            <a:ext cx="571500" cy="642937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Определения</a:t>
            </a:r>
            <a: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000125"/>
            <a:ext cx="8229600" cy="5126038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Как называется механическое свойство,</a:t>
            </a:r>
          </a:p>
          <a:p>
            <a:pPr eaLnBrk="1" hangingPunct="1">
              <a:buFont typeface="Arial" charset="0"/>
              <a:buNone/>
            </a:pP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определяющее способность металла</a:t>
            </a:r>
          </a:p>
          <a:p>
            <a:pPr eaLnBrk="1" hangingPunct="1">
              <a:buFont typeface="Arial" charset="0"/>
              <a:buNone/>
            </a:pP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сопротивляться деформации и разрушению при</a:t>
            </a:r>
          </a:p>
          <a:p>
            <a:pPr eaLnBrk="1" hangingPunct="1">
              <a:buFont typeface="Arial" charset="0"/>
              <a:buNone/>
            </a:pP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статическом нагружении?</a:t>
            </a:r>
          </a:p>
          <a:p>
            <a:pPr eaLnBrk="1" hangingPunct="1"/>
            <a:endParaRPr lang="ru-RU" smtClean="0"/>
          </a:p>
          <a:p>
            <a:pPr algn="r" eaLnBrk="1" hangingPunct="1">
              <a:buFont typeface="Arial" charset="0"/>
              <a:buNone/>
            </a:pPr>
            <a:r>
              <a:rPr lang="ru-RU" sz="6000" b="1" i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Прочность</a:t>
            </a:r>
          </a:p>
        </p:txBody>
      </p:sp>
      <p:sp>
        <p:nvSpPr>
          <p:cNvPr id="6" name="Управляющая кнопка: далее 5">
            <a:hlinkClick r:id="rId2" action="ppaction://hlinksldjump" highlightClick="1"/>
          </p:cNvPr>
          <p:cNvSpPr/>
          <p:nvPr/>
        </p:nvSpPr>
        <p:spPr>
          <a:xfrm>
            <a:off x="8643938" y="6315075"/>
            <a:ext cx="500062" cy="54292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1748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8" y="3357563"/>
            <a:ext cx="3844925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Содержимое 6" descr="chugu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14313" y="2928938"/>
            <a:ext cx="4729162" cy="3067050"/>
          </a:xfrm>
        </p:spPr>
      </p:pic>
      <p:sp>
        <p:nvSpPr>
          <p:cNvPr id="6" name="Управляющая кнопка: далее 5">
            <a:hlinkClick r:id="rId3" action="ppaction://hlinksldjump" highlightClick="1"/>
          </p:cNvPr>
          <p:cNvSpPr/>
          <p:nvPr/>
        </p:nvSpPr>
        <p:spPr>
          <a:xfrm>
            <a:off x="8643938" y="6315075"/>
            <a:ext cx="500062" cy="54292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5143500" y="2928938"/>
            <a:ext cx="4000500" cy="317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ru-RU" sz="40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Белый</a:t>
            </a:r>
          </a:p>
          <a:p>
            <a:pPr>
              <a:buFont typeface="Arial" charset="0"/>
              <a:buChar char="•"/>
            </a:pPr>
            <a:r>
              <a:rPr lang="ru-RU" sz="40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Серый</a:t>
            </a:r>
          </a:p>
          <a:p>
            <a:pPr>
              <a:buFont typeface="Arial" charset="0"/>
              <a:buChar char="•"/>
            </a:pPr>
            <a:r>
              <a:rPr lang="ru-RU" sz="40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Ковкий</a:t>
            </a:r>
          </a:p>
          <a:p>
            <a:pPr>
              <a:buFont typeface="Arial" charset="0"/>
              <a:buChar char="•"/>
            </a:pPr>
            <a:r>
              <a:rPr lang="ru-RU" sz="40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Высокопрочный</a:t>
            </a:r>
            <a:r>
              <a:rPr lang="ru-RU" sz="400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>
                <a:latin typeface="Times New Roman" pitchFamily="18" charset="0"/>
                <a:cs typeface="Times New Roman" pitchFamily="18" charset="0"/>
              </a:rPr>
            </a:br>
            <a:endParaRPr lang="ru-RU" sz="4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772" name="Прямоугольник 8"/>
          <p:cNvSpPr>
            <a:spLocks noChangeArrowheads="1"/>
          </p:cNvSpPr>
          <p:nvPr/>
        </p:nvSpPr>
        <p:spPr bwMode="auto">
          <a:xfrm>
            <a:off x="4065588" y="3244850"/>
            <a:ext cx="24923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rgbClr val="FF0000"/>
                </a:solidFill>
              </a:rPr>
              <a:t> </a:t>
            </a:r>
            <a:endParaRPr lang="ru-RU"/>
          </a:p>
        </p:txBody>
      </p:sp>
      <p:sp>
        <p:nvSpPr>
          <p:cNvPr id="32773" name="Заголовок 1"/>
          <p:cNvSpPr>
            <a:spLocks noGrp="1"/>
          </p:cNvSpPr>
          <p:nvPr>
            <p:ph type="title"/>
          </p:nvPr>
        </p:nvSpPr>
        <p:spPr>
          <a:xfrm>
            <a:off x="500063" y="214313"/>
            <a:ext cx="8229600" cy="1000125"/>
          </a:xfrm>
        </p:spPr>
        <p:txBody>
          <a:bodyPr anchor="b"/>
          <a:lstStyle/>
          <a:p>
            <a:pPr eaLnBrk="1" hangingPunct="1"/>
            <a:r>
              <a:rPr lang="ru-RU" sz="66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Чугуны</a:t>
            </a:r>
          </a:p>
        </p:txBody>
      </p:sp>
      <p:sp>
        <p:nvSpPr>
          <p:cNvPr id="32774" name="Прямоугольник 11"/>
          <p:cNvSpPr>
            <a:spLocks noChangeArrowheads="1"/>
          </p:cNvSpPr>
          <p:nvPr/>
        </p:nvSpPr>
        <p:spPr bwMode="auto">
          <a:xfrm>
            <a:off x="0" y="1643063"/>
            <a:ext cx="9144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latin typeface="Times New Roman" pitchFamily="18" charset="0"/>
                <a:cs typeface="Times New Roman" pitchFamily="18" charset="0"/>
              </a:rPr>
              <a:t> Перечислите основные виды чугуна.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Содержимое 2"/>
          <p:cNvSpPr>
            <a:spLocks noGrp="1"/>
          </p:cNvSpPr>
          <p:nvPr>
            <p:ph idx="1"/>
          </p:nvPr>
        </p:nvSpPr>
        <p:spPr>
          <a:xfrm>
            <a:off x="357188" y="142875"/>
            <a:ext cx="8229600" cy="5411788"/>
          </a:xfrm>
        </p:spPr>
        <p:txBody>
          <a:bodyPr anchor="ctr"/>
          <a:lstStyle/>
          <a:p>
            <a:pPr algn="ctr" eaLnBrk="1" hangingPunct="1">
              <a:buFont typeface="Arial" charset="0"/>
              <a:buNone/>
            </a:pPr>
            <a:r>
              <a:rPr lang="ru-RU" sz="720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720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sz="720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тур</a:t>
            </a:r>
            <a:endParaRPr lang="en-US" sz="720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Arial" charset="0"/>
              <a:buNone/>
            </a:pPr>
            <a:r>
              <a:rPr lang="ru-RU" sz="7200" b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«Забей стрелку»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Заголовок 1"/>
          <p:cNvSpPr>
            <a:spLocks noGrp="1"/>
          </p:cNvSpPr>
          <p:nvPr>
            <p:ph type="title"/>
          </p:nvPr>
        </p:nvSpPr>
        <p:spPr>
          <a:xfrm>
            <a:off x="468313" y="333375"/>
            <a:ext cx="8229600" cy="647700"/>
          </a:xfrm>
        </p:spPr>
        <p:txBody>
          <a:bodyPr/>
          <a:lstStyle/>
          <a:p>
            <a:pPr eaLnBrk="1" hangingPunct="1"/>
            <a:r>
              <a:rPr lang="ru-RU" sz="4000" b="1" smtClean="0">
                <a:solidFill>
                  <a:srgbClr val="FF0000"/>
                </a:solidFill>
              </a:rPr>
              <a:t>Соответствия</a:t>
            </a:r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graphicFrame>
        <p:nvGraphicFramePr>
          <p:cNvPr id="34884" name="Group 68"/>
          <p:cNvGraphicFramePr>
            <a:graphicFrameLocks noGrp="1"/>
          </p:cNvGraphicFramePr>
          <p:nvPr/>
        </p:nvGraphicFramePr>
        <p:xfrm>
          <a:off x="179388" y="188913"/>
          <a:ext cx="8715375" cy="6513517"/>
        </p:xfrm>
        <a:graphic>
          <a:graphicData uri="http://schemas.openxmlformats.org/drawingml/2006/table">
            <a:tbl>
              <a:tblPr/>
              <a:tblGrid>
                <a:gridCol w="4446587"/>
                <a:gridCol w="4268788"/>
              </a:tblGrid>
              <a:tr h="4667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1. СЧ 20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1.Строительная сталь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BDB"/>
                    </a:solidFill>
                  </a:tcPr>
                </a:tc>
              </a:tr>
              <a:tr h="4397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2.  У12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 Подшипниковая сталь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BDB"/>
                    </a:solidFill>
                  </a:tcPr>
                </a:tc>
              </a:tr>
              <a:tr h="4619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3. Сталь 45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 Коррозионно-стойкая сталь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BDB"/>
                    </a:solidFill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4. Р18  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 Деформируемая латунь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BDB"/>
                    </a:solidFill>
                  </a:tcPr>
                </a:tc>
              </a:tr>
              <a:tr h="53181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5. Д16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5. Среднеуглеродистая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качественная сталь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BDB"/>
                    </a:solidFill>
                  </a:tcPr>
                </a:tc>
              </a:tr>
              <a:tr h="47148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6. ШХ28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6. Инструментальная углеродистая сталь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BDB"/>
                    </a:solidFill>
                  </a:tcPr>
                </a:tc>
              </a:tr>
              <a:tr h="5000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7. 15Х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7. Быстрорежущая сталь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BDB"/>
                    </a:solidFill>
                  </a:tcPr>
                </a:tc>
              </a:tr>
              <a:tr h="47307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8.  Л70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8. Ковкий чугун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BDB"/>
                    </a:solidFill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ХВГ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9. Дюралюмин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BDB"/>
                    </a:solidFill>
                  </a:tcPr>
                </a:tc>
              </a:tr>
              <a:tr h="4651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10. БрО10Ф1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10.  Низкоуглеродистая хромистая сталь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BDB"/>
                    </a:solidFill>
                  </a:tcPr>
                </a:tc>
              </a:tr>
              <a:tr h="5207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Ст3кп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11.  Инструментальная легированная сталь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BDB"/>
                    </a:solidFill>
                  </a:tcPr>
                </a:tc>
              </a:tr>
              <a:tr h="465138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КЧ 120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12.  Оловянная бронза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BDB"/>
                    </a:solidFill>
                  </a:tcPr>
                </a:tc>
              </a:tr>
              <a:tr h="4889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13.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12Х13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13. Углеродистая сталь обыкновенного качества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BDB"/>
                    </a:solidFill>
                  </a:tcPr>
                </a:tc>
              </a:tr>
              <a:tr h="36988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14.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С440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14.  Серый чугун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BDB"/>
                    </a:solidFill>
                  </a:tcPr>
                </a:tc>
              </a:tr>
            </a:tbl>
          </a:graphicData>
        </a:graphic>
      </p:graphicFrame>
      <p:cxnSp>
        <p:nvCxnSpPr>
          <p:cNvPr id="15" name="Прямая со стрелкой 14"/>
          <p:cNvCxnSpPr/>
          <p:nvPr/>
        </p:nvCxnSpPr>
        <p:spPr>
          <a:xfrm>
            <a:off x="10358438" y="2643188"/>
            <a:ext cx="91440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 rot="16200000" flipH="1">
            <a:off x="1107281" y="2750344"/>
            <a:ext cx="6215063" cy="1285875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>
            <a:off x="2500313" y="714375"/>
            <a:ext cx="2786062" cy="20716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/>
          <p:nvPr/>
        </p:nvCxnSpPr>
        <p:spPr>
          <a:xfrm>
            <a:off x="2214563" y="1214438"/>
            <a:ext cx="2786062" cy="1000125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 стрелкой 47"/>
          <p:cNvCxnSpPr/>
          <p:nvPr/>
        </p:nvCxnSpPr>
        <p:spPr>
          <a:xfrm>
            <a:off x="2357438" y="1643063"/>
            <a:ext cx="2786062" cy="164306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 стрелкой 52"/>
          <p:cNvCxnSpPr/>
          <p:nvPr/>
        </p:nvCxnSpPr>
        <p:spPr>
          <a:xfrm>
            <a:off x="2428875" y="2214563"/>
            <a:ext cx="2643188" cy="192881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 стрелкой 56"/>
          <p:cNvCxnSpPr/>
          <p:nvPr/>
        </p:nvCxnSpPr>
        <p:spPr>
          <a:xfrm flipV="1">
            <a:off x="2286000" y="785813"/>
            <a:ext cx="2571750" cy="192881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 стрелкой 59"/>
          <p:cNvCxnSpPr/>
          <p:nvPr/>
        </p:nvCxnSpPr>
        <p:spPr>
          <a:xfrm>
            <a:off x="2214563" y="3071813"/>
            <a:ext cx="2714625" cy="1571625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 стрелкой 62"/>
          <p:cNvCxnSpPr/>
          <p:nvPr/>
        </p:nvCxnSpPr>
        <p:spPr>
          <a:xfrm flipV="1">
            <a:off x="2143125" y="1785938"/>
            <a:ext cx="2857500" cy="200025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 стрелкой 65"/>
          <p:cNvCxnSpPr/>
          <p:nvPr/>
        </p:nvCxnSpPr>
        <p:spPr>
          <a:xfrm>
            <a:off x="2286000" y="4071938"/>
            <a:ext cx="2786063" cy="1000125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 стрелкой 68"/>
          <p:cNvCxnSpPr/>
          <p:nvPr/>
        </p:nvCxnSpPr>
        <p:spPr>
          <a:xfrm>
            <a:off x="2357438" y="4643438"/>
            <a:ext cx="2571750" cy="928687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 стрелкой 72"/>
          <p:cNvCxnSpPr/>
          <p:nvPr/>
        </p:nvCxnSpPr>
        <p:spPr>
          <a:xfrm>
            <a:off x="2286000" y="5072063"/>
            <a:ext cx="2643188" cy="11430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Прямая со стрелкой 76"/>
          <p:cNvCxnSpPr/>
          <p:nvPr/>
        </p:nvCxnSpPr>
        <p:spPr>
          <a:xfrm flipV="1">
            <a:off x="2214563" y="3714750"/>
            <a:ext cx="2786062" cy="1857375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Прямая со стрелкой 79"/>
          <p:cNvCxnSpPr/>
          <p:nvPr/>
        </p:nvCxnSpPr>
        <p:spPr>
          <a:xfrm rot="5400000" flipH="1" flipV="1">
            <a:off x="1250156" y="2178844"/>
            <a:ext cx="4714875" cy="292893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Прямая со стрелкой 83"/>
          <p:cNvCxnSpPr/>
          <p:nvPr/>
        </p:nvCxnSpPr>
        <p:spPr>
          <a:xfrm rot="5400000" flipH="1" flipV="1">
            <a:off x="535782" y="2107406"/>
            <a:ext cx="6000750" cy="2643187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Рисунок 6" descr="0b04004a0b5d2da75991e2d893d685cb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0" y="5214938"/>
            <a:ext cx="2286000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6" name="Заголовок 3"/>
          <p:cNvSpPr>
            <a:spLocks noGrp="1"/>
          </p:cNvSpPr>
          <p:nvPr>
            <p:ph type="ctrTitle"/>
          </p:nvPr>
        </p:nvSpPr>
        <p:spPr>
          <a:xfrm>
            <a:off x="785813" y="0"/>
            <a:ext cx="7643812" cy="714375"/>
          </a:xfrm>
        </p:spPr>
        <p:txBody>
          <a:bodyPr/>
          <a:lstStyle/>
          <a:p>
            <a:r>
              <a:rPr lang="ru-RU" b="1" i="1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Цели:</a:t>
            </a:r>
            <a:endParaRPr lang="ru-RU" smtClean="0">
              <a:solidFill>
                <a:srgbClr val="660066"/>
              </a:solidFill>
            </a:endParaRPr>
          </a:p>
        </p:txBody>
      </p:sp>
      <p:sp>
        <p:nvSpPr>
          <p:cNvPr id="16387" name="Подзаголовок 4"/>
          <p:cNvSpPr>
            <a:spLocks noGrp="1"/>
          </p:cNvSpPr>
          <p:nvPr>
            <p:ph type="subTitle" idx="1"/>
          </p:nvPr>
        </p:nvSpPr>
        <p:spPr>
          <a:xfrm>
            <a:off x="0" y="857250"/>
            <a:ext cx="9144000" cy="6000750"/>
          </a:xfrm>
        </p:spPr>
        <p:txBody>
          <a:bodyPr/>
          <a:lstStyle/>
          <a:p>
            <a:pPr marL="179388" algn="l" eaLnBrk="1" hangingPunct="1">
              <a:buFont typeface="Arial" charset="0"/>
              <a:buChar char="•"/>
            </a:pPr>
            <a:r>
              <a:rPr lang="ru-RU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Систематизация,</a:t>
            </a:r>
            <a:r>
              <a:rPr lang="en-US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закрепление и</a:t>
            </a:r>
            <a:r>
              <a:rPr lang="en-US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обобщение</a:t>
            </a:r>
            <a:r>
              <a:rPr lang="en-US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знаний</a:t>
            </a:r>
            <a:r>
              <a:rPr lang="en-US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по дисциплине:</a:t>
            </a:r>
            <a:r>
              <a:rPr lang="en-US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«Материаловедение»;</a:t>
            </a:r>
          </a:p>
          <a:p>
            <a:pPr marL="179388" algn="l" eaLnBrk="1" hangingPunct="1">
              <a:buFont typeface="Arial" charset="0"/>
              <a:buChar char="•"/>
            </a:pPr>
            <a:r>
              <a:rPr lang="ru-RU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Развитие памяти,</a:t>
            </a:r>
            <a:r>
              <a:rPr lang="en-US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технического мышления, интеллектуальных способностей студентов; </a:t>
            </a:r>
          </a:p>
          <a:p>
            <a:pPr marL="179388" algn="l" eaLnBrk="1" hangingPunct="1">
              <a:buFont typeface="Arial" charset="0"/>
              <a:buChar char="•"/>
            </a:pPr>
            <a:r>
              <a:rPr lang="ru-RU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Стимулирование познавательного интереса к предмету;</a:t>
            </a:r>
          </a:p>
          <a:p>
            <a:pPr marL="179388" algn="l" eaLnBrk="1" hangingPunct="1">
              <a:buFont typeface="Arial" charset="0"/>
              <a:buChar char="•"/>
            </a:pPr>
            <a:r>
              <a:rPr lang="ru-RU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Воспитание чувство</a:t>
            </a:r>
            <a:r>
              <a:rPr lang="en-US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коллективизма, взаимопомощи, чувства такта и отзывчивости.</a:t>
            </a:r>
          </a:p>
          <a:p>
            <a:pPr marL="179388"/>
            <a:endParaRPr lang="ru-RU" smtClean="0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en-US" sz="6600" b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ru-RU" sz="6600" b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тур </a:t>
            </a:r>
          </a:p>
          <a:p>
            <a:pPr algn="ctr" eaLnBrk="1" hangingPunct="1">
              <a:buFont typeface="Arial" charset="0"/>
              <a:buNone/>
            </a:pPr>
            <a:r>
              <a:rPr lang="ru-RU" sz="6600" b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«А ну-ка, вспомни !»</a:t>
            </a:r>
          </a:p>
          <a:p>
            <a:pPr algn="ctr" eaLnBrk="1" hangingPunct="1">
              <a:buFont typeface="Arial" charset="0"/>
              <a:buNone/>
            </a:pPr>
            <a:r>
              <a:rPr lang="ru-RU" sz="4000" b="1" i="1" smtClean="0">
                <a:solidFill>
                  <a:srgbClr val="FF0000"/>
                </a:solidFill>
              </a:rPr>
              <a:t/>
            </a:r>
            <a:br>
              <a:rPr lang="ru-RU" sz="4000" b="1" i="1" smtClean="0">
                <a:solidFill>
                  <a:srgbClr val="FF0000"/>
                </a:solidFill>
              </a:rPr>
            </a:b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/>
          </p:cNvSpPr>
          <p:nvPr>
            <p:ph type="title"/>
          </p:nvPr>
        </p:nvSpPr>
        <p:spPr>
          <a:xfrm>
            <a:off x="500063" y="0"/>
            <a:ext cx="8229600" cy="1143000"/>
          </a:xfrm>
        </p:spPr>
        <p:txBody>
          <a:bodyPr/>
          <a:lstStyle/>
          <a:p>
            <a:pPr eaLnBrk="1" hangingPunct="1"/>
            <a:r>
              <a:rPr lang="ru-RU" sz="4800" b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Диаграмма железо-углерод</a:t>
            </a:r>
          </a:p>
        </p:txBody>
      </p:sp>
      <p:pic>
        <p:nvPicPr>
          <p:cNvPr id="36866" name="Рисунок 2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85813" y="1143000"/>
            <a:ext cx="7680325" cy="53276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6000" b="1" i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Правильная диаграмма</a:t>
            </a:r>
          </a:p>
        </p:txBody>
      </p:sp>
      <p:pic>
        <p:nvPicPr>
          <p:cNvPr id="37890" name="Рисунок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00063" y="1571625"/>
            <a:ext cx="8286750" cy="49291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Содержимое 2"/>
          <p:cNvSpPr>
            <a:spLocks noGrp="1"/>
          </p:cNvSpPr>
          <p:nvPr>
            <p:ph idx="4294967295"/>
          </p:nvPr>
        </p:nvSpPr>
        <p:spPr>
          <a:xfrm>
            <a:off x="457200" y="714375"/>
            <a:ext cx="8229600" cy="5411788"/>
          </a:xfrm>
        </p:spPr>
        <p:txBody>
          <a:bodyPr anchor="ctr"/>
          <a:lstStyle/>
          <a:p>
            <a:pPr algn="ctr" eaLnBrk="1" hangingPunct="1">
              <a:buFont typeface="Arial" charset="0"/>
              <a:buNone/>
            </a:pPr>
            <a:r>
              <a:rPr lang="en-US" sz="800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VI</a:t>
            </a:r>
            <a:r>
              <a:rPr lang="ru-RU" sz="800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тур</a:t>
            </a:r>
            <a:endParaRPr lang="en-US" sz="800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Arial" charset="0"/>
              <a:buNone/>
            </a:pPr>
            <a:r>
              <a:rPr lang="ru-RU" sz="8000" b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«Кто быстрее?»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2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sz="8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Кто быстрее?</a:t>
            </a:r>
            <a:br>
              <a:rPr lang="ru-RU" sz="8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1000125"/>
            <a:ext cx="8543925" cy="5857875"/>
          </a:xfrm>
        </p:spPr>
        <p:txBody>
          <a:bodyPr/>
          <a:lstStyle/>
          <a:p>
            <a:pPr marL="514350" indent="-514350" eaLnBrk="1" hangingPunct="1">
              <a:lnSpc>
                <a:spcPct val="80000"/>
              </a:lnSpc>
              <a:buFont typeface="Arial" charset="0"/>
              <a:buAutoNum type="arabicPeriod"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eaLnBrk="1" hangingPunct="1">
              <a:lnSpc>
                <a:spcPct val="80000"/>
              </a:lnSpc>
              <a:buFont typeface="Arial" charset="0"/>
              <a:buAutoNum type="arabicPeriod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Внутреннее устройство материала </a:t>
            </a:r>
          </a:p>
          <a:p>
            <a:pPr marL="514350" indent="-514350" algn="r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структура</a:t>
            </a:r>
            <a:endParaRPr lang="ru-RU" sz="2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 Способность материала выдерживать</a:t>
            </a:r>
          </a:p>
          <a:p>
            <a:pPr marL="514350" indent="-514350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напряжения, не разрушаясь под действием сил</a:t>
            </a:r>
          </a:p>
          <a:p>
            <a:pPr marL="514350" indent="-514350" algn="r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прочность     </a:t>
            </a:r>
          </a:p>
          <a:p>
            <a:pPr marL="514350" indent="-514350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Процесс перехода вещества из жидкого в твердое</a:t>
            </a:r>
          </a:p>
          <a:p>
            <a:pPr marL="514350" indent="-514350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состояние </a:t>
            </a:r>
          </a:p>
          <a:p>
            <a:pPr marL="514350" indent="-514350" algn="r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кристаллизация                                                 </a:t>
            </a:r>
            <a:endParaRPr lang="ru-RU" sz="2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4. Пустой узел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кристалллической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решетки </a:t>
            </a:r>
          </a:p>
          <a:p>
            <a:pPr marL="514350" indent="-514350" algn="r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вакансия                                                                                                       </a:t>
            </a:r>
            <a:endParaRPr lang="ru-RU" sz="2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Сплав, содержащий до 2,14 % углерода</a:t>
            </a:r>
          </a:p>
          <a:p>
            <a:pPr marL="514350" indent="-514350" algn="r" eaLnBrk="1" hangingPunct="1">
              <a:lnSpc>
                <a:spcPct val="80000"/>
              </a:lnSpc>
              <a:buFont typeface="Arial" charset="0"/>
              <a:buNone/>
            </a:pPr>
            <a:endParaRPr lang="ru-RU" sz="24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algn="r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400" b="1" i="1" dirty="0" smtClean="0">
                <a:solidFill>
                  <a:srgbClr val="C00000"/>
                </a:solidFill>
              </a:rPr>
              <a:t>сталь	</a:t>
            </a:r>
            <a:endParaRPr lang="ru-RU" sz="2400" b="1" i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2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sz="67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Кто быстрее?</a:t>
            </a:r>
            <a:r>
              <a:rPr lang="ru-RU" b="1" i="1" dirty="0" smtClean="0">
                <a:solidFill>
                  <a:srgbClr val="FF0000"/>
                </a:solidFill>
              </a:rPr>
              <a:t/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50"/>
            <a:ext cx="8543925" cy="585787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endParaRPr lang="ru-RU" sz="2400" b="1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Arial" charset="0"/>
              <a:buNone/>
            </a:pPr>
            <a:endParaRPr lang="ru-RU" sz="2400" b="1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Arial" charset="0"/>
              <a:buNone/>
            </a:pP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Вид термообработки, при котором охлаждение проводится в воде </a:t>
            </a:r>
          </a:p>
          <a:p>
            <a:pPr algn="r" eaLnBrk="1" hangingPunct="1">
              <a:buFont typeface="Arial" charset="0"/>
              <a:buNone/>
            </a:pPr>
            <a:r>
              <a:rPr lang="ru-RU" sz="2400" b="1" i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закалка</a:t>
            </a:r>
            <a:endParaRPr lang="ru-RU" sz="2400" b="1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Arial" charset="0"/>
              <a:buNone/>
            </a:pP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7. </a:t>
            </a: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Вредные примеси стали и чугуна </a:t>
            </a:r>
          </a:p>
          <a:p>
            <a:pPr algn="r" eaLnBrk="1" hangingPunct="1">
              <a:buFont typeface="Arial" charset="0"/>
              <a:buNone/>
            </a:pPr>
            <a:r>
              <a:rPr lang="ru-RU" sz="2400" b="1" i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сера, фосфор</a:t>
            </a:r>
            <a:endParaRPr lang="ru-RU" sz="2400" b="1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Arial" charset="0"/>
              <a:buNone/>
            </a:pP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8. </a:t>
            </a: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Сплав меди с цинком и другими металлами </a:t>
            </a:r>
          </a:p>
          <a:p>
            <a:pPr algn="r" eaLnBrk="1" hangingPunct="1">
              <a:buFont typeface="Arial" charset="0"/>
              <a:buNone/>
            </a:pPr>
            <a:r>
              <a:rPr lang="ru-RU" sz="24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латунь</a:t>
            </a:r>
          </a:p>
          <a:p>
            <a:pPr eaLnBrk="1" hangingPunct="1">
              <a:buFont typeface="Arial" charset="0"/>
              <a:buNone/>
            </a:pP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9. </a:t>
            </a: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Что служит раскислителем сталей </a:t>
            </a:r>
          </a:p>
          <a:p>
            <a:pPr algn="r" eaLnBrk="1" hangingPunct="1">
              <a:buFont typeface="Arial" charset="0"/>
              <a:buNone/>
            </a:pPr>
            <a:r>
              <a:rPr lang="ru-RU" sz="2400" b="1" i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Ферромарганец, ферросилициум, алюминий</a:t>
            </a:r>
            <a:endParaRPr lang="ru-RU" sz="2400" b="1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2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sz="73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Кто быстрее?</a:t>
            </a:r>
            <a:r>
              <a:rPr lang="ru-RU" sz="73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73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1428750"/>
            <a:ext cx="8543925" cy="528637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10. Укажите, в каком из слов: зерно, базис, структура, материал, упругость есть буква «Л» </a:t>
            </a:r>
          </a:p>
          <a:p>
            <a:pPr algn="r" eaLnBrk="1" hangingPunct="1">
              <a:buFont typeface="Arial" charset="0"/>
              <a:buNone/>
            </a:pPr>
            <a:r>
              <a:rPr lang="ru-RU" b="1" i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материал</a:t>
            </a:r>
            <a:endParaRPr lang="ru-RU" b="1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Arial" charset="0"/>
              <a:buNone/>
            </a:pP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11. Укажите, в каком из слов: ковкость, базис, структура, твердость, упругость есть буква «З»</a:t>
            </a:r>
          </a:p>
          <a:p>
            <a:pPr algn="r" eaLnBrk="1" hangingPunct="1">
              <a:buFont typeface="Arial" charset="0"/>
              <a:buNone/>
            </a:pPr>
            <a:r>
              <a:rPr lang="ru-RU" b="1" i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базис</a:t>
            </a:r>
            <a:endParaRPr lang="ru-RU" b="1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14375" y="1428750"/>
            <a:ext cx="7772400" cy="1470025"/>
          </a:xfrm>
        </p:spPr>
        <p:txBody>
          <a:bodyPr>
            <a:normAutofit fontScale="90000"/>
          </a:bodyPr>
          <a:lstStyle/>
          <a:p>
            <a:pPr eaLnBrk="1" hangingPunct="1">
              <a:lnSpc>
                <a:spcPct val="250000"/>
              </a:lnSpc>
              <a:defRPr/>
            </a:pP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 </a:t>
            </a:r>
            <a:br>
              <a:rPr lang="ru-RU" sz="4000" dirty="0" smtClean="0"/>
            </a:br>
            <a:r>
              <a:rPr lang="ru-RU" sz="53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3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73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VII </a:t>
            </a:r>
            <a:r>
              <a:rPr lang="ru-RU" sz="73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тур</a:t>
            </a:r>
            <a:r>
              <a:rPr lang="ru-RU" sz="53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3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3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Определите ключевое слово</a:t>
            </a:r>
            <a:r>
              <a:rPr lang="ru-RU" sz="53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3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 smtClean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 </a:t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>
                <a:solidFill>
                  <a:srgbClr val="FF0000"/>
                </a:solidFill>
              </a:rPr>
              <a:t/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 smtClean="0"/>
          </a:p>
        </p:txBody>
      </p:sp>
      <p:sp>
        <p:nvSpPr>
          <p:cNvPr id="44034" name="Содержимое 4"/>
          <p:cNvSpPr>
            <a:spLocks noGrp="1"/>
          </p:cNvSpPr>
          <p:nvPr>
            <p:ph sz="half" idx="1"/>
          </p:nvPr>
        </p:nvSpPr>
        <p:spPr>
          <a:xfrm>
            <a:off x="142875" y="214313"/>
            <a:ext cx="8072438" cy="34290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3200" b="1" smtClean="0">
                <a:latin typeface="Times New Roman" pitchFamily="18" charset="0"/>
                <a:cs typeface="Times New Roman" pitchFamily="18" charset="0"/>
              </a:rPr>
              <a:t>Каждая команда выбирает кроссворд, где</a:t>
            </a:r>
          </a:p>
          <a:p>
            <a:pPr eaLnBrk="1" hangingPunct="1">
              <a:buFont typeface="Arial" charset="0"/>
              <a:buNone/>
            </a:pPr>
            <a:r>
              <a:rPr lang="ru-RU" sz="3200" b="1" smtClean="0">
                <a:latin typeface="Times New Roman" pitchFamily="18" charset="0"/>
                <a:cs typeface="Times New Roman" pitchFamily="18" charset="0"/>
              </a:rPr>
              <a:t>необходимо определить ключевое слово.</a:t>
            </a:r>
          </a:p>
          <a:p>
            <a:pPr eaLnBrk="1" hangingPunct="1">
              <a:buFont typeface="Arial" charset="0"/>
              <a:buNone/>
            </a:pPr>
            <a:r>
              <a:rPr lang="ru-RU" sz="3200" b="1" smtClean="0">
                <a:latin typeface="Times New Roman" pitchFamily="18" charset="0"/>
                <a:cs typeface="Times New Roman" pitchFamily="18" charset="0"/>
              </a:rPr>
              <a:t>Задание выполняется на время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1000125" y="2332038"/>
            <a:ext cx="6715125" cy="4525962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endParaRPr lang="ru-RU" b="1" dirty="0" smtClean="0">
              <a:solidFill>
                <a:srgbClr val="000099"/>
              </a:solidFill>
            </a:endParaRPr>
          </a:p>
          <a:p>
            <a:pPr algn="ctr" eaLnBrk="1" hangingPunct="1">
              <a:buFont typeface="Arial" charset="0"/>
              <a:buNone/>
            </a:pP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Ключевое слово: </a:t>
            </a:r>
          </a:p>
          <a:p>
            <a:pPr algn="ctr" eaLnBrk="1" hangingPunct="1">
              <a:buFont typeface="Arial" charset="0"/>
              <a:buNone/>
            </a:pP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ОБРАБОТКА</a:t>
            </a:r>
            <a:endParaRPr lang="ru-RU" sz="4400" b="1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Arial" charset="0"/>
              <a:buNone/>
            </a:pPr>
            <a:endParaRPr lang="ru-RU" sz="4400" b="1" i="1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Arial" charset="0"/>
              <a:buNone/>
            </a:pPr>
            <a:endParaRPr lang="ru-RU" sz="4000" b="1" i="1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7200" b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Литература</a:t>
            </a:r>
          </a:p>
        </p:txBody>
      </p:sp>
      <p:sp>
        <p:nvSpPr>
          <p:cNvPr id="46082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eaLnBrk="1" hangingPunct="1">
              <a:buFont typeface="Arial" charset="0"/>
              <a:buNone/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Электротехнические и конструкционные материалы:</a:t>
            </a:r>
          </a:p>
          <a:p>
            <a:pPr marL="514350" indent="-514350" eaLnBrk="1" hangingPunct="1">
              <a:buFont typeface="Calibri" pitchFamily="34" charset="0"/>
              <a:buAutoNum type="arabicPeriod"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Учеб пособие для сред. проф. образования / В. Н.</a:t>
            </a:r>
          </a:p>
          <a:p>
            <a:pPr marL="514350" indent="-514350" eaLnBrk="1" hangingPunct="1">
              <a:buFont typeface="Calibri" pitchFamily="34" charset="0"/>
              <a:buAutoNum type="arabicPeriod"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Бородулин, А. С. Воробьев, В. М. Матюнин и др.;</a:t>
            </a:r>
          </a:p>
          <a:p>
            <a:pPr marL="514350" indent="-514350" eaLnBrk="1" hangingPunct="1">
              <a:buFont typeface="Calibri" pitchFamily="34" charset="0"/>
              <a:buAutoNum type="arabicPeriod"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Под ред. В. А. Филикова. – 2 –е изд., стер., - М.;</a:t>
            </a:r>
          </a:p>
          <a:p>
            <a:pPr marL="514350" indent="-514350" eaLnBrk="1" hangingPunct="1">
              <a:buFont typeface="Calibri" pitchFamily="34" charset="0"/>
              <a:buAutoNum type="arabicPeriod"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Издательский центр «Академия», 2005. – 280 с.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 anchor="ctr"/>
          <a:lstStyle/>
          <a:p>
            <a:pPr algn="ctr" eaLnBrk="1" hangingPunct="1">
              <a:buFont typeface="Arial" charset="0"/>
              <a:buNone/>
            </a:pPr>
            <a:r>
              <a:rPr lang="en-US" sz="960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960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тур</a:t>
            </a:r>
          </a:p>
          <a:p>
            <a:pPr algn="ctr" eaLnBrk="1" hangingPunct="1">
              <a:buFont typeface="Arial" charset="0"/>
              <a:buNone/>
            </a:pPr>
            <a:r>
              <a:rPr lang="ru-RU" smtClean="0">
                <a:solidFill>
                  <a:srgbClr val="006600"/>
                </a:solidFill>
              </a:rPr>
              <a:t> </a:t>
            </a:r>
          </a:p>
          <a:p>
            <a:pPr algn="ctr" eaLnBrk="1" hangingPunct="1">
              <a:buFont typeface="Arial" charset="0"/>
              <a:buNone/>
            </a:pPr>
            <a:r>
              <a:rPr lang="ru-RU" sz="540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Визитная карточка команд</a:t>
            </a:r>
          </a:p>
          <a:p>
            <a:pPr algn="ctr"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 anchor="ctr"/>
          <a:lstStyle/>
          <a:p>
            <a:pPr algn="ctr" eaLnBrk="1" hangingPunct="1">
              <a:buFont typeface="Arial" charset="0"/>
              <a:buNone/>
            </a:pPr>
            <a:endParaRPr lang="ru-RU" sz="540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/>
            <a:endParaRPr lang="ru-RU" smtClean="0"/>
          </a:p>
        </p:txBody>
      </p:sp>
      <p:sp>
        <p:nvSpPr>
          <p:cNvPr id="18434" name="Прямоугольник 2"/>
          <p:cNvSpPr>
            <a:spLocks noChangeArrowheads="1"/>
          </p:cNvSpPr>
          <p:nvPr/>
        </p:nvSpPr>
        <p:spPr bwMode="auto">
          <a:xfrm>
            <a:off x="0" y="0"/>
            <a:ext cx="9144000" cy="4894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200000"/>
              </a:lnSpc>
              <a:buFont typeface="Arial" charset="0"/>
              <a:buNone/>
            </a:pPr>
            <a:r>
              <a:rPr lang="en-US" sz="960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960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тур</a:t>
            </a:r>
            <a:r>
              <a:rPr lang="en-US" sz="240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60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>
              <a:lnSpc>
                <a:spcPct val="200000"/>
              </a:lnSpc>
              <a:buFont typeface="Arial" charset="0"/>
              <a:buNone/>
            </a:pPr>
            <a:r>
              <a:rPr lang="ru-RU" sz="600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Разминка «Черный ящик»</a:t>
            </a:r>
            <a:endParaRPr lang="ru-RU" sz="60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 anchor="ctr"/>
          <a:lstStyle/>
          <a:p>
            <a:pPr algn="ctr" eaLnBrk="1" hangingPunct="1">
              <a:buFont typeface="Arial" charset="0"/>
              <a:buNone/>
            </a:pPr>
            <a:endParaRPr lang="ru-RU" sz="5400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/>
            <a:endParaRPr lang="ru-RU" dirty="0" smtClean="0"/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0" y="2780928"/>
            <a:ext cx="9144000" cy="2406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609600" indent="-609600">
              <a:lnSpc>
                <a:spcPct val="8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Металл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серебристо-белого цвета, легкий, так как имеет плотность менее 5000 кг/м3. Хорошо проводит электрический ток и тепло, высокопластичен, достаточно прочен.</a:t>
            </a:r>
          </a:p>
          <a:p>
            <a:pPr marL="609600" indent="-609600">
              <a:lnSpc>
                <a:spcPct val="80000"/>
              </a:lnSpc>
            </a:pPr>
            <a:r>
              <a:rPr lang="ru-RU" sz="3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(алюминий)</a:t>
            </a:r>
          </a:p>
          <a:p>
            <a:pPr marL="609600" indent="-609600">
              <a:lnSpc>
                <a:spcPct val="80000"/>
              </a:lnSpc>
              <a:buFont typeface="Arial" charset="0"/>
              <a:buChar char="•"/>
            </a:pP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/>
          <a:lstStyle/>
          <a:p>
            <a:pPr marL="609600" indent="-609600" algn="just">
              <a:lnSpc>
                <a:spcPct val="8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Сплав на основе меди с добавками олова и легирующих элементов цинка, свинца, никеля и т.д. Сплав может быть оловянным, алюминиевым и т.д.</a:t>
            </a:r>
          </a:p>
          <a:p>
            <a:pPr marL="609600" indent="-609600">
              <a:lnSpc>
                <a:spcPct val="8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(бронза)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09600" indent="-609600" algn="just">
              <a:lnSpc>
                <a:spcPct val="8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 marL="609600" indent="-609600" algn="just">
              <a:lnSpc>
                <a:spcPct val="8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Сплав, относящийся к тяжелым материалам. В своем составе содержит углерод, железо, кремний, марганец, серу и фосфор. Сплав твердый. В маркировке сплава указывается углерод в десятых долях процента.</a:t>
            </a:r>
          </a:p>
          <a:p>
            <a:pPr marL="609600" indent="-609600">
              <a:lnSpc>
                <a:spcPct val="8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(инструментальная углеродистая сталь)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09600" indent="-609600" algn="just">
              <a:lnSpc>
                <a:spcPct val="8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Сплав, который в отличие от углеродистой стали кроме углерода, железа и обычных примесей содержит другие элементы хром, никель, титан и т. д. в сумме больше 10 %.</a:t>
            </a:r>
          </a:p>
          <a:p>
            <a:pPr marL="609600" indent="-609600">
              <a:lnSpc>
                <a:spcPct val="8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(высоколегированная сталь)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3353</TotalTime>
  <Words>970</Words>
  <Application>Microsoft Office PowerPoint</Application>
  <PresentationFormat>Экран (4:3)</PresentationFormat>
  <Paragraphs>224</Paragraphs>
  <Slides>39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39</vt:i4>
      </vt:variant>
    </vt:vector>
  </HeadingPairs>
  <TitlesOfParts>
    <vt:vector size="40" baseType="lpstr">
      <vt:lpstr>Тема Office</vt:lpstr>
      <vt:lpstr>Интерактивная игра  «Знатоки материаловедения» </vt:lpstr>
      <vt:lpstr>Слайд 2</vt:lpstr>
      <vt:lpstr>Цели: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Определения </vt:lpstr>
      <vt:lpstr>    Металлический сплав -</vt:lpstr>
      <vt:lpstr>Кристаллическое строение</vt:lpstr>
      <vt:lpstr>Микроструктура сплавов </vt:lpstr>
      <vt:lpstr>Свойства материалов </vt:lpstr>
      <vt:lpstr> Термическая обработка </vt:lpstr>
      <vt:lpstr>Железоуглеродистые сплавы</vt:lpstr>
      <vt:lpstr>Стали</vt:lpstr>
      <vt:lpstr>Определения </vt:lpstr>
      <vt:lpstr>Чугуны</vt:lpstr>
      <vt:lpstr>Слайд 28</vt:lpstr>
      <vt:lpstr>Соответствия</vt:lpstr>
      <vt:lpstr>Слайд 30</vt:lpstr>
      <vt:lpstr>Диаграмма железо-углерод</vt:lpstr>
      <vt:lpstr>Правильная диаграмма</vt:lpstr>
      <vt:lpstr>Слайд 33</vt:lpstr>
      <vt:lpstr>  Кто быстрее?  </vt:lpstr>
      <vt:lpstr>  Кто быстрее?  </vt:lpstr>
      <vt:lpstr>  Кто быстрее?  </vt:lpstr>
      <vt:lpstr>    VII тур Определите ключевое слово   </vt:lpstr>
      <vt:lpstr>       </vt:lpstr>
      <vt:lpstr>Литература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  «Крестики-нолики» </dc:title>
  <dc:creator>Admin</dc:creator>
  <cp:lastModifiedBy>User Windows</cp:lastModifiedBy>
  <cp:revision>360</cp:revision>
  <dcterms:created xsi:type="dcterms:W3CDTF">2011-10-15T09:09:22Z</dcterms:created>
  <dcterms:modified xsi:type="dcterms:W3CDTF">2024-12-18T16:47:40Z</dcterms:modified>
</cp:coreProperties>
</file>