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D5D5-A171-4C7A-B9B5-A4ABB409DB8F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F28D-2E51-4807-B33B-338240766FD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D5D5-A171-4C7A-B9B5-A4ABB409DB8F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F28D-2E51-4807-B33B-338240766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D5D5-A171-4C7A-B9B5-A4ABB409DB8F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F28D-2E51-4807-B33B-338240766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D5D5-A171-4C7A-B9B5-A4ABB409DB8F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F28D-2E51-4807-B33B-338240766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D5D5-A171-4C7A-B9B5-A4ABB409DB8F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622F28D-2E51-4807-B33B-338240766FD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D5D5-A171-4C7A-B9B5-A4ABB409DB8F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F28D-2E51-4807-B33B-338240766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D5D5-A171-4C7A-B9B5-A4ABB409DB8F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F28D-2E51-4807-B33B-338240766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D5D5-A171-4C7A-B9B5-A4ABB409DB8F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F28D-2E51-4807-B33B-338240766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D5D5-A171-4C7A-B9B5-A4ABB409DB8F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F28D-2E51-4807-B33B-338240766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D5D5-A171-4C7A-B9B5-A4ABB409DB8F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F28D-2E51-4807-B33B-338240766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D5D5-A171-4C7A-B9B5-A4ABB409DB8F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F28D-2E51-4807-B33B-338240766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820D5D5-A171-4C7A-B9B5-A4ABB409DB8F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622F28D-2E51-4807-B33B-338240766FD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0"/>
            <a:ext cx="8229600" cy="4714884"/>
          </a:xfrm>
        </p:spPr>
        <p:txBody>
          <a:bodyPr>
            <a:noAutofit/>
          </a:bodyPr>
          <a:lstStyle/>
          <a:p>
            <a:r>
              <a:rPr lang="ru-RU" sz="5600" dirty="0" smtClean="0">
                <a:solidFill>
                  <a:schemeClr val="bg1"/>
                </a:solidFill>
              </a:rPr>
              <a:t>Диспут </a:t>
            </a:r>
            <a:br>
              <a:rPr lang="ru-RU" sz="5600" dirty="0" smtClean="0">
                <a:solidFill>
                  <a:schemeClr val="bg1"/>
                </a:solidFill>
              </a:rPr>
            </a:br>
            <a:r>
              <a:rPr lang="ru-RU" sz="5600" dirty="0" smtClean="0">
                <a:solidFill>
                  <a:schemeClr val="bg1"/>
                </a:solidFill>
              </a:rPr>
              <a:t>«Неужели зло</a:t>
            </a:r>
            <a:br>
              <a:rPr lang="ru-RU" sz="5600" dirty="0" smtClean="0">
                <a:solidFill>
                  <a:schemeClr val="bg1"/>
                </a:solidFill>
              </a:rPr>
            </a:br>
            <a:r>
              <a:rPr lang="ru-RU" sz="5600" dirty="0" smtClean="0">
                <a:solidFill>
                  <a:schemeClr val="bg1"/>
                </a:solidFill>
              </a:rPr>
              <a:t> так привлекательно?»</a:t>
            </a:r>
            <a:endParaRPr lang="ru-RU" sz="56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4714884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Составитель – учитель русского языка и литературы Рекутина О.А.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14290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Статистика мировых конфликтов 21 века</a:t>
            </a:r>
          </a:p>
          <a:p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500174"/>
            <a:ext cx="828680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solidFill>
                  <a:schemeClr val="bg1"/>
                </a:solidFill>
              </a:rPr>
              <a:t>Итак, в XXI в. войны и вооружённые конфликты происходили в большинстве регионов Восточного полушария. Всего – </a:t>
            </a:r>
            <a:r>
              <a:rPr lang="ru-RU" sz="3200" b="1" dirty="0">
                <a:solidFill>
                  <a:srgbClr val="C00000"/>
                </a:solidFill>
              </a:rPr>
              <a:t>46</a:t>
            </a:r>
            <a:r>
              <a:rPr lang="ru-RU" sz="3200" b="1" dirty="0">
                <a:solidFill>
                  <a:schemeClr val="bg1"/>
                </a:solidFill>
              </a:rPr>
              <a:t>, в том числе унаследованных веком XXI от века ХХ – </a:t>
            </a:r>
            <a:r>
              <a:rPr lang="ru-RU" sz="3200" b="1" dirty="0">
                <a:solidFill>
                  <a:srgbClr val="C00000"/>
                </a:solidFill>
              </a:rPr>
              <a:t>11</a:t>
            </a:r>
            <a:r>
              <a:rPr lang="ru-RU" sz="3200" b="1" dirty="0">
                <a:solidFill>
                  <a:schemeClr val="bg1"/>
                </a:solidFill>
              </a:rPr>
              <a:t>, начавшихся в XX в. и продолжающихся в настоящее время – </a:t>
            </a:r>
            <a:r>
              <a:rPr lang="ru-RU" sz="3200" b="1" dirty="0">
                <a:solidFill>
                  <a:srgbClr val="C00000"/>
                </a:solidFill>
              </a:rPr>
              <a:t>2</a:t>
            </a:r>
            <a:r>
              <a:rPr lang="ru-RU" sz="3200" b="1" dirty="0">
                <a:solidFill>
                  <a:schemeClr val="bg1"/>
                </a:solidFill>
              </a:rPr>
              <a:t>, начавшихся в XXI в. и продолжающихся в наше время – </a:t>
            </a:r>
            <a:r>
              <a:rPr lang="ru-RU" sz="3200" b="1" dirty="0">
                <a:solidFill>
                  <a:srgbClr val="C00000"/>
                </a:solidFill>
              </a:rPr>
              <a:t>10</a:t>
            </a:r>
            <a:r>
              <a:rPr lang="ru-RU" sz="3200" b="1" dirty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97346"/>
            <a:ext cx="700092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Европа</a:t>
            </a:r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1. Албано-македонский конфликт в Македонии (2001),.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2. Война на Востоке Украины (2014 – н. </a:t>
            </a:r>
            <a:r>
              <a:rPr lang="ru-RU" sz="2400" b="1" dirty="0" err="1">
                <a:solidFill>
                  <a:schemeClr val="bg1"/>
                </a:solidFill>
              </a:rPr>
              <a:t>вр</a:t>
            </a:r>
            <a:r>
              <a:rPr lang="ru-RU" sz="2400" b="1" dirty="0">
                <a:solidFill>
                  <a:schemeClr val="bg1"/>
                </a:solidFill>
              </a:rPr>
              <a:t>.).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Закавказье</a:t>
            </a:r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1. Армяно-азербайджанский конфликт в Карабахе (1992 – н. </a:t>
            </a:r>
            <a:r>
              <a:rPr lang="ru-RU" sz="2400" b="1" dirty="0" err="1">
                <a:solidFill>
                  <a:schemeClr val="bg1"/>
                </a:solidFill>
              </a:rPr>
              <a:t>вр</a:t>
            </a:r>
            <a:r>
              <a:rPr lang="ru-RU" sz="2400" b="1" dirty="0">
                <a:solidFill>
                  <a:schemeClr val="bg1"/>
                </a:solidFill>
              </a:rPr>
              <a:t>.).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2. Первый конфликт в </a:t>
            </a:r>
            <a:r>
              <a:rPr lang="ru-RU" sz="2400" b="1" dirty="0" err="1">
                <a:solidFill>
                  <a:schemeClr val="bg1"/>
                </a:solidFill>
              </a:rPr>
              <a:t>Кодорском</a:t>
            </a:r>
            <a:r>
              <a:rPr lang="ru-RU" sz="2400" b="1" dirty="0">
                <a:solidFill>
                  <a:schemeClr val="bg1"/>
                </a:solidFill>
              </a:rPr>
              <a:t> ущелье (2001).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3. Второй конфликт в </a:t>
            </a:r>
            <a:r>
              <a:rPr lang="ru-RU" sz="2400" b="1" dirty="0" err="1">
                <a:solidFill>
                  <a:schemeClr val="bg1"/>
                </a:solidFill>
              </a:rPr>
              <a:t>Кодорском</a:t>
            </a:r>
            <a:r>
              <a:rPr lang="ru-RU" sz="2400" b="1" dirty="0">
                <a:solidFill>
                  <a:schemeClr val="bg1"/>
                </a:solidFill>
              </a:rPr>
              <a:t> ущелье (2006).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4. Война в Южной Осетии (2008). Иногда употребляют название «Российско-грузинская война», что, на наш взгляд, неверно.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Северная Африка</a:t>
            </a:r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1. Гражданская война в Алжире (1991–2002).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2. Гражданская война в Ливии (2011 – н. </a:t>
            </a:r>
            <a:r>
              <a:rPr lang="ru-RU" sz="2400" b="1" dirty="0" err="1">
                <a:solidFill>
                  <a:schemeClr val="bg1"/>
                </a:solidFill>
              </a:rPr>
              <a:t>вр</a:t>
            </a:r>
            <a:r>
              <a:rPr lang="ru-RU" sz="2400" b="1" dirty="0">
                <a:solidFill>
                  <a:schemeClr val="bg1"/>
                </a:solidFill>
              </a:rPr>
              <a:t>.).</a:t>
            </a:r>
            <a:br>
              <a:rPr lang="ru-RU" sz="2400" b="1" dirty="0">
                <a:solidFill>
                  <a:schemeClr val="bg1"/>
                </a:solidFill>
              </a:rPr>
            </a:b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-79653"/>
            <a:ext cx="892971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Африка Южнее Сахары</a:t>
            </a:r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1. Гражданская война в Сьерра-Леоне (1991–2002).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2. Гражданская война в Бурунди (1993–2005).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3. Вторая конголезская война (1998–2002).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4. Вторая гражданская война в Либерии (1999–2003).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5. Первая гражданская война в </a:t>
            </a:r>
            <a:r>
              <a:rPr lang="ru-RU" sz="2400" b="1" dirty="0" err="1">
                <a:solidFill>
                  <a:schemeClr val="bg1"/>
                </a:solidFill>
              </a:rPr>
              <a:t>Кот-д’Ивуаре</a:t>
            </a:r>
            <a:r>
              <a:rPr lang="ru-RU" sz="2400" b="1" dirty="0">
                <a:solidFill>
                  <a:schemeClr val="bg1"/>
                </a:solidFill>
              </a:rPr>
              <a:t> (2002–2007).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6. Война в Центральной Африке (2004–2007).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7. Война в ДРК (2004–2009).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8. Война Нигерии (2004 – н. </a:t>
            </a:r>
            <a:r>
              <a:rPr lang="ru-RU" sz="2400" b="1" dirty="0" err="1">
                <a:solidFill>
                  <a:schemeClr val="bg1"/>
                </a:solidFill>
              </a:rPr>
              <a:t>вр</a:t>
            </a:r>
            <a:r>
              <a:rPr lang="ru-RU" sz="2400" b="1" dirty="0">
                <a:solidFill>
                  <a:schemeClr val="bg1"/>
                </a:solidFill>
              </a:rPr>
              <a:t>.).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9. Вторая гражданская война в Чаде (2005–2010).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10. Война в Сомали (2006–2009).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11. Конфликт в Кении (2007–2008).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12. </a:t>
            </a:r>
            <a:r>
              <a:rPr lang="ru-RU" sz="2400" b="1" dirty="0" err="1">
                <a:solidFill>
                  <a:schemeClr val="bg1"/>
                </a:solidFill>
              </a:rPr>
              <a:t>Джибутийско-эритрейский</a:t>
            </a:r>
            <a:r>
              <a:rPr lang="ru-RU" sz="2400" b="1" dirty="0">
                <a:solidFill>
                  <a:schemeClr val="bg1"/>
                </a:solidFill>
              </a:rPr>
              <a:t> конфликт (2008).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13. Вторая гражданская война в </a:t>
            </a:r>
            <a:r>
              <a:rPr lang="ru-RU" sz="2400" b="1" dirty="0" err="1">
                <a:solidFill>
                  <a:schemeClr val="bg1"/>
                </a:solidFill>
              </a:rPr>
              <a:t>Кот-д’Ивуаре</a:t>
            </a:r>
            <a:r>
              <a:rPr lang="ru-RU" sz="2400" b="1" dirty="0">
                <a:solidFill>
                  <a:schemeClr val="bg1"/>
                </a:solidFill>
              </a:rPr>
              <a:t> (2010–2011).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14. Восстание туарегов в Мали (2012–2013).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15. Война в ДРК (2012–2013).</a:t>
            </a:r>
            <a:br>
              <a:rPr lang="ru-RU" sz="2400" b="1" dirty="0">
                <a:solidFill>
                  <a:schemeClr val="bg1"/>
                </a:solidFill>
              </a:rPr>
            </a:b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Ближний Восток</a:t>
            </a:r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1. </a:t>
            </a:r>
            <a:r>
              <a:rPr lang="ru-RU" sz="2400" b="1" dirty="0" err="1">
                <a:solidFill>
                  <a:schemeClr val="bg1"/>
                </a:solidFill>
              </a:rPr>
              <a:t>Интифада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err="1">
                <a:solidFill>
                  <a:schemeClr val="bg1"/>
                </a:solidFill>
              </a:rPr>
              <a:t>аль-Аксы</a:t>
            </a:r>
            <a:r>
              <a:rPr lang="ru-RU" sz="2400" b="1" dirty="0">
                <a:solidFill>
                  <a:schemeClr val="bg1"/>
                </a:solidFill>
              </a:rPr>
              <a:t> (Вторая </a:t>
            </a:r>
            <a:r>
              <a:rPr lang="ru-RU" sz="2400" b="1" dirty="0" err="1">
                <a:solidFill>
                  <a:schemeClr val="bg1"/>
                </a:solidFill>
              </a:rPr>
              <a:t>интифада</a:t>
            </a:r>
            <a:r>
              <a:rPr lang="ru-RU" sz="2400" b="1" dirty="0">
                <a:solidFill>
                  <a:schemeClr val="bg1"/>
                </a:solidFill>
              </a:rPr>
              <a:t>) (2000–2005).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2. Интервенция в Ирак (2003–2011).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3. Гражданская война в Судане (2003 – н. </a:t>
            </a:r>
            <a:r>
              <a:rPr lang="ru-RU" sz="2400" b="1" dirty="0" err="1">
                <a:solidFill>
                  <a:schemeClr val="bg1"/>
                </a:solidFill>
              </a:rPr>
              <a:t>вр</a:t>
            </a:r>
            <a:r>
              <a:rPr lang="ru-RU" sz="2400" b="1" dirty="0">
                <a:solidFill>
                  <a:schemeClr val="bg1"/>
                </a:solidFill>
              </a:rPr>
              <a:t>.).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4. Гражданская война в Йемене (2004 – н. </a:t>
            </a:r>
            <a:r>
              <a:rPr lang="ru-RU" sz="2400" b="1" dirty="0" err="1">
                <a:solidFill>
                  <a:schemeClr val="bg1"/>
                </a:solidFill>
              </a:rPr>
              <a:t>вр</a:t>
            </a:r>
            <a:r>
              <a:rPr lang="ru-RU" sz="2400" b="1" dirty="0">
                <a:solidFill>
                  <a:schemeClr val="bg1"/>
                </a:solidFill>
              </a:rPr>
              <a:t>.).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5. Вторая ливанская война (2006).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6. Конфликт в Ливане (2007).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7. Израильско-палестинский конфликт (2008–2009).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8. Гражданская война в Сирии (2011 – н. </a:t>
            </a:r>
            <a:r>
              <a:rPr lang="ru-RU" sz="2400" b="1" dirty="0" err="1">
                <a:solidFill>
                  <a:schemeClr val="bg1"/>
                </a:solidFill>
              </a:rPr>
              <a:t>вр</a:t>
            </a:r>
            <a:r>
              <a:rPr lang="ru-RU" sz="2400" b="1" dirty="0">
                <a:solidFill>
                  <a:schemeClr val="bg1"/>
                </a:solidFill>
              </a:rPr>
              <a:t>.).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9. Конфликт в Ливане (2011–2017).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10. </a:t>
            </a:r>
            <a:r>
              <a:rPr lang="ru-RU" sz="2400" b="1" dirty="0" err="1">
                <a:solidFill>
                  <a:schemeClr val="bg1"/>
                </a:solidFill>
              </a:rPr>
              <a:t>Суданско-южносуданская</a:t>
            </a:r>
            <a:r>
              <a:rPr lang="ru-RU" sz="2400" b="1" dirty="0">
                <a:solidFill>
                  <a:schemeClr val="bg1"/>
                </a:solidFill>
              </a:rPr>
              <a:t> война (2011).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11. Гражданская война в Ираке (2011 – н. </a:t>
            </a:r>
            <a:r>
              <a:rPr lang="ru-RU" sz="2400" b="1" dirty="0" err="1">
                <a:solidFill>
                  <a:schemeClr val="bg1"/>
                </a:solidFill>
              </a:rPr>
              <a:t>вр</a:t>
            </a:r>
            <a:r>
              <a:rPr lang="ru-RU" sz="2400" b="1" dirty="0">
                <a:solidFill>
                  <a:schemeClr val="bg1"/>
                </a:solidFill>
              </a:rPr>
              <a:t>.).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12. Интервенция в Йемен (2014 – н. </a:t>
            </a:r>
            <a:r>
              <a:rPr lang="ru-RU" sz="2400" b="1" dirty="0" err="1">
                <a:solidFill>
                  <a:schemeClr val="bg1"/>
                </a:solidFill>
              </a:rPr>
              <a:t>вр</a:t>
            </a:r>
            <a:r>
              <a:rPr lang="ru-RU" sz="2400" b="1" dirty="0">
                <a:solidFill>
                  <a:schemeClr val="bg1"/>
                </a:solidFill>
              </a:rPr>
              <a:t>.).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13. </a:t>
            </a:r>
            <a:r>
              <a:rPr lang="ru-RU" sz="2400" b="1" dirty="0" err="1">
                <a:solidFill>
                  <a:schemeClr val="bg1"/>
                </a:solidFill>
              </a:rPr>
              <a:t>Иракско-курдский</a:t>
            </a:r>
            <a:r>
              <a:rPr lang="ru-RU" sz="2400" b="1" dirty="0">
                <a:solidFill>
                  <a:schemeClr val="bg1"/>
                </a:solidFill>
              </a:rPr>
              <a:t> конфликт (2017).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Средний Восток</a:t>
            </a:r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1. Гражданская война в Афганистане (1978 – н. </a:t>
            </a:r>
            <a:r>
              <a:rPr lang="ru-RU" sz="2400" b="1" dirty="0" err="1">
                <a:solidFill>
                  <a:schemeClr val="bg1"/>
                </a:solidFill>
              </a:rPr>
              <a:t>вр</a:t>
            </a:r>
            <a:r>
              <a:rPr lang="ru-RU" sz="2400" b="1" dirty="0">
                <a:solidFill>
                  <a:schemeClr val="bg1"/>
                </a:solidFill>
              </a:rPr>
              <a:t>.).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2. Интервенция в Афганистан (2001 – н. </a:t>
            </a:r>
            <a:r>
              <a:rPr lang="ru-RU" sz="2400" b="1" dirty="0" err="1">
                <a:solidFill>
                  <a:schemeClr val="bg1"/>
                </a:solidFill>
              </a:rPr>
              <a:t>вр</a:t>
            </a:r>
            <a:r>
              <a:rPr lang="ru-RU" sz="2400" b="1" dirty="0">
                <a:solidFill>
                  <a:schemeClr val="bg1"/>
                </a:solidFill>
              </a:rPr>
              <a:t>.).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166843"/>
            <a:ext cx="778674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Южная Азия</a:t>
            </a:r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1. Третья </a:t>
            </a:r>
            <a:r>
              <a:rPr lang="ru-RU" sz="2400" b="1" dirty="0" err="1">
                <a:solidFill>
                  <a:schemeClr val="bg1"/>
                </a:solidFill>
              </a:rPr>
              <a:t>иламская</a:t>
            </a:r>
            <a:r>
              <a:rPr lang="ru-RU" sz="2400" b="1" dirty="0">
                <a:solidFill>
                  <a:schemeClr val="bg1"/>
                </a:solidFill>
              </a:rPr>
              <a:t> война (1995–2002) (фаза Гражданской войны на Шри-Ланке, длившейся в 1983–2009 гг.).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2. Гражданская война в Непале (1996–2006).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3. Индийско-бангладешский конфликт (2001).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4. Война в </a:t>
            </a:r>
            <a:r>
              <a:rPr lang="ru-RU" sz="2400" b="1" dirty="0" err="1">
                <a:solidFill>
                  <a:schemeClr val="bg1"/>
                </a:solidFill>
              </a:rPr>
              <a:t>Вазиристане</a:t>
            </a:r>
            <a:r>
              <a:rPr lang="ru-RU" sz="2400" b="1" dirty="0">
                <a:solidFill>
                  <a:schemeClr val="bg1"/>
                </a:solidFill>
              </a:rPr>
              <a:t> (2004 – н. </a:t>
            </a:r>
            <a:r>
              <a:rPr lang="ru-RU" sz="2400" b="1" dirty="0" err="1">
                <a:solidFill>
                  <a:schemeClr val="bg1"/>
                </a:solidFill>
              </a:rPr>
              <a:t>вр</a:t>
            </a:r>
            <a:r>
              <a:rPr lang="ru-RU" sz="2400" b="1" dirty="0">
                <a:solidFill>
                  <a:schemeClr val="bg1"/>
                </a:solidFill>
              </a:rPr>
              <a:t>.).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5. Четвертая </a:t>
            </a:r>
            <a:r>
              <a:rPr lang="ru-RU" sz="2400" b="1" dirty="0" err="1">
                <a:solidFill>
                  <a:schemeClr val="bg1"/>
                </a:solidFill>
              </a:rPr>
              <a:t>иламская</a:t>
            </a:r>
            <a:r>
              <a:rPr lang="ru-RU" sz="2400" b="1" dirty="0">
                <a:solidFill>
                  <a:schemeClr val="bg1"/>
                </a:solidFill>
              </a:rPr>
              <a:t> война (2006–2009) (фаза Гражданской войны на Шри-Ланке, длившейся в 1983–2009 гг.).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6. </a:t>
            </a:r>
            <a:r>
              <a:rPr lang="ru-RU" sz="2400" b="1" dirty="0" err="1">
                <a:solidFill>
                  <a:schemeClr val="bg1"/>
                </a:solidFill>
              </a:rPr>
              <a:t>Индо-пакистанский</a:t>
            </a:r>
            <a:r>
              <a:rPr lang="ru-RU" sz="2400" b="1" dirty="0">
                <a:solidFill>
                  <a:schemeClr val="bg1"/>
                </a:solidFill>
              </a:rPr>
              <a:t> конфликт (2019).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Юго-Восточная Азия</a:t>
            </a:r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1. </a:t>
            </a:r>
            <a:r>
              <a:rPr lang="ru-RU" sz="2400" b="1" dirty="0" err="1">
                <a:solidFill>
                  <a:schemeClr val="bg1"/>
                </a:solidFill>
              </a:rPr>
              <a:t>Тайско-камбоджийский</a:t>
            </a:r>
            <a:r>
              <a:rPr lang="ru-RU" sz="2400" b="1" dirty="0">
                <a:solidFill>
                  <a:schemeClr val="bg1"/>
                </a:solidFill>
              </a:rPr>
              <a:t> конфликт (2008).</a:t>
            </a:r>
            <a:br>
              <a:rPr lang="ru-RU" sz="2400" b="1" dirty="0">
                <a:solidFill>
                  <a:schemeClr val="bg1"/>
                </a:solidFill>
              </a:rPr>
            </a:b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000108"/>
            <a:ext cx="850112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Количество террористических актов только в России за последние десять лет возросло с 6 до 43, в 7 раз!</a:t>
            </a:r>
            <a:endParaRPr lang="ru-RU" sz="5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000108"/>
            <a:ext cx="850112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Неужели зло, действительно, так привлекательно?!</a:t>
            </a:r>
            <a:endParaRPr lang="ru-RU" sz="5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</TotalTime>
  <Words>111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Диспут  «Неужели зло  так привлекательно?»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Диспут  «Неужели зло  так привлекательно?»</dc:title>
  <dc:creator>Рекутина Ольга Анатольевна</dc:creator>
  <cp:lastModifiedBy>Рекутина Ольга Анатольевна</cp:lastModifiedBy>
  <cp:revision>3</cp:revision>
  <dcterms:created xsi:type="dcterms:W3CDTF">2022-03-08T07:39:05Z</dcterms:created>
  <dcterms:modified xsi:type="dcterms:W3CDTF">2022-03-08T07:50:35Z</dcterms:modified>
</cp:coreProperties>
</file>