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72" r:id="rId3"/>
    <p:sldId id="277" r:id="rId4"/>
    <p:sldId id="278" r:id="rId5"/>
    <p:sldId id="281" r:id="rId6"/>
    <p:sldId id="289" r:id="rId7"/>
    <p:sldId id="263" r:id="rId8"/>
    <p:sldId id="280" r:id="rId9"/>
    <p:sldId id="273" r:id="rId10"/>
    <p:sldId id="275" r:id="rId11"/>
    <p:sldId id="264" r:id="rId12"/>
    <p:sldId id="282" r:id="rId13"/>
    <p:sldId id="283" r:id="rId14"/>
    <p:sldId id="265" r:id="rId15"/>
    <p:sldId id="285" r:id="rId16"/>
    <p:sldId id="286" r:id="rId17"/>
    <p:sldId id="284" r:id="rId18"/>
    <p:sldId id="287" r:id="rId19"/>
    <p:sldId id="28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5" autoAdjust="0"/>
    <p:restoredTop sz="94660"/>
  </p:normalViewPr>
  <p:slideViewPr>
    <p:cSldViewPr>
      <p:cViewPr varScale="1">
        <p:scale>
          <a:sx n="65" d="100"/>
          <a:sy n="65" d="100"/>
        </p:scale>
        <p:origin x="-1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D45B19-D86E-44EF-B3DE-5903AEA27C54}" type="doc">
      <dgm:prSet loTypeId="urn:microsoft.com/office/officeart/2005/8/layout/funnel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AC293D0-D1C8-4FD7-93AD-C6E1952488EE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</a:rPr>
            <a:t>условия познания</a:t>
          </a:r>
          <a:endParaRPr lang="ru-RU" sz="1600" b="1" dirty="0">
            <a:solidFill>
              <a:schemeClr val="bg1"/>
            </a:solidFill>
          </a:endParaRPr>
        </a:p>
      </dgm:t>
    </dgm:pt>
    <dgm:pt modelId="{2B899F0E-5316-4A1B-989F-A89AA9905D91}" type="parTrans" cxnId="{D31FAB73-A470-443F-8C8F-22F406211D03}">
      <dgm:prSet/>
      <dgm:spPr/>
      <dgm:t>
        <a:bodyPr/>
        <a:lstStyle/>
        <a:p>
          <a:endParaRPr lang="ru-RU"/>
        </a:p>
      </dgm:t>
    </dgm:pt>
    <dgm:pt modelId="{AAF0AEE1-1EC3-4E54-832F-5DF24717F5BA}" type="sibTrans" cxnId="{D31FAB73-A470-443F-8C8F-22F406211D03}">
      <dgm:prSet/>
      <dgm:spPr/>
      <dgm:t>
        <a:bodyPr/>
        <a:lstStyle/>
        <a:p>
          <a:endParaRPr lang="ru-RU"/>
        </a:p>
      </dgm:t>
    </dgm:pt>
    <dgm:pt modelId="{8448BCED-C0F9-455F-8435-A3B862BD530E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pPr marL="0" indent="0">
            <a:tabLst/>
          </a:pPr>
          <a:r>
            <a:rPr lang="ru-RU" sz="1600" b="1" dirty="0" smtClean="0">
              <a:solidFill>
                <a:schemeClr val="bg1"/>
              </a:solidFill>
            </a:rPr>
            <a:t>содержание учебного материала </a:t>
          </a:r>
          <a:endParaRPr lang="ru-RU" sz="1600" b="1" dirty="0">
            <a:solidFill>
              <a:schemeClr val="bg1"/>
            </a:solidFill>
          </a:endParaRPr>
        </a:p>
      </dgm:t>
    </dgm:pt>
    <dgm:pt modelId="{BBDD04BF-B272-46A3-B737-67D8186E467B}" type="parTrans" cxnId="{EF153B25-55E3-467C-A88F-8AB7B6739E1C}">
      <dgm:prSet/>
      <dgm:spPr/>
      <dgm:t>
        <a:bodyPr/>
        <a:lstStyle/>
        <a:p>
          <a:endParaRPr lang="ru-RU"/>
        </a:p>
      </dgm:t>
    </dgm:pt>
    <dgm:pt modelId="{27CC8436-C84D-4012-A89C-81AC9A38935B}" type="sibTrans" cxnId="{EF153B25-55E3-467C-A88F-8AB7B6739E1C}">
      <dgm:prSet/>
      <dgm:spPr/>
      <dgm:t>
        <a:bodyPr/>
        <a:lstStyle/>
        <a:p>
          <a:endParaRPr lang="ru-RU"/>
        </a:p>
      </dgm:t>
    </dgm:pt>
    <dgm:pt modelId="{F43A2944-07C6-4FC4-9F64-0618F75BC35F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C00000"/>
              </a:solidFill>
            </a:rPr>
            <a:t>ПРИЧИННО-СЛЕДСТВЕННЫЕ  СВЯЗИ</a:t>
          </a:r>
        </a:p>
        <a:p>
          <a:r>
            <a:rPr lang="ru-RU" sz="1600" b="1" dirty="0" smtClean="0">
              <a:solidFill>
                <a:srgbClr val="C00000"/>
              </a:solidFill>
            </a:rPr>
            <a:t> В  ОКРУЖАЮЩЕМ  МИРЕ</a:t>
          </a:r>
        </a:p>
        <a:p>
          <a:endParaRPr lang="ru-RU" sz="1300" b="1" dirty="0">
            <a:solidFill>
              <a:schemeClr val="accent2">
                <a:lumMod val="50000"/>
              </a:schemeClr>
            </a:solidFill>
          </a:endParaRPr>
        </a:p>
      </dgm:t>
    </dgm:pt>
    <dgm:pt modelId="{21303D56-CD6B-48CE-B0E5-602A9B3DCBF4}" type="parTrans" cxnId="{DFFED1E5-87BB-4288-BD69-8E84D4E35072}">
      <dgm:prSet/>
      <dgm:spPr/>
      <dgm:t>
        <a:bodyPr/>
        <a:lstStyle/>
        <a:p>
          <a:endParaRPr lang="ru-RU"/>
        </a:p>
      </dgm:t>
    </dgm:pt>
    <dgm:pt modelId="{4B9F9770-1F80-424E-B39E-0CE3F8D1CCB4}" type="sibTrans" cxnId="{DFFED1E5-87BB-4288-BD69-8E84D4E35072}">
      <dgm:prSet/>
      <dgm:spPr/>
      <dgm:t>
        <a:bodyPr/>
        <a:lstStyle/>
        <a:p>
          <a:endParaRPr lang="ru-RU"/>
        </a:p>
      </dgm:t>
    </dgm:pt>
    <dgm:pt modelId="{EBF23418-C3C7-4FB3-B80A-6AAF3D56C6F4}" type="pres">
      <dgm:prSet presAssocID="{06D45B19-D86E-44EF-B3DE-5903AEA27C54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4D731C-C558-4D6E-9D9F-D2BBA0942C43}" type="pres">
      <dgm:prSet presAssocID="{06D45B19-D86E-44EF-B3DE-5903AEA27C54}" presName="ellipse" presStyleLbl="trBgShp" presStyleIdx="0" presStyleCnt="1"/>
      <dgm:spPr/>
    </dgm:pt>
    <dgm:pt modelId="{76D3C0C1-2C03-4B0C-BC29-C8D456BE561F}" type="pres">
      <dgm:prSet presAssocID="{06D45B19-D86E-44EF-B3DE-5903AEA27C54}" presName="arrow1" presStyleLbl="fgShp" presStyleIdx="0" presStyleCnt="1" custLinFactNeighborX="-18124" custLinFactNeighborY="-22112"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9C76A96E-5722-4A02-9BF9-D0183B2E6683}" type="pres">
      <dgm:prSet presAssocID="{06D45B19-D86E-44EF-B3DE-5903AEA27C54}" presName="rectangle" presStyleLbl="revTx" presStyleIdx="0" presStyleCnt="1" custScaleX="146018" custScaleY="105458" custLinFactNeighborX="6911" custLinFactNeighborY="119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A3DCDA-B007-4ED8-B5A2-0DC2A313CCC5}" type="pres">
      <dgm:prSet presAssocID="{8448BCED-C0F9-455F-8435-A3B862BD530E}" presName="item1" presStyleLbl="node1" presStyleIdx="0" presStyleCnt="2" custScaleX="164597" custScaleY="126796" custLinFactNeighborX="-71188" custLinFactNeighborY="-90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11D341-5240-4258-A8F4-689C47F2C047}" type="pres">
      <dgm:prSet presAssocID="{F43A2944-07C6-4FC4-9F64-0618F75BC35F}" presName="item2" presStyleLbl="node1" presStyleIdx="1" presStyleCnt="2" custScaleX="139397" custScaleY="114197" custLinFactX="20646" custLinFactNeighborX="100000" custLinFactNeighborY="-16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B92A1B-496F-4B43-9C35-A9D903DDA36E}" type="pres">
      <dgm:prSet presAssocID="{06D45B19-D86E-44EF-B3DE-5903AEA27C54}" presName="funnel" presStyleLbl="trAlignAcc1" presStyleIdx="0" presStyleCnt="1" custLinFactNeighborX="-3096" custLinFactNeighborY="-405"/>
      <dgm:spPr/>
    </dgm:pt>
  </dgm:ptLst>
  <dgm:cxnLst>
    <dgm:cxn modelId="{CF6A2439-9FBD-4DA0-9EAE-5BA892C6570E}" type="presOf" srcId="{8448BCED-C0F9-455F-8435-A3B862BD530E}" destId="{5CA3DCDA-B007-4ED8-B5A2-0DC2A313CCC5}" srcOrd="0" destOrd="0" presId="urn:microsoft.com/office/officeart/2005/8/layout/funnel1"/>
    <dgm:cxn modelId="{4FCA3469-E4C3-4788-9613-856DF2D21623}" type="presOf" srcId="{06D45B19-D86E-44EF-B3DE-5903AEA27C54}" destId="{EBF23418-C3C7-4FB3-B80A-6AAF3D56C6F4}" srcOrd="0" destOrd="0" presId="urn:microsoft.com/office/officeart/2005/8/layout/funnel1"/>
    <dgm:cxn modelId="{33BAFE0D-FC3A-4794-8F4B-ABF94708287E}" type="presOf" srcId="{F43A2944-07C6-4FC4-9F64-0618F75BC35F}" destId="{9C76A96E-5722-4A02-9BF9-D0183B2E6683}" srcOrd="0" destOrd="0" presId="urn:microsoft.com/office/officeart/2005/8/layout/funnel1"/>
    <dgm:cxn modelId="{3126C125-4F20-4C35-B937-0F138EC22012}" type="presOf" srcId="{6AC293D0-D1C8-4FD7-93AD-C6E1952488EE}" destId="{AF11D341-5240-4258-A8F4-689C47F2C047}" srcOrd="0" destOrd="0" presId="urn:microsoft.com/office/officeart/2005/8/layout/funnel1"/>
    <dgm:cxn modelId="{D31FAB73-A470-443F-8C8F-22F406211D03}" srcId="{06D45B19-D86E-44EF-B3DE-5903AEA27C54}" destId="{6AC293D0-D1C8-4FD7-93AD-C6E1952488EE}" srcOrd="0" destOrd="0" parTransId="{2B899F0E-5316-4A1B-989F-A89AA9905D91}" sibTransId="{AAF0AEE1-1EC3-4E54-832F-5DF24717F5BA}"/>
    <dgm:cxn modelId="{EF153B25-55E3-467C-A88F-8AB7B6739E1C}" srcId="{06D45B19-D86E-44EF-B3DE-5903AEA27C54}" destId="{8448BCED-C0F9-455F-8435-A3B862BD530E}" srcOrd="1" destOrd="0" parTransId="{BBDD04BF-B272-46A3-B737-67D8186E467B}" sibTransId="{27CC8436-C84D-4012-A89C-81AC9A38935B}"/>
    <dgm:cxn modelId="{DFFED1E5-87BB-4288-BD69-8E84D4E35072}" srcId="{06D45B19-D86E-44EF-B3DE-5903AEA27C54}" destId="{F43A2944-07C6-4FC4-9F64-0618F75BC35F}" srcOrd="2" destOrd="0" parTransId="{21303D56-CD6B-48CE-B0E5-602A9B3DCBF4}" sibTransId="{4B9F9770-1F80-424E-B39E-0CE3F8D1CCB4}"/>
    <dgm:cxn modelId="{7D134D0D-A64A-4A6D-801E-A0DF58AA0B54}" type="presParOf" srcId="{EBF23418-C3C7-4FB3-B80A-6AAF3D56C6F4}" destId="{9F4D731C-C558-4D6E-9D9F-D2BBA0942C43}" srcOrd="0" destOrd="0" presId="urn:microsoft.com/office/officeart/2005/8/layout/funnel1"/>
    <dgm:cxn modelId="{4BE9A813-D1C2-4D58-BED9-3A82487AF00F}" type="presParOf" srcId="{EBF23418-C3C7-4FB3-B80A-6AAF3D56C6F4}" destId="{76D3C0C1-2C03-4B0C-BC29-C8D456BE561F}" srcOrd="1" destOrd="0" presId="urn:microsoft.com/office/officeart/2005/8/layout/funnel1"/>
    <dgm:cxn modelId="{4FFB2225-836A-4965-8771-0929FCD0DFBF}" type="presParOf" srcId="{EBF23418-C3C7-4FB3-B80A-6AAF3D56C6F4}" destId="{9C76A96E-5722-4A02-9BF9-D0183B2E6683}" srcOrd="2" destOrd="0" presId="urn:microsoft.com/office/officeart/2005/8/layout/funnel1"/>
    <dgm:cxn modelId="{32F9F372-249F-46D0-817C-38D3D3897B8E}" type="presParOf" srcId="{EBF23418-C3C7-4FB3-B80A-6AAF3D56C6F4}" destId="{5CA3DCDA-B007-4ED8-B5A2-0DC2A313CCC5}" srcOrd="3" destOrd="0" presId="urn:microsoft.com/office/officeart/2005/8/layout/funnel1"/>
    <dgm:cxn modelId="{476C064E-A1AE-4FEE-8B19-3E62A6123655}" type="presParOf" srcId="{EBF23418-C3C7-4FB3-B80A-6AAF3D56C6F4}" destId="{AF11D341-5240-4258-A8F4-689C47F2C047}" srcOrd="4" destOrd="0" presId="urn:microsoft.com/office/officeart/2005/8/layout/funnel1"/>
    <dgm:cxn modelId="{513B20A3-959D-4C27-8A43-C6503E62098E}" type="presParOf" srcId="{EBF23418-C3C7-4FB3-B80A-6AAF3D56C6F4}" destId="{9FB92A1B-496F-4B43-9C35-A9D903DDA36E}" srcOrd="5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A27568-E90B-4F2B-BCB9-90B052D88D73}" type="doc">
      <dgm:prSet loTypeId="urn:microsoft.com/office/officeart/2005/8/layout/vList3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49FCB63-C0CA-4547-9411-C649349CD7CE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002060"/>
              </a:solidFill>
            </a:rPr>
            <a:t>Полное слияние учебного материала</a:t>
          </a:r>
          <a:endParaRPr lang="ru-RU" sz="2400" dirty="0">
            <a:solidFill>
              <a:srgbClr val="002060"/>
            </a:solidFill>
          </a:endParaRPr>
        </a:p>
      </dgm:t>
    </dgm:pt>
    <dgm:pt modelId="{94522E55-5367-465B-84E4-EE2D7E35C38A}" type="parTrans" cxnId="{5EC63BC6-7C9D-4C64-964C-97161112A9B8}">
      <dgm:prSet/>
      <dgm:spPr/>
      <dgm:t>
        <a:bodyPr/>
        <a:lstStyle/>
        <a:p>
          <a:endParaRPr lang="ru-RU"/>
        </a:p>
      </dgm:t>
    </dgm:pt>
    <dgm:pt modelId="{D4E1FD9D-E326-47ED-8A86-C145DF832E4F}" type="sibTrans" cxnId="{5EC63BC6-7C9D-4C64-964C-97161112A9B8}">
      <dgm:prSet/>
      <dgm:spPr/>
      <dgm:t>
        <a:bodyPr/>
        <a:lstStyle/>
        <a:p>
          <a:endParaRPr lang="ru-RU"/>
        </a:p>
      </dgm:t>
    </dgm:pt>
    <dgm:pt modelId="{03E0D96F-1B0A-4997-BA3C-96103569B936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Коррекция существующих программ со слиянием учебного материала различных учебных дисциплин</a:t>
          </a:r>
          <a:endParaRPr lang="ru-RU" sz="2000" dirty="0">
            <a:solidFill>
              <a:srgbClr val="002060"/>
            </a:solidFill>
          </a:endParaRPr>
        </a:p>
      </dgm:t>
    </dgm:pt>
    <dgm:pt modelId="{3CE36B32-9949-4ECE-AFAC-8D1E88DA31A9}" type="parTrans" cxnId="{79892965-4DA5-4D03-B32B-DD329B2119CF}">
      <dgm:prSet/>
      <dgm:spPr/>
      <dgm:t>
        <a:bodyPr/>
        <a:lstStyle/>
        <a:p>
          <a:endParaRPr lang="ru-RU"/>
        </a:p>
      </dgm:t>
    </dgm:pt>
    <dgm:pt modelId="{B41976EB-61B1-4257-8C63-20550498266F}" type="sibTrans" cxnId="{79892965-4DA5-4D03-B32B-DD329B2119CF}">
      <dgm:prSet/>
      <dgm:spPr/>
      <dgm:t>
        <a:bodyPr/>
        <a:lstStyle/>
        <a:p>
          <a:endParaRPr lang="ru-RU"/>
        </a:p>
      </dgm:t>
    </dgm:pt>
    <dgm:pt modelId="{1A2C9414-41FF-4484-BD14-B025ED973915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002060"/>
              </a:solidFill>
            </a:rPr>
            <a:t>Интеграция основного и дополнительного образования</a:t>
          </a:r>
          <a:endParaRPr lang="ru-RU" sz="2400" dirty="0">
            <a:solidFill>
              <a:srgbClr val="002060"/>
            </a:solidFill>
          </a:endParaRPr>
        </a:p>
      </dgm:t>
    </dgm:pt>
    <dgm:pt modelId="{87714626-A73E-43E1-8DE2-D5DC07CEE516}" type="parTrans" cxnId="{D848D6FA-4A41-496C-9F33-5078A81C156F}">
      <dgm:prSet/>
      <dgm:spPr/>
      <dgm:t>
        <a:bodyPr/>
        <a:lstStyle/>
        <a:p>
          <a:endParaRPr lang="ru-RU"/>
        </a:p>
      </dgm:t>
    </dgm:pt>
    <dgm:pt modelId="{4BC7AACC-C23D-4F05-B246-CB76769B7317}" type="sibTrans" cxnId="{D848D6FA-4A41-496C-9F33-5078A81C156F}">
      <dgm:prSet/>
      <dgm:spPr/>
      <dgm:t>
        <a:bodyPr/>
        <a:lstStyle/>
        <a:p>
          <a:endParaRPr lang="ru-RU"/>
        </a:p>
      </dgm:t>
    </dgm:pt>
    <dgm:pt modelId="{F0E6C490-EDB3-458D-9090-CC26ABAF63D2}" type="pres">
      <dgm:prSet presAssocID="{96A27568-E90B-4F2B-BCB9-90B052D88D7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0FA9D9-A759-4E60-BF35-ACCD7C946194}" type="pres">
      <dgm:prSet presAssocID="{349FCB63-C0CA-4547-9411-C649349CD7CE}" presName="composite" presStyleCnt="0"/>
      <dgm:spPr/>
    </dgm:pt>
    <dgm:pt modelId="{FC234BF3-FDCE-42C7-8558-1DB67BF41FBA}" type="pres">
      <dgm:prSet presAssocID="{349FCB63-C0CA-4547-9411-C649349CD7CE}" presName="imgShp" presStyleLbl="fgImgPlace1" presStyleIdx="0" presStyleCnt="3" custScaleX="409621" custScaleY="143344" custLinFactNeighborX="-43406" custLinFactNeighborY="4399"/>
      <dgm:spPr/>
    </dgm:pt>
    <dgm:pt modelId="{2ED53870-F6CA-4F1F-BD4B-F62B486D3437}" type="pres">
      <dgm:prSet presAssocID="{349FCB63-C0CA-4547-9411-C649349CD7CE}" presName="txShp" presStyleLbl="node1" presStyleIdx="0" presStyleCnt="3" custScaleX="70342" custLinFactNeighborX="9089" custLinFactNeighborY="5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7B74FE-65EE-4679-83C8-9EFC7E5AE3F1}" type="pres">
      <dgm:prSet presAssocID="{D4E1FD9D-E326-47ED-8A86-C145DF832E4F}" presName="spacing" presStyleCnt="0"/>
      <dgm:spPr/>
    </dgm:pt>
    <dgm:pt modelId="{81810D42-5E74-4FF0-9866-B536D14CF162}" type="pres">
      <dgm:prSet presAssocID="{03E0D96F-1B0A-4997-BA3C-96103569B936}" presName="composite" presStyleCnt="0"/>
      <dgm:spPr/>
    </dgm:pt>
    <dgm:pt modelId="{A34E7554-11AA-47B4-86DA-BEBAEC536202}" type="pres">
      <dgm:prSet presAssocID="{03E0D96F-1B0A-4997-BA3C-96103569B936}" presName="imgShp" presStyleLbl="fgImgPlace1" presStyleIdx="1" presStyleCnt="3" custScaleX="411584" custScaleY="145864" custLinFactNeighborX="-47455" custLinFactNeighborY="5116"/>
      <dgm:spPr/>
    </dgm:pt>
    <dgm:pt modelId="{3DFD2688-F495-44B7-9F6A-7DD93AA08C1C}" type="pres">
      <dgm:prSet presAssocID="{03E0D96F-1B0A-4997-BA3C-96103569B936}" presName="txShp" presStyleLbl="node1" presStyleIdx="1" presStyleCnt="3" custScaleX="71045" custScaleY="146471" custLinFactNeighborX="9740" custLinFactNeighborY="111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E115D4-8B8D-4889-A66E-C444CDFCD1E8}" type="pres">
      <dgm:prSet presAssocID="{B41976EB-61B1-4257-8C63-20550498266F}" presName="spacing" presStyleCnt="0"/>
      <dgm:spPr/>
    </dgm:pt>
    <dgm:pt modelId="{8D2B63D3-F899-4497-B4F3-268F0AF31224}" type="pres">
      <dgm:prSet presAssocID="{1A2C9414-41FF-4484-BD14-B025ED973915}" presName="composite" presStyleCnt="0"/>
      <dgm:spPr/>
    </dgm:pt>
    <dgm:pt modelId="{B25021DC-F145-4EF9-83E6-A60B086DB328}" type="pres">
      <dgm:prSet presAssocID="{1A2C9414-41FF-4484-BD14-B025ED973915}" presName="imgShp" presStyleLbl="fgImgPlace1" presStyleIdx="2" presStyleCnt="3" custScaleX="395249" custScaleY="135402" custLinFactNeighborX="-25218" custLinFactNeighborY="-2036"/>
      <dgm:spPr/>
    </dgm:pt>
    <dgm:pt modelId="{F94BF610-793D-440D-99A9-216EC3EFD55B}" type="pres">
      <dgm:prSet presAssocID="{1A2C9414-41FF-4484-BD14-B025ED973915}" presName="txShp" presStyleLbl="node1" presStyleIdx="2" presStyleCnt="3" custScaleX="73932" custLinFactNeighborX="9197" custLinFactNeighborY="-2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C63BC6-7C9D-4C64-964C-97161112A9B8}" srcId="{96A27568-E90B-4F2B-BCB9-90B052D88D73}" destId="{349FCB63-C0CA-4547-9411-C649349CD7CE}" srcOrd="0" destOrd="0" parTransId="{94522E55-5367-465B-84E4-EE2D7E35C38A}" sibTransId="{D4E1FD9D-E326-47ED-8A86-C145DF832E4F}"/>
    <dgm:cxn modelId="{91A74DD9-10AB-4307-8D45-11D3784269CD}" type="presOf" srcId="{349FCB63-C0CA-4547-9411-C649349CD7CE}" destId="{2ED53870-F6CA-4F1F-BD4B-F62B486D3437}" srcOrd="0" destOrd="0" presId="urn:microsoft.com/office/officeart/2005/8/layout/vList3"/>
    <dgm:cxn modelId="{D91C5A5A-887B-4FA0-82FC-3EB51B9CE96F}" type="presOf" srcId="{03E0D96F-1B0A-4997-BA3C-96103569B936}" destId="{3DFD2688-F495-44B7-9F6A-7DD93AA08C1C}" srcOrd="0" destOrd="0" presId="urn:microsoft.com/office/officeart/2005/8/layout/vList3"/>
    <dgm:cxn modelId="{36EE17E7-37DE-4912-8545-10E615C5793D}" type="presOf" srcId="{1A2C9414-41FF-4484-BD14-B025ED973915}" destId="{F94BF610-793D-440D-99A9-216EC3EFD55B}" srcOrd="0" destOrd="0" presId="urn:microsoft.com/office/officeart/2005/8/layout/vList3"/>
    <dgm:cxn modelId="{D848D6FA-4A41-496C-9F33-5078A81C156F}" srcId="{96A27568-E90B-4F2B-BCB9-90B052D88D73}" destId="{1A2C9414-41FF-4484-BD14-B025ED973915}" srcOrd="2" destOrd="0" parTransId="{87714626-A73E-43E1-8DE2-D5DC07CEE516}" sibTransId="{4BC7AACC-C23D-4F05-B246-CB76769B7317}"/>
    <dgm:cxn modelId="{343D5B77-9108-4477-8CE9-EC2FD36D1A91}" type="presOf" srcId="{96A27568-E90B-4F2B-BCB9-90B052D88D73}" destId="{F0E6C490-EDB3-458D-9090-CC26ABAF63D2}" srcOrd="0" destOrd="0" presId="urn:microsoft.com/office/officeart/2005/8/layout/vList3"/>
    <dgm:cxn modelId="{79892965-4DA5-4D03-B32B-DD329B2119CF}" srcId="{96A27568-E90B-4F2B-BCB9-90B052D88D73}" destId="{03E0D96F-1B0A-4997-BA3C-96103569B936}" srcOrd="1" destOrd="0" parTransId="{3CE36B32-9949-4ECE-AFAC-8D1E88DA31A9}" sibTransId="{B41976EB-61B1-4257-8C63-20550498266F}"/>
    <dgm:cxn modelId="{3AD9E418-4E4D-41BD-A4D2-A680EFEF66EE}" type="presParOf" srcId="{F0E6C490-EDB3-458D-9090-CC26ABAF63D2}" destId="{800FA9D9-A759-4E60-BF35-ACCD7C946194}" srcOrd="0" destOrd="0" presId="urn:microsoft.com/office/officeart/2005/8/layout/vList3"/>
    <dgm:cxn modelId="{DCD510F4-1AF7-4C2C-A961-BA02F7597456}" type="presParOf" srcId="{800FA9D9-A759-4E60-BF35-ACCD7C946194}" destId="{FC234BF3-FDCE-42C7-8558-1DB67BF41FBA}" srcOrd="0" destOrd="0" presId="urn:microsoft.com/office/officeart/2005/8/layout/vList3"/>
    <dgm:cxn modelId="{57ADAE83-8267-45FC-84F0-B2FD4BC46AA5}" type="presParOf" srcId="{800FA9D9-A759-4E60-BF35-ACCD7C946194}" destId="{2ED53870-F6CA-4F1F-BD4B-F62B486D3437}" srcOrd="1" destOrd="0" presId="urn:microsoft.com/office/officeart/2005/8/layout/vList3"/>
    <dgm:cxn modelId="{A1326C7F-B2A0-4BFB-8C63-FB539C9010EA}" type="presParOf" srcId="{F0E6C490-EDB3-458D-9090-CC26ABAF63D2}" destId="{A57B74FE-65EE-4679-83C8-9EFC7E5AE3F1}" srcOrd="1" destOrd="0" presId="urn:microsoft.com/office/officeart/2005/8/layout/vList3"/>
    <dgm:cxn modelId="{BAB60DE5-5E38-4555-8C2A-1D1C25738901}" type="presParOf" srcId="{F0E6C490-EDB3-458D-9090-CC26ABAF63D2}" destId="{81810D42-5E74-4FF0-9866-B536D14CF162}" srcOrd="2" destOrd="0" presId="urn:microsoft.com/office/officeart/2005/8/layout/vList3"/>
    <dgm:cxn modelId="{70727026-E975-486A-89AA-D0851E3A4E9D}" type="presParOf" srcId="{81810D42-5E74-4FF0-9866-B536D14CF162}" destId="{A34E7554-11AA-47B4-86DA-BEBAEC536202}" srcOrd="0" destOrd="0" presId="urn:microsoft.com/office/officeart/2005/8/layout/vList3"/>
    <dgm:cxn modelId="{8774F7ED-C5A3-4E39-9FCD-E1C48ECA9A9E}" type="presParOf" srcId="{81810D42-5E74-4FF0-9866-B536D14CF162}" destId="{3DFD2688-F495-44B7-9F6A-7DD93AA08C1C}" srcOrd="1" destOrd="0" presId="urn:microsoft.com/office/officeart/2005/8/layout/vList3"/>
    <dgm:cxn modelId="{B036DEF4-2374-427E-898F-BFE491CA2E49}" type="presParOf" srcId="{F0E6C490-EDB3-458D-9090-CC26ABAF63D2}" destId="{09E115D4-8B8D-4889-A66E-C444CDFCD1E8}" srcOrd="3" destOrd="0" presId="urn:microsoft.com/office/officeart/2005/8/layout/vList3"/>
    <dgm:cxn modelId="{DD1DB343-9864-494B-9FB7-E2591714CE31}" type="presParOf" srcId="{F0E6C490-EDB3-458D-9090-CC26ABAF63D2}" destId="{8D2B63D3-F899-4497-B4F3-268F0AF31224}" srcOrd="4" destOrd="0" presId="urn:microsoft.com/office/officeart/2005/8/layout/vList3"/>
    <dgm:cxn modelId="{485D4388-8ACA-43A6-8B41-C5B63DF95C98}" type="presParOf" srcId="{8D2B63D3-F899-4497-B4F3-268F0AF31224}" destId="{B25021DC-F145-4EF9-83E6-A60B086DB328}" srcOrd="0" destOrd="0" presId="urn:microsoft.com/office/officeart/2005/8/layout/vList3"/>
    <dgm:cxn modelId="{BF479509-068C-44DE-AA38-1E71FD15EBD8}" type="presParOf" srcId="{8D2B63D3-F899-4497-B4F3-268F0AF31224}" destId="{F94BF610-793D-440D-99A9-216EC3EFD55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4D731C-C558-4D6E-9D9F-D2BBA0942C43}">
      <dsp:nvSpPr>
        <dsp:cNvPr id="0" name=""/>
        <dsp:cNvSpPr/>
      </dsp:nvSpPr>
      <dsp:spPr>
        <a:xfrm>
          <a:off x="1382245" y="176030"/>
          <a:ext cx="3728332" cy="1294800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D3C0C1-2C03-4B0C-BC29-C8D456BE561F}">
      <dsp:nvSpPr>
        <dsp:cNvPr id="0" name=""/>
        <dsp:cNvSpPr/>
      </dsp:nvSpPr>
      <dsp:spPr>
        <a:xfrm>
          <a:off x="2759965" y="3244305"/>
          <a:ext cx="722544" cy="462428"/>
        </a:xfrm>
        <a:prstGeom prst="downArrow">
          <a:avLst/>
        </a:prstGeom>
        <a:solidFill>
          <a:schemeClr val="accent1">
            <a:lumMod val="75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76A96E-5722-4A02-9BF9-D0183B2E6683}">
      <dsp:nvSpPr>
        <dsp:cNvPr id="0" name=""/>
        <dsp:cNvSpPr/>
      </dsp:nvSpPr>
      <dsp:spPr>
        <a:xfrm>
          <a:off x="959770" y="3709910"/>
          <a:ext cx="5064219" cy="9143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</a:rPr>
            <a:t>ПРИЧИННО-СЛЕДСТВЕННЫЕ  СВЯЗИ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</a:rPr>
            <a:t> В  ОКРУЖАЮЩЕМ  МИРЕ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959770" y="3709910"/>
        <a:ext cx="5064219" cy="914377"/>
      </dsp:txXfrm>
    </dsp:sp>
    <dsp:sp modelId="{5CA3DCDA-B007-4ED8-B5A2-0DC2A313CCC5}">
      <dsp:nvSpPr>
        <dsp:cNvPr id="0" name=""/>
        <dsp:cNvSpPr/>
      </dsp:nvSpPr>
      <dsp:spPr>
        <a:xfrm>
          <a:off x="1391814" y="219970"/>
          <a:ext cx="2140717" cy="1649084"/>
        </a:xfrm>
        <a:prstGeom prst="ellipse">
          <a:avLst/>
        </a:prstGeom>
        <a:solidFill>
          <a:schemeClr val="accent5">
            <a:lumMod val="75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ru-RU" sz="1600" b="1" kern="1200" dirty="0" smtClean="0">
              <a:solidFill>
                <a:schemeClr val="bg1"/>
              </a:solidFill>
            </a:rPr>
            <a:t>содержание учебного материала 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1705315" y="461473"/>
        <a:ext cx="1513715" cy="1166078"/>
      </dsp:txXfrm>
    </dsp:sp>
    <dsp:sp modelId="{AF11D341-5240-4258-A8F4-689C47F2C047}">
      <dsp:nvSpPr>
        <dsp:cNvPr id="0" name=""/>
        <dsp:cNvSpPr/>
      </dsp:nvSpPr>
      <dsp:spPr>
        <a:xfrm>
          <a:off x="3120006" y="291973"/>
          <a:ext cx="1812970" cy="1485224"/>
        </a:xfrm>
        <a:prstGeom prst="ellipse">
          <a:avLst/>
        </a:prstGeom>
        <a:solidFill>
          <a:schemeClr val="accent1">
            <a:lumMod val="75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условия познания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3385509" y="509479"/>
        <a:ext cx="1281964" cy="1050212"/>
      </dsp:txXfrm>
    </dsp:sp>
    <dsp:sp modelId="{9FB92A1B-496F-4B43-9C35-A9D903DDA36E}">
      <dsp:nvSpPr>
        <dsp:cNvPr id="0" name=""/>
        <dsp:cNvSpPr/>
      </dsp:nvSpPr>
      <dsp:spPr>
        <a:xfrm>
          <a:off x="1103794" y="3960"/>
          <a:ext cx="4046252" cy="3237001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D53870-F6CA-4F1F-BD4B-F62B486D3437}">
      <dsp:nvSpPr>
        <dsp:cNvPr id="0" name=""/>
        <dsp:cNvSpPr/>
      </dsp:nvSpPr>
      <dsp:spPr>
        <a:xfrm rot="10800000">
          <a:off x="4196234" y="246855"/>
          <a:ext cx="4049353" cy="920402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5872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Полное слияние учебного материала</a:t>
          </a:r>
          <a:endParaRPr lang="ru-RU" sz="2400" kern="1200" dirty="0">
            <a:solidFill>
              <a:srgbClr val="002060"/>
            </a:solidFill>
          </a:endParaRPr>
        </a:p>
      </dsp:txBody>
      <dsp:txXfrm rot="10800000">
        <a:off x="4426334" y="246855"/>
        <a:ext cx="3819253" cy="920402"/>
      </dsp:txXfrm>
    </dsp:sp>
    <dsp:sp modelId="{FC234BF3-FDCE-42C7-8558-1DB67BF41FBA}">
      <dsp:nvSpPr>
        <dsp:cNvPr id="0" name=""/>
        <dsp:cNvSpPr/>
      </dsp:nvSpPr>
      <dsp:spPr>
        <a:xfrm>
          <a:off x="534765" y="41136"/>
          <a:ext cx="3770160" cy="1319341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DFD2688-F495-44B7-9F6A-7DD93AA08C1C}">
      <dsp:nvSpPr>
        <dsp:cNvPr id="0" name=""/>
        <dsp:cNvSpPr/>
      </dsp:nvSpPr>
      <dsp:spPr>
        <a:xfrm rot="10800000">
          <a:off x="4207875" y="1697646"/>
          <a:ext cx="4089823" cy="1348122"/>
        </a:xfrm>
        <a:prstGeom prst="homePlate">
          <a:avLst/>
        </a:prstGeom>
        <a:solidFill>
          <a:schemeClr val="accent4">
            <a:hueOff val="3742489"/>
            <a:satOff val="-20694"/>
            <a:lumOff val="-1765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5872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2060"/>
              </a:solidFill>
            </a:rPr>
            <a:t>Коррекция существующих программ со слиянием учебного материала различных учебных дисциплин</a:t>
          </a:r>
          <a:endParaRPr lang="ru-RU" sz="2000" kern="1200" dirty="0">
            <a:solidFill>
              <a:srgbClr val="002060"/>
            </a:solidFill>
          </a:endParaRPr>
        </a:p>
      </dsp:txBody>
      <dsp:txXfrm rot="10800000">
        <a:off x="4544905" y="1697646"/>
        <a:ext cx="3752793" cy="1348122"/>
      </dsp:txXfrm>
    </dsp:sp>
    <dsp:sp modelId="{A34E7554-11AA-47B4-86DA-BEBAEC536202}">
      <dsp:nvSpPr>
        <dsp:cNvPr id="0" name=""/>
        <dsp:cNvSpPr/>
      </dsp:nvSpPr>
      <dsp:spPr>
        <a:xfrm>
          <a:off x="482864" y="1644617"/>
          <a:ext cx="3788227" cy="1342535"/>
        </a:xfrm>
        <a:prstGeom prst="ellipse">
          <a:avLst/>
        </a:prstGeom>
        <a:solidFill>
          <a:schemeClr val="accent4">
            <a:tint val="50000"/>
            <a:hueOff val="3841038"/>
            <a:satOff val="-18529"/>
            <a:lumOff val="-1237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94BF610-793D-440D-99A9-216EC3EFD55B}">
      <dsp:nvSpPr>
        <dsp:cNvPr id="0" name=""/>
        <dsp:cNvSpPr/>
      </dsp:nvSpPr>
      <dsp:spPr>
        <a:xfrm rot="10800000">
          <a:off x="4014383" y="3356530"/>
          <a:ext cx="4256018" cy="920402"/>
        </a:xfrm>
        <a:prstGeom prst="homePlate">
          <a:avLst/>
        </a:prstGeom>
        <a:solidFill>
          <a:schemeClr val="accent4">
            <a:hueOff val="7484979"/>
            <a:satOff val="-41387"/>
            <a:lumOff val="-352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5872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002060"/>
              </a:solidFill>
            </a:rPr>
            <a:t>Интеграция основного и дополнительного образования</a:t>
          </a:r>
          <a:endParaRPr lang="ru-RU" sz="2400" kern="1200" dirty="0">
            <a:solidFill>
              <a:srgbClr val="002060"/>
            </a:solidFill>
          </a:endParaRPr>
        </a:p>
      </dsp:txBody>
      <dsp:txXfrm rot="10800000">
        <a:off x="4244483" y="3356530"/>
        <a:ext cx="4025918" cy="920402"/>
      </dsp:txXfrm>
    </dsp:sp>
    <dsp:sp modelId="{B25021DC-F145-4EF9-83E6-A60B086DB328}">
      <dsp:nvSpPr>
        <dsp:cNvPr id="0" name=""/>
        <dsp:cNvSpPr/>
      </dsp:nvSpPr>
      <dsp:spPr>
        <a:xfrm>
          <a:off x="683572" y="3198865"/>
          <a:ext cx="3637879" cy="1246242"/>
        </a:xfrm>
        <a:prstGeom prst="ellipse">
          <a:avLst/>
        </a:prstGeom>
        <a:solidFill>
          <a:schemeClr val="accent4">
            <a:tint val="50000"/>
            <a:hueOff val="7682076"/>
            <a:satOff val="-37058"/>
            <a:lumOff val="-2473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1D56F-8EB4-47D2-AA3B-8B1B4B1AFACD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C01637-C6E9-4B5A-9329-273A2CD56B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752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BF832C-C8D3-408F-BCA4-03EFE00DAC5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B0BD5F5-C660-4B99-A69D-0FB964791993}" type="datetimeFigureOut">
              <a:rPr lang="ru-RU" smtClean="0"/>
              <a:pPr/>
              <a:t>31.01.2022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BE591F9-5E9B-4CFB-9A9F-27229C8AFD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p.vspu.ac.ru/doc/s36.htm?num=36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74207s124.edusite.ru/p99aa1.html" TargetMode="External"/><Relationship Id="rId4" Type="http://schemas.openxmlformats.org/officeDocument/2006/relationships/hyperlink" Target="http://ou.tsu.ru/school/binurok/resource/2.html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917431"/>
            <a:ext cx="8568952" cy="1503457"/>
          </a:xfrm>
          <a:ln>
            <a:noFill/>
          </a:ln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rgbClr val="102B32"/>
              </a:contourClr>
            </a:sp3d>
          </a:bodyPr>
          <a:lstStyle/>
          <a:p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интеграции в эколого-исследовательских проектах</a:t>
            </a:r>
            <a:endParaRPr lang="ru-RU" sz="3200" b="1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88640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Муниципальное бюджетное общеобразовательное учреждение «Средняя школа № 33» города Смоленска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47-200x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732240" y="2955482"/>
            <a:ext cx="1743064" cy="248974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16632"/>
            <a:ext cx="57606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" r="1820" b="152"/>
          <a:stretch>
            <a:fillRect/>
          </a:stretch>
        </p:blipFill>
        <p:spPr>
          <a:xfrm>
            <a:off x="539552" y="2955482"/>
            <a:ext cx="1656184" cy="24897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7544" y="5517232"/>
            <a:ext cx="274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ГАЙЖУТЕНЕ  Е. И.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учитель физики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5517232"/>
            <a:ext cx="2823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ЗАЙЦЕВА  Л.В.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учитель </a:t>
            </a:r>
            <a:r>
              <a:rPr lang="ru-RU" b="1" i="1" dirty="0" smtClean="0">
                <a:solidFill>
                  <a:srgbClr val="002060"/>
                </a:solidFill>
              </a:rPr>
              <a:t>географии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 descr="https://toipkro.ru/content/news/4691/5fc5b08b85f3f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955482"/>
            <a:ext cx="2880320" cy="24897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28600"/>
            <a:ext cx="7792544" cy="75895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культура</a:t>
            </a:r>
            <a:endParaRPr lang="ru-RU" sz="32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9876"/>
            <a:ext cx="737499" cy="936104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427984" y="2171166"/>
            <a:ext cx="44081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       С первых лет обучения необходима систематическая работа по привитию учащимся </a:t>
            </a:r>
            <a:r>
              <a:rPr lang="ru-RU" sz="2400" b="1" i="1" dirty="0" smtClean="0">
                <a:solidFill>
                  <a:srgbClr val="002060"/>
                </a:solidFill>
              </a:rPr>
              <a:t>экологической культуры</a:t>
            </a:r>
            <a:r>
              <a:rPr lang="ru-RU" sz="2400" dirty="0" smtClean="0">
                <a:solidFill>
                  <a:srgbClr val="002060"/>
                </a:solidFill>
              </a:rPr>
              <a:t>, в основе которой лежат знания законов природы, взаимоотношения природы и общества.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s://st2.depositphotos.com/3489481/7219/i/950/depositphotos_72198391-stock-photo-climate-choice-global-ecology-concep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171166"/>
            <a:ext cx="4032448" cy="3362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89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587332" cy="720080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Охрана природы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4096" cy="1080120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3" name="Рисунок 12" descr="https://ds04.infourok.ru/uploads/ex/0ab7/0002f0e6-23e18d59/img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816424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s://sun9-71.userapi.com/rBjhBboFWOyRGkXMsc7nTaHBoXzxkkgXJveFNQ/_kyoGuWW5dU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" r="4793" b="6904"/>
          <a:stretch/>
        </p:blipFill>
        <p:spPr bwMode="auto">
          <a:xfrm>
            <a:off x="4644008" y="3284984"/>
            <a:ext cx="4202956" cy="29523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26484" y="1753361"/>
            <a:ext cx="432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Перестройка экологического образования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4331816"/>
            <a:ext cx="42029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Усиление внимания к проблемам охраны природы и рационального использования природных ресурсов 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cloud.prezentacii.org/18/09/67120/images/screen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16632"/>
            <a:ext cx="8784977" cy="6264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1" y="116632"/>
            <a:ext cx="864096" cy="1080120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5995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8"/>
            <a:ext cx="7416824" cy="3860800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475656" y="228600"/>
            <a:ext cx="7344816" cy="758952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Интеграция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5201568"/>
            <a:ext cx="3240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Дополнительное образование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20072" y="5248882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</a:rPr>
              <a:t>Общее  образование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64096" cy="1080120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0918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28600"/>
            <a:ext cx="7632848" cy="824136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Компетентности старшеклассников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6372"/>
            <a:ext cx="864096" cy="1112387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23528" y="1772816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</a:rPr>
              <a:t>анализ проблемного поля;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</a:rPr>
              <a:t>целеполагание и планирование деятельности;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</a:rPr>
              <a:t>поиск информации, её систематизация и структуризация;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</a:rPr>
              <a:t>применение знаний, умений и навыков в различных ситуациях;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</a:rPr>
              <a:t>проведение исследования;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</a:rPr>
              <a:t>презентация деятельности и её результатов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rgbClr val="002060"/>
                </a:solidFill>
              </a:rPr>
              <a:t>самоанализ и рефлексия.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648528" cy="108012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Проект «Переход на сезонное время – экономический эффект или экологический шок»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4096" cy="1080120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205415"/>
              </p:ext>
            </p:extLst>
          </p:nvPr>
        </p:nvGraphicFramePr>
        <p:xfrm>
          <a:off x="179512" y="1397000"/>
          <a:ext cx="8784976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300782965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xmlns="" val="3436644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Учебный предмет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Вопросы курса, рассматриваемые в проекте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9418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География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Часовые пояса</a:t>
                      </a:r>
                    </a:p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Местное и поясное время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9446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002060"/>
                          </a:solidFill>
                        </a:rPr>
                        <a:t>Астрономия </a:t>
                      </a:r>
                      <a:endParaRPr lang="ru-RU" sz="20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002060"/>
                          </a:solidFill>
                        </a:rPr>
                        <a:t>Сезонное время</a:t>
                      </a:r>
                      <a:endParaRPr lang="ru-RU" sz="20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5014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История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История перевода стрелок часов на сезонное время в мире и в нашей стране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01441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002060"/>
                          </a:solidFill>
                        </a:rPr>
                        <a:t>Биология </a:t>
                      </a:r>
                      <a:endParaRPr lang="ru-RU" sz="20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002060"/>
                          </a:solidFill>
                        </a:rPr>
                        <a:t>Биологические ритмы организма человека</a:t>
                      </a:r>
                    </a:p>
                    <a:p>
                      <a:r>
                        <a:rPr lang="ru-RU" sz="2000" i="1" dirty="0" smtClean="0">
                          <a:solidFill>
                            <a:srgbClr val="002060"/>
                          </a:solidFill>
                        </a:rPr>
                        <a:t>Адаптация организма человека</a:t>
                      </a:r>
                      <a:endParaRPr lang="ru-RU" sz="20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11649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Математика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Статистический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метод</a:t>
                      </a:r>
                    </a:p>
                    <a:p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Диаграммы </a:t>
                      </a:r>
                    </a:p>
                    <a:p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Математическое моделирование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29549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002060"/>
                          </a:solidFill>
                        </a:rPr>
                        <a:t>Информатика </a:t>
                      </a:r>
                      <a:endParaRPr lang="ru-RU" sz="20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002060"/>
                          </a:solidFill>
                        </a:rPr>
                        <a:t>Работа с Интернет-ресурсами</a:t>
                      </a:r>
                    </a:p>
                    <a:p>
                      <a:r>
                        <a:rPr lang="ru-RU" sz="2000" i="1" dirty="0" smtClean="0">
                          <a:solidFill>
                            <a:srgbClr val="002060"/>
                          </a:solidFill>
                        </a:rPr>
                        <a:t>Мультимедийная презентация</a:t>
                      </a:r>
                      <a:endParaRPr lang="ru-RU" sz="20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35414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Литература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Культура письменной и устной речи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90395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496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79784" y="238549"/>
            <a:ext cx="7648528" cy="86409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Проект «Шум как одна из форм физического загрязнения среды жизни»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4096" cy="1080120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224671"/>
              </p:ext>
            </p:extLst>
          </p:nvPr>
        </p:nvGraphicFramePr>
        <p:xfrm>
          <a:off x="179512" y="1268760"/>
          <a:ext cx="8784976" cy="553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xmlns="" val="3007829651"/>
                    </a:ext>
                  </a:extLst>
                </a:gridCol>
                <a:gridCol w="6048672">
                  <a:extLst>
                    <a:ext uri="{9D8B030D-6E8A-4147-A177-3AD203B41FA5}">
                      <a16:colId xmlns:a16="http://schemas.microsoft.com/office/drawing/2014/main" xmlns="" val="3436644030"/>
                    </a:ext>
                  </a:extLst>
                </a:gridCol>
              </a:tblGrid>
              <a:tr h="447823">
                <a:tc>
                  <a:txBody>
                    <a:bodyPr/>
                    <a:lstStyle/>
                    <a:p>
                      <a:pPr algn="ctr"/>
                      <a:r>
                        <a:rPr lang="ru-RU" sz="1900" smtClean="0">
                          <a:solidFill>
                            <a:srgbClr val="002060"/>
                          </a:solidFill>
                        </a:rPr>
                        <a:t>Учебный предмет</a:t>
                      </a:r>
                      <a:endParaRPr lang="ru-RU" sz="19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solidFill>
                            <a:srgbClr val="002060"/>
                          </a:solidFill>
                        </a:rPr>
                        <a:t>Вопросы курса, рассматриваемые в проекте</a:t>
                      </a:r>
                      <a:endParaRPr lang="ru-RU" sz="19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9418978"/>
                  </a:ext>
                </a:extLst>
              </a:tr>
              <a:tr h="375724">
                <a:tc>
                  <a:txBody>
                    <a:bodyPr/>
                    <a:lstStyle/>
                    <a:p>
                      <a:r>
                        <a:rPr lang="ru-RU" sz="1900" smtClean="0">
                          <a:solidFill>
                            <a:srgbClr val="002060"/>
                          </a:solidFill>
                        </a:rPr>
                        <a:t>Физика </a:t>
                      </a:r>
                      <a:endParaRPr lang="ru-RU" sz="19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rgbClr val="002060"/>
                          </a:solidFill>
                        </a:rPr>
                        <a:t>Природа звука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2060"/>
                          </a:solidFill>
                        </a:rPr>
                        <a:t>Звуковые волны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2060"/>
                          </a:solidFill>
                        </a:rPr>
                        <a:t>Характеристики звуковых волн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2060"/>
                          </a:solidFill>
                        </a:rPr>
                        <a:t>Устройство и принцип действия прибора для измерения уровня шума (</a:t>
                      </a:r>
                      <a:r>
                        <a:rPr lang="ru-RU" sz="1900" dirty="0" err="1" smtClean="0">
                          <a:solidFill>
                            <a:srgbClr val="002060"/>
                          </a:solidFill>
                        </a:rPr>
                        <a:t>шумомер</a:t>
                      </a:r>
                      <a:r>
                        <a:rPr lang="ru-RU" sz="1900" dirty="0" smtClean="0">
                          <a:solidFill>
                            <a:srgbClr val="002060"/>
                          </a:solidFill>
                        </a:rPr>
                        <a:t>)</a:t>
                      </a:r>
                      <a:endParaRPr lang="ru-RU" sz="19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94460326"/>
                  </a:ext>
                </a:extLst>
              </a:tr>
              <a:tr h="375724">
                <a:tc>
                  <a:txBody>
                    <a:bodyPr/>
                    <a:lstStyle/>
                    <a:p>
                      <a:r>
                        <a:rPr lang="ru-RU" sz="1900" i="1" smtClean="0">
                          <a:solidFill>
                            <a:srgbClr val="002060"/>
                          </a:solidFill>
                        </a:rPr>
                        <a:t>География </a:t>
                      </a:r>
                      <a:endParaRPr lang="ru-RU" sz="19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i="1" dirty="0" smtClean="0">
                          <a:solidFill>
                            <a:srgbClr val="002060"/>
                          </a:solidFill>
                        </a:rPr>
                        <a:t>Население и окружающая среда: воздействие урбанизации</a:t>
                      </a:r>
                      <a:endParaRPr lang="ru-RU" sz="19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5014696"/>
                  </a:ext>
                </a:extLst>
              </a:tr>
              <a:tr h="375724">
                <a:tc>
                  <a:txBody>
                    <a:bodyPr/>
                    <a:lstStyle/>
                    <a:p>
                      <a:r>
                        <a:rPr lang="ru-RU" sz="1900" smtClean="0">
                          <a:solidFill>
                            <a:srgbClr val="002060"/>
                          </a:solidFill>
                        </a:rPr>
                        <a:t>Биология </a:t>
                      </a:r>
                      <a:endParaRPr lang="ru-RU" sz="19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rgbClr val="002060"/>
                          </a:solidFill>
                        </a:rPr>
                        <a:t>Органы слуха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2060"/>
                          </a:solidFill>
                        </a:rPr>
                        <a:t>Влияние шума на здоровье человека</a:t>
                      </a:r>
                      <a:endParaRPr lang="ru-RU" sz="19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01441613"/>
                  </a:ext>
                </a:extLst>
              </a:tr>
              <a:tr h="375724">
                <a:tc>
                  <a:txBody>
                    <a:bodyPr/>
                    <a:lstStyle/>
                    <a:p>
                      <a:r>
                        <a:rPr lang="ru-RU" sz="1900" i="1" smtClean="0">
                          <a:solidFill>
                            <a:srgbClr val="002060"/>
                          </a:solidFill>
                        </a:rPr>
                        <a:t>Математика </a:t>
                      </a:r>
                      <a:endParaRPr lang="ru-RU" sz="19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kumimoji="0" lang="ru-RU" sz="180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Статистический</a:t>
                      </a:r>
                      <a:r>
                        <a:rPr kumimoji="0" lang="ru-RU" sz="1800" i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метод</a:t>
                      </a:r>
                      <a:endParaRPr lang="ru-RU" sz="2000" i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rtl="0" eaLnBrk="1" latinLnBrk="0" hangingPunct="1"/>
                      <a:r>
                        <a:rPr kumimoji="0" lang="ru-RU" sz="1800" i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Диаграммы </a:t>
                      </a:r>
                      <a:endParaRPr lang="ru-RU" sz="2000" i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rtl="0" eaLnBrk="1" latinLnBrk="0" hangingPunct="1"/>
                      <a:r>
                        <a:rPr kumimoji="0" lang="ru-RU" sz="1800" i="1" kern="1200" baseline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Математическое моделирование</a:t>
                      </a:r>
                      <a:endParaRPr lang="ru-RU" sz="2000" i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11649371"/>
                  </a:ext>
                </a:extLst>
              </a:tr>
              <a:tr h="375724">
                <a:tc>
                  <a:txBody>
                    <a:bodyPr/>
                    <a:lstStyle/>
                    <a:p>
                      <a:r>
                        <a:rPr lang="ru-RU" sz="1900" smtClean="0">
                          <a:solidFill>
                            <a:srgbClr val="002060"/>
                          </a:solidFill>
                        </a:rPr>
                        <a:t>Информатика </a:t>
                      </a:r>
                      <a:endParaRPr lang="ru-RU" sz="19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kumimoji="0" lang="ru-RU" sz="1800" i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Работа с Интернет-ресурсами</a:t>
                      </a:r>
                      <a:endParaRPr lang="ru-RU" sz="2000" i="0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rtl="0" eaLnBrk="1" latinLnBrk="0" hangingPunct="1"/>
                      <a:r>
                        <a:rPr kumimoji="0" lang="ru-RU" sz="1800" i="0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Мультимедийная презентация</a:t>
                      </a:r>
                      <a:endParaRPr lang="ru-RU" sz="2000" i="0" dirty="0" smtClean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2954939"/>
                  </a:ext>
                </a:extLst>
              </a:tr>
              <a:tr h="496749">
                <a:tc>
                  <a:txBody>
                    <a:bodyPr/>
                    <a:lstStyle/>
                    <a:p>
                      <a:r>
                        <a:rPr lang="ru-RU" sz="1900" i="1" dirty="0" smtClean="0">
                          <a:solidFill>
                            <a:srgbClr val="002060"/>
                          </a:solidFill>
                        </a:rPr>
                        <a:t>Литература </a:t>
                      </a:r>
                      <a:endParaRPr lang="ru-RU" sz="19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i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Культура письменной и устной речи</a:t>
                      </a:r>
                      <a:endParaRPr lang="ru-RU" sz="2000" i="1" dirty="0" smtClean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r>
                        <a:rPr lang="ru-RU" sz="1900" i="1" dirty="0" smtClean="0">
                          <a:solidFill>
                            <a:srgbClr val="002060"/>
                          </a:solidFill>
                        </a:rPr>
                        <a:t>Сценическое мастерство</a:t>
                      </a:r>
                      <a:endParaRPr lang="ru-RU" sz="1900" i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354149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12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789040"/>
            <a:ext cx="8280920" cy="1752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Природа – это  наш  общий  дом. </a:t>
            </a:r>
            <a:b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 природе  все взаимосвязано. Поэтому  важно, чтобы  у  учеников складывалось  целостное  восприятие  мира  при изучении   естественнонаучных   дисциплин.</a:t>
            </a:r>
          </a:p>
        </p:txBody>
      </p:sp>
      <p:pic>
        <p:nvPicPr>
          <p:cNvPr id="10" name="Рисунок 9" descr="123.jpg"/>
          <p:cNvPicPr>
            <a:picLocks noChangeAspect="1"/>
          </p:cNvPicPr>
          <p:nvPr/>
        </p:nvPicPr>
        <p:blipFill rotWithShape="1">
          <a:blip r:embed="rId2" cstate="print"/>
          <a:srcRect b="9091"/>
          <a:stretch/>
        </p:blipFill>
        <p:spPr>
          <a:xfrm>
            <a:off x="5652120" y="188640"/>
            <a:ext cx="3324225" cy="2160240"/>
          </a:xfrm>
          <a:prstGeom prst="rect">
            <a:avLst/>
          </a:prstGeom>
        </p:spPr>
      </p:pic>
      <p:pic>
        <p:nvPicPr>
          <p:cNvPr id="11" name="Рисунок 10" descr="S7y03zzDTJ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3024336" cy="221143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88640"/>
            <a:ext cx="714918" cy="857232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05096931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576520" cy="86409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Список литературы и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Интернет-ресурсов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64096" cy="1080120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3528" y="1700809"/>
            <a:ext cx="8512624" cy="449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algn="just">
              <a:buFont typeface="+mj-lt"/>
              <a:buAutoNum type="arabicPeriod"/>
            </a:pPr>
            <a:r>
              <a:rPr lang="ru-RU" altLang="ru-RU" sz="220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Максимова В. Н. , Груздева Н. В</a:t>
            </a:r>
            <a:r>
              <a:rPr lang="ru-RU" altLang="ru-RU" sz="2200" dirty="0" smtClean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. «</a:t>
            </a:r>
            <a:r>
              <a:rPr lang="ru-RU" altLang="ru-RU" sz="2200" dirty="0" err="1" smtClean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Межпредметные</a:t>
            </a:r>
            <a:r>
              <a:rPr lang="ru-RU" altLang="ru-RU" sz="2200" dirty="0" smtClean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altLang="ru-RU" sz="2200" dirty="0">
                <a:solidFill>
                  <a:srgbClr val="00206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связи в обучении биологии», М. Просвещение, 1987.</a:t>
            </a:r>
            <a:endParaRPr lang="ru-RU" altLang="ru-RU" sz="2200" dirty="0">
              <a:solidFill>
                <a:srgbClr val="002060"/>
              </a:solidFill>
              <a:latin typeface="+mn-lt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Макушев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Б. А.- доцент кафедры физики. «Интеграция естественнонаучного образования на основе синергетического подхода» ж. Стратегия образования № 4, 2007 г.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Петряков И. В., </a:t>
            </a:r>
            <a:r>
              <a:rPr kumimoji="0" lang="ru-RU" altLang="ru-RU" sz="22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Карабейникова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– кандидат педагогических наук «Природоохранительное воспитание и просвещение учащихся», М., Просвещение, 1983 г.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+mn-lt"/>
              <a:cs typeface="Arial" panose="020B0604020202020204" pitchFamily="34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«Физика в школе» - №2 и № 6, 1993 г.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+mn-lt"/>
                <a:hlinkClick r:id="rId3"/>
              </a:rPr>
              <a:t>http://www.np.vspu.ac.ru/doc/s36.htm?num=36</a:t>
            </a:r>
            <a:endParaRPr lang="ru-RU" sz="2200" dirty="0">
              <a:solidFill>
                <a:srgbClr val="002060"/>
              </a:solidFill>
              <a:latin typeface="+mn-lt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+mn-lt"/>
                <a:hlinkClick r:id="rId4"/>
              </a:rPr>
              <a:t>http://ou.tsu.ru/school/binurok/resource/2.html</a:t>
            </a:r>
            <a:endParaRPr lang="ru-RU" sz="2200" dirty="0">
              <a:solidFill>
                <a:srgbClr val="002060"/>
              </a:solidFill>
              <a:latin typeface="+mn-lt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200" u="sng" dirty="0">
                <a:solidFill>
                  <a:srgbClr val="002060"/>
                </a:solidFill>
                <a:latin typeface="+mn-lt"/>
                <a:hlinkClick r:id="rId5"/>
              </a:rPr>
              <a:t>http://</a:t>
            </a:r>
            <a:r>
              <a:rPr lang="ru-RU" sz="2200" u="sng" dirty="0" smtClean="0">
                <a:solidFill>
                  <a:srgbClr val="002060"/>
                </a:solidFill>
                <a:latin typeface="+mn-lt"/>
                <a:hlinkClick r:id="rId5"/>
              </a:rPr>
              <a:t>www.74207s124.edusite.ru/p99aa1.html</a:t>
            </a:r>
            <a:endParaRPr lang="ru-RU" sz="2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00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105020"/>
            <a:ext cx="8280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3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79512" y="228600"/>
            <a:ext cx="8784976" cy="75895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Интеграция наук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1242"/>
            <a:ext cx="720080" cy="77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https://ds04.infourok.ru/uploads/ex/0015/0008780c-b48cb510/img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t="20274" r="2916" b="4865"/>
          <a:stretch/>
        </p:blipFill>
        <p:spPr bwMode="auto">
          <a:xfrm>
            <a:off x="323528" y="1556792"/>
            <a:ext cx="8496944" cy="48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64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632848" cy="75895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Взаимосвязь 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естественнонаучных  дисциплин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7120" y="1432212"/>
            <a:ext cx="2304256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ФИЗИКА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5132" y="3704394"/>
            <a:ext cx="2520280" cy="5040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ФИЗИЧЕСКАЯ ГЕОГРАФИЯ</a:t>
            </a:r>
            <a:endParaRPr lang="ru-RU" b="1" dirty="0">
              <a:solidFill>
                <a:srgbClr val="C00000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1259632" y="1523732"/>
            <a:ext cx="6504384" cy="4624288"/>
            <a:chOff x="1524000" y="1397000"/>
            <a:chExt cx="6504384" cy="4624288"/>
          </a:xfrm>
        </p:grpSpPr>
        <p:graphicFrame>
          <p:nvGraphicFramePr>
            <p:cNvPr id="9" name="Схема 8"/>
            <p:cNvGraphicFramePr/>
            <p:nvPr/>
          </p:nvGraphicFramePr>
          <p:xfrm>
            <a:off x="1524000" y="1397000"/>
            <a:ext cx="6504384" cy="462428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3779912" y="3645024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ОБЩНОСТЬ</a:t>
              </a:r>
              <a:endPara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4" name="Рисунок 13" descr="15-aprelya--Den-ekologicheskih-znaniy.jpg"/>
          <p:cNvPicPr>
            <a:picLocks noChangeAspect="1"/>
          </p:cNvPicPr>
          <p:nvPr/>
        </p:nvPicPr>
        <p:blipFill>
          <a:blip r:embed="rId7" cstate="print"/>
          <a:srcRect l="5671" t="18500" r="6869" b="5901"/>
          <a:stretch>
            <a:fillRect/>
          </a:stretch>
        </p:blipFill>
        <p:spPr>
          <a:xfrm>
            <a:off x="6948264" y="4725144"/>
            <a:ext cx="1971219" cy="1944216"/>
          </a:xfrm>
          <a:prstGeom prst="rect">
            <a:avLst/>
          </a:prstGeom>
        </p:spPr>
      </p:pic>
      <p:pic>
        <p:nvPicPr>
          <p:cNvPr id="15" name="Рисунок 14" descr="i.jpg"/>
          <p:cNvPicPr>
            <a:picLocks noChangeAspect="1"/>
          </p:cNvPicPr>
          <p:nvPr/>
        </p:nvPicPr>
        <p:blipFill>
          <a:blip r:embed="rId8" cstate="print"/>
          <a:srcRect l="10536" t="3979" r="10440"/>
          <a:stretch>
            <a:fillRect/>
          </a:stretch>
        </p:blipFill>
        <p:spPr>
          <a:xfrm>
            <a:off x="179512" y="4779516"/>
            <a:ext cx="2160240" cy="1895719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211242"/>
            <a:ext cx="720080" cy="77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Скругленный прямоугольник 16"/>
          <p:cNvSpPr/>
          <p:nvPr/>
        </p:nvSpPr>
        <p:spPr>
          <a:xfrm>
            <a:off x="6539880" y="1488686"/>
            <a:ext cx="2304256" cy="5760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ХИМИЯ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72200" y="3668390"/>
            <a:ext cx="2304256" cy="57606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БИОЛОГИЯ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1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228600"/>
            <a:ext cx="7792544" cy="608112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Трудности процесса интеграции</a:t>
            </a:r>
            <a:endParaRPr lang="ru-RU" sz="3100" dirty="0">
              <a:latin typeface="+mj-lt"/>
              <a:cs typeface="Times New Roman" pitchFamily="18" charset="0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642910" cy="857232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  <a:effectLst/>
        </p:spPr>
      </p:pic>
      <p:grpSp>
        <p:nvGrpSpPr>
          <p:cNvPr id="4" name="Группа 24"/>
          <p:cNvGrpSpPr>
            <a:grpSpLocks/>
          </p:cNvGrpSpPr>
          <p:nvPr/>
        </p:nvGrpSpPr>
        <p:grpSpPr bwMode="auto">
          <a:xfrm>
            <a:off x="179512" y="1772816"/>
            <a:ext cx="4442833" cy="3840614"/>
            <a:chOff x="0" y="2276475"/>
            <a:chExt cx="4427984" cy="3384773"/>
          </a:xfrm>
        </p:grpSpPr>
        <p:sp>
          <p:nvSpPr>
            <p:cNvPr id="21" name="Вертикальный свиток 20"/>
            <p:cNvSpPr/>
            <p:nvPr/>
          </p:nvSpPr>
          <p:spPr>
            <a:xfrm>
              <a:off x="0" y="2276475"/>
              <a:ext cx="4427984" cy="3384773"/>
            </a:xfrm>
            <a:prstGeom prst="verticalScroll">
              <a:avLst>
                <a:gd name="adj" fmla="val 11772"/>
              </a:avLst>
            </a:prstGeom>
            <a:solidFill>
              <a:srgbClr val="E0C0A0"/>
            </a:solidFill>
            <a:ln>
              <a:solidFill>
                <a:srgbClr val="66330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0250" name="TextBox 23"/>
            <p:cNvSpPr txBox="1">
              <a:spLocks noChangeArrowheads="1"/>
            </p:cNvSpPr>
            <p:nvPr/>
          </p:nvSpPr>
          <p:spPr bwMode="auto">
            <a:xfrm>
              <a:off x="971600" y="2276872"/>
              <a:ext cx="324036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b="1" dirty="0">
                  <a:solidFill>
                    <a:srgbClr val="C00000"/>
                  </a:solidFill>
                </a:rPr>
                <a:t>НЕСОГЛАСОВАННОСТЬ</a:t>
              </a:r>
            </a:p>
          </p:txBody>
        </p:sp>
        <p:grpSp>
          <p:nvGrpSpPr>
            <p:cNvPr id="5" name="Группа 23"/>
            <p:cNvGrpSpPr>
              <a:grpSpLocks/>
            </p:cNvGrpSpPr>
            <p:nvPr/>
          </p:nvGrpSpPr>
          <p:grpSpPr bwMode="auto">
            <a:xfrm>
              <a:off x="432092" y="2708919"/>
              <a:ext cx="3672777" cy="2952154"/>
              <a:chOff x="432092" y="2708919"/>
              <a:chExt cx="3672777" cy="2952154"/>
            </a:xfrm>
          </p:grpSpPr>
          <p:pic>
            <p:nvPicPr>
              <p:cNvPr id="17" name="Picture 16" descr="C:\Users\Учитель\Desktop\картинки\34670987542356789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prstClr val="black"/>
                  <a:srgbClr val="E0C0A0">
                    <a:tint val="45000"/>
                    <a:satMod val="400000"/>
                  </a:srgbClr>
                </a:duotone>
              </a:blip>
              <a:srcRect l="4043" t="4762" r="2975" b="4762"/>
              <a:stretch>
                <a:fillRect/>
              </a:stretch>
            </p:blipFill>
            <p:spPr bwMode="auto">
              <a:xfrm>
                <a:off x="432092" y="2708919"/>
                <a:ext cx="3672777" cy="2952154"/>
              </a:xfrm>
              <a:prstGeom prst="rect">
                <a:avLst/>
              </a:prstGeom>
              <a:noFill/>
              <a:ln>
                <a:solidFill>
                  <a:srgbClr val="86432E"/>
                </a:solidFill>
              </a:ln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682694" y="3573547"/>
                <a:ext cx="1657517" cy="107639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16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РАБОЧИЕ</a:t>
                </a:r>
                <a:r>
                  <a:rPr lang="ru-RU" sz="16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ru-RU" sz="16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УЧЕБНЫЕ</a:t>
                </a:r>
                <a:r>
                  <a:rPr lang="ru-RU" sz="16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ru-RU" sz="16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ПРОГРАММЫ</a:t>
                </a:r>
                <a:r>
                  <a:rPr lang="ru-RU" sz="16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  <a:p>
                <a:pPr>
                  <a:defRPr/>
                </a:pPr>
                <a:endParaRPr lang="ru-RU" sz="1600" dirty="0"/>
              </a:p>
            </p:txBody>
          </p:sp>
          <p:sp>
            <p:nvSpPr>
              <p:cNvPr id="10254" name="TextBox 21"/>
              <p:cNvSpPr txBox="1">
                <a:spLocks noChangeArrowheads="1"/>
              </p:cNvSpPr>
              <p:nvPr/>
            </p:nvSpPr>
            <p:spPr bwMode="auto">
              <a:xfrm>
                <a:off x="2339752" y="3429000"/>
                <a:ext cx="1512168" cy="1461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ru-RU" sz="1600" b="1" dirty="0">
                    <a:solidFill>
                      <a:srgbClr val="663300"/>
                    </a:solidFill>
                    <a:latin typeface="Times New Roman" pitchFamily="18" charset="0"/>
                    <a:cs typeface="Times New Roman" pitchFamily="18" charset="0"/>
                  </a:rPr>
                  <a:t>БИОЛОГИЯ</a:t>
                </a:r>
              </a:p>
              <a:p>
                <a:pPr>
                  <a:lnSpc>
                    <a:spcPct val="114000"/>
                  </a:lnSpc>
                </a:pPr>
                <a:r>
                  <a:rPr lang="ru-RU" sz="1600" b="1" dirty="0">
                    <a:solidFill>
                      <a:srgbClr val="663300"/>
                    </a:solidFill>
                    <a:latin typeface="Times New Roman" pitchFamily="18" charset="0"/>
                    <a:cs typeface="Times New Roman" pitchFamily="18" charset="0"/>
                  </a:rPr>
                  <a:t>ГЕОГРАФИЯ</a:t>
                </a:r>
              </a:p>
              <a:p>
                <a:pPr>
                  <a:lnSpc>
                    <a:spcPct val="114000"/>
                  </a:lnSpc>
                </a:pPr>
                <a:r>
                  <a:rPr lang="ru-RU" sz="1600" b="1" dirty="0">
                    <a:solidFill>
                      <a:srgbClr val="663300"/>
                    </a:solidFill>
                    <a:latin typeface="Times New Roman" pitchFamily="18" charset="0"/>
                    <a:cs typeface="Times New Roman" pitchFamily="18" charset="0"/>
                  </a:rPr>
                  <a:t>ФИЗИКА</a:t>
                </a:r>
              </a:p>
              <a:p>
                <a:pPr>
                  <a:lnSpc>
                    <a:spcPct val="114000"/>
                  </a:lnSpc>
                </a:pPr>
                <a:r>
                  <a:rPr lang="ru-RU" sz="1600" b="1" dirty="0">
                    <a:solidFill>
                      <a:srgbClr val="663300"/>
                    </a:solidFill>
                    <a:latin typeface="Times New Roman" pitchFamily="18" charset="0"/>
                    <a:cs typeface="Times New Roman" pitchFamily="18" charset="0"/>
                  </a:rPr>
                  <a:t>ХИМИЯ</a:t>
                </a:r>
              </a:p>
              <a:p>
                <a:endParaRPr lang="ru-RU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6" name="TextBox 5"/>
          <p:cNvSpPr txBox="1"/>
          <p:nvPr/>
        </p:nvSpPr>
        <p:spPr>
          <a:xfrm>
            <a:off x="4788024" y="876967"/>
            <a:ext cx="41764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ЗАДАЧИ: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Создание реальных возможностей применения учащимися знаний, полученных на уроках естественнонаучных дисциплин. 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Обеспечение практической направленности учебного процесса.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Установление </a:t>
            </a:r>
            <a:r>
              <a:rPr lang="ru-RU" sz="2000" dirty="0" err="1" smtClean="0">
                <a:solidFill>
                  <a:srgbClr val="002060"/>
                </a:solidFill>
              </a:rPr>
              <a:t>межпредметных</a:t>
            </a:r>
            <a:r>
              <a:rPr lang="ru-RU" sz="2000" dirty="0" smtClean="0">
                <a:solidFill>
                  <a:srgbClr val="002060"/>
                </a:solidFill>
              </a:rPr>
              <a:t> связей, способствующих повышению качества знаний учащихся.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solidFill>
                  <a:srgbClr val="002060"/>
                </a:solidFill>
              </a:rPr>
              <a:t>Включение учащихся в самостоятельную познавательную деятельность.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326674"/>
      </p:ext>
    </p:ext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28600"/>
            <a:ext cx="7792544" cy="75895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 интеграции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1242"/>
            <a:ext cx="720080" cy="77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Группа 12"/>
          <p:cNvGrpSpPr/>
          <p:nvPr/>
        </p:nvGrpSpPr>
        <p:grpSpPr>
          <a:xfrm>
            <a:off x="0" y="1484784"/>
            <a:ext cx="8656640" cy="4464496"/>
            <a:chOff x="179512" y="1484784"/>
            <a:chExt cx="8656640" cy="3976216"/>
          </a:xfrm>
        </p:grpSpPr>
        <p:graphicFrame>
          <p:nvGraphicFramePr>
            <p:cNvPr id="5" name="Схема 4"/>
            <p:cNvGraphicFramePr/>
            <p:nvPr>
              <p:extLst>
                <p:ext uri="{D42A27DB-BD31-4B8C-83A1-F6EECF244321}">
                  <p14:modId xmlns:p14="http://schemas.microsoft.com/office/powerpoint/2010/main" val="2647118220"/>
                </p:ext>
              </p:extLst>
            </p:nvPr>
          </p:nvGraphicFramePr>
          <p:xfrm>
            <a:off x="179512" y="1484784"/>
            <a:ext cx="8656640" cy="397621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9" name="TextBox 8"/>
            <p:cNvSpPr txBox="1"/>
            <p:nvPr/>
          </p:nvSpPr>
          <p:spPr>
            <a:xfrm>
              <a:off x="1043608" y="1695723"/>
              <a:ext cx="29142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Интегративные курсы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43608" y="3051509"/>
              <a:ext cx="28803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Специфические темы, разделы, главы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23628" y="4473263"/>
              <a:ext cx="25202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002060"/>
                  </a:solidFill>
                </a:rPr>
                <a:t>Автономные модули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593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28600"/>
            <a:ext cx="7416824" cy="75895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Цель современной школы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11242"/>
            <a:ext cx="720080" cy="77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3528" y="1988840"/>
            <a:ext cx="85689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ru-RU" sz="3200" dirty="0">
                <a:solidFill>
                  <a:srgbClr val="002060"/>
                </a:solidFill>
              </a:rPr>
              <a:t>учить на границе знаний, в нестандартных ситуациях, </a:t>
            </a:r>
            <a:endParaRPr lang="ru-RU" sz="3200" dirty="0" smtClean="0">
              <a:solidFill>
                <a:srgbClr val="002060"/>
              </a:solidFill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решать </a:t>
            </a:r>
            <a:r>
              <a:rPr lang="ru-RU" sz="3200" dirty="0">
                <a:solidFill>
                  <a:srgbClr val="002060"/>
                </a:solidFill>
              </a:rPr>
              <a:t>открытые задачи, </a:t>
            </a:r>
            <a:endParaRPr lang="ru-RU" sz="3200" dirty="0" smtClean="0">
              <a:solidFill>
                <a:srgbClr val="002060"/>
              </a:solidFill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развивать </a:t>
            </a:r>
            <a:r>
              <a:rPr lang="ru-RU" sz="3200" dirty="0">
                <a:solidFill>
                  <a:srgbClr val="002060"/>
                </a:solidFill>
              </a:rPr>
              <a:t>творческую самостоятельность</a:t>
            </a:r>
            <a:r>
              <a:rPr lang="ru-RU" sz="3200" dirty="0" smtClean="0">
                <a:solidFill>
                  <a:srgbClr val="002060"/>
                </a:solidFill>
              </a:rPr>
              <a:t>,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002060"/>
                </a:solidFill>
              </a:rPr>
              <a:t>готовить </a:t>
            </a:r>
            <a:r>
              <a:rPr lang="ru-RU" sz="3200" dirty="0">
                <a:solidFill>
                  <a:srgbClr val="002060"/>
                </a:solidFill>
              </a:rPr>
              <a:t>школьников к выбору способов решения проблем</a:t>
            </a:r>
          </a:p>
        </p:txBody>
      </p:sp>
    </p:spTree>
    <p:extLst>
      <p:ext uri="{BB962C8B-B14F-4D97-AF65-F5344CB8AC3E}">
        <p14:creationId xmlns:p14="http://schemas.microsoft.com/office/powerpoint/2010/main" val="3635278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28600"/>
            <a:ext cx="7780071" cy="758952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 секции 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«ЭКОЛОГИЯ»  НОШ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IMG_478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10440" r="14135" b="20578"/>
          <a:stretch>
            <a:fillRect/>
          </a:stretch>
        </p:blipFill>
        <p:spPr bwMode="auto">
          <a:xfrm>
            <a:off x="4416479" y="1340768"/>
            <a:ext cx="2967040" cy="1922273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9"/>
          <a:stretch>
            <a:fillRect/>
          </a:stretch>
        </p:blipFill>
        <p:spPr>
          <a:xfrm>
            <a:off x="328133" y="4007322"/>
            <a:ext cx="3154265" cy="209759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5" t="7022" r="2954"/>
          <a:stretch>
            <a:fillRect/>
          </a:stretch>
        </p:blipFill>
        <p:spPr>
          <a:xfrm>
            <a:off x="295847" y="1365672"/>
            <a:ext cx="3154265" cy="194421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Содержимое 7" descr="IMG_3617.JPG"/>
          <p:cNvPicPr>
            <a:picLocks noChangeAspect="1"/>
          </p:cNvPicPr>
          <p:nvPr/>
        </p:nvPicPr>
        <p:blipFill rotWithShape="1">
          <a:blip r:embed="rId5" cstate="print"/>
          <a:srcRect t="4740"/>
          <a:stretch/>
        </p:blipFill>
        <p:spPr>
          <a:xfrm>
            <a:off x="3779912" y="4797152"/>
            <a:ext cx="3019107" cy="1852068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211242"/>
            <a:ext cx="720080" cy="77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IMG_365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52120" y="2996952"/>
            <a:ext cx="3243567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260648"/>
            <a:ext cx="4320480" cy="398185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100" b="1" dirty="0" smtClean="0">
                <a:solidFill>
                  <a:srgbClr val="002060"/>
                </a:solidFill>
              </a:rPr>
              <a:t>Муниципальное бюджетное образовательное учреждение</a:t>
            </a:r>
          </a:p>
          <a:p>
            <a:pPr algn="ctr">
              <a:lnSpc>
                <a:spcPct val="75000"/>
              </a:lnSpc>
            </a:pPr>
            <a:r>
              <a:rPr lang="ru-RU" sz="1100" b="1" dirty="0" smtClean="0">
                <a:solidFill>
                  <a:srgbClr val="002060"/>
                </a:solidFill>
              </a:rPr>
              <a:t>Средняя общеобразовательная школа  № 33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Программа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учебной  исследовательской деятельности учащихся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«Экология среды обитания человека»</a:t>
            </a:r>
            <a:endParaRPr lang="ru-RU" sz="1400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 algn="r"/>
            <a:r>
              <a:rPr lang="ru-RU" sz="1400" b="1" i="1" dirty="0" smtClean="0">
                <a:solidFill>
                  <a:srgbClr val="002060"/>
                </a:solidFill>
              </a:rPr>
              <a:t>Авторы  программы: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002060"/>
                </a:solidFill>
              </a:rPr>
              <a:t>Гайжутене Е.И., Зайцева Л.В.,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</a:rPr>
              <a:t>кураторы секции «Экология» НОШ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  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Смоленск 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2013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44008" y="260648"/>
            <a:ext cx="4104456" cy="398185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100" b="1" dirty="0" smtClean="0">
                <a:solidFill>
                  <a:srgbClr val="002060"/>
                </a:solidFill>
              </a:rPr>
              <a:t>Муниципальное бюджетное образовательное учреждение</a:t>
            </a:r>
          </a:p>
          <a:p>
            <a:pPr algn="ctr">
              <a:lnSpc>
                <a:spcPct val="75000"/>
              </a:lnSpc>
            </a:pPr>
            <a:r>
              <a:rPr lang="ru-RU" sz="1100" b="1" dirty="0" smtClean="0">
                <a:solidFill>
                  <a:srgbClr val="002060"/>
                </a:solidFill>
              </a:rPr>
              <a:t>Средняя общеобразовательная школа  № 33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Положение 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о проектно-исследовательской деятельности учащихся</a:t>
            </a:r>
            <a:endParaRPr lang="ru-RU" sz="1400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 algn="r"/>
            <a:r>
              <a:rPr lang="ru-RU" sz="1400" b="1" i="1" dirty="0" smtClean="0">
                <a:solidFill>
                  <a:srgbClr val="002060"/>
                </a:solidFill>
              </a:rPr>
              <a:t>Авторы  программы: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002060"/>
                </a:solidFill>
              </a:rPr>
              <a:t>Гайжутене Е.И., Зайцева Л.В.,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</a:rPr>
              <a:t>кураторы секции «Экология» НОШ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  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Смоленск 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2013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2852936"/>
            <a:ext cx="4320480" cy="376641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100" b="1" dirty="0" smtClean="0">
                <a:solidFill>
                  <a:srgbClr val="002060"/>
                </a:solidFill>
              </a:rPr>
              <a:t>Муниципальное бюджетное образовательное учреждение</a:t>
            </a:r>
          </a:p>
          <a:p>
            <a:pPr algn="ctr">
              <a:lnSpc>
                <a:spcPct val="75000"/>
              </a:lnSpc>
            </a:pPr>
            <a:r>
              <a:rPr lang="ru-RU" sz="1100" b="1" dirty="0" smtClean="0">
                <a:solidFill>
                  <a:srgbClr val="002060"/>
                </a:solidFill>
              </a:rPr>
              <a:t>Средняя общеобразовательная школа  № 33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Технология организации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учебно-исследовательской деятельности</a:t>
            </a:r>
            <a:endParaRPr lang="ru-RU" sz="1400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 algn="r"/>
            <a:r>
              <a:rPr lang="ru-RU" sz="1400" b="1" i="1" dirty="0" smtClean="0">
                <a:solidFill>
                  <a:srgbClr val="002060"/>
                </a:solidFill>
              </a:rPr>
              <a:t>Авторы  программы: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002060"/>
                </a:solidFill>
              </a:rPr>
              <a:t>Гайжутене Е.И., Зайцева Л.В.,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</a:rPr>
              <a:t>кураторы секции «Экология» НОШ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  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Смоленск 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2013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860032" y="2852936"/>
            <a:ext cx="4104456" cy="376641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1100" b="1" dirty="0" smtClean="0">
                <a:solidFill>
                  <a:srgbClr val="002060"/>
                </a:solidFill>
              </a:rPr>
              <a:t>Муниципальное бюджетное образовательное учреждение</a:t>
            </a:r>
          </a:p>
          <a:p>
            <a:pPr algn="ctr">
              <a:lnSpc>
                <a:spcPct val="75000"/>
              </a:lnSpc>
            </a:pPr>
            <a:r>
              <a:rPr lang="ru-RU" sz="1100" b="1" dirty="0" smtClean="0">
                <a:solidFill>
                  <a:srgbClr val="002060"/>
                </a:solidFill>
              </a:rPr>
              <a:t>Средняя общеобразовательная школа  № 33</a:t>
            </a: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Требования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к написанию исследовательских работ</a:t>
            </a:r>
            <a:endParaRPr lang="ru-RU" sz="1400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 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 algn="r"/>
            <a:r>
              <a:rPr lang="ru-RU" sz="1400" b="1" i="1" dirty="0" smtClean="0">
                <a:solidFill>
                  <a:srgbClr val="002060"/>
                </a:solidFill>
              </a:rPr>
              <a:t>Авторы  программы:</a:t>
            </a:r>
            <a:endParaRPr lang="ru-RU" sz="1400" i="1" dirty="0" smtClean="0">
              <a:solidFill>
                <a:srgbClr val="002060"/>
              </a:solidFill>
            </a:endParaRPr>
          </a:p>
          <a:p>
            <a:pPr algn="r"/>
            <a:r>
              <a:rPr lang="ru-RU" sz="1400" b="1" dirty="0" smtClean="0">
                <a:solidFill>
                  <a:srgbClr val="002060"/>
                </a:solidFill>
              </a:rPr>
              <a:t>Гайжутене Е.И., Зайцева Л.В.,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</a:rPr>
              <a:t>кураторы секции «Экология» НОШ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  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Смоленск </a:t>
            </a:r>
            <a:endParaRPr lang="ru-RU" sz="1400" dirty="0" smtClean="0">
              <a:solidFill>
                <a:srgbClr val="00206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2013</a:t>
            </a:r>
            <a:endParaRPr lang="ru-RU" sz="14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325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0330" y="228600"/>
            <a:ext cx="8038692" cy="75895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Экология среды  обитания  человека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29" y="4118713"/>
            <a:ext cx="2827953" cy="223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9770"/>
            <a:ext cx="2592288" cy="2183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89771"/>
            <a:ext cx="2911803" cy="2183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162" y="4087941"/>
            <a:ext cx="2956587" cy="226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214456" y="1489771"/>
            <a:ext cx="2764565" cy="2183852"/>
            <a:chOff x="6214456" y="1489771"/>
            <a:chExt cx="2764565" cy="2183852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4456" y="1489771"/>
              <a:ext cx="2764565" cy="21838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4" descr="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4456" y="2581697"/>
              <a:ext cx="937694" cy="991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Рисунок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211242"/>
            <a:ext cx="720080" cy="77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387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1052</TotalTime>
  <Words>551</Words>
  <Application>Microsoft Office PowerPoint</Application>
  <PresentationFormat>Экран (4:3)</PresentationFormat>
  <Paragraphs>177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Официальная</vt:lpstr>
      <vt:lpstr>Использование интеграции в эколого-исследовательских проектах</vt:lpstr>
      <vt:lpstr>Интеграция наук</vt:lpstr>
      <vt:lpstr>Взаимосвязь  естественнонаучных  дисциплин</vt:lpstr>
      <vt:lpstr>  Трудности процесса интеграции</vt:lpstr>
      <vt:lpstr>Варианты интеграции</vt:lpstr>
      <vt:lpstr>Цель современной школы</vt:lpstr>
      <vt:lpstr>Работа  секции  «ЭКОЛОГИЯ»  НОШ</vt:lpstr>
      <vt:lpstr>Презентация PowerPoint</vt:lpstr>
      <vt:lpstr>Экология среды  обитания  человека</vt:lpstr>
      <vt:lpstr>    Экологическая культура</vt:lpstr>
      <vt:lpstr>          Охрана природы </vt:lpstr>
      <vt:lpstr>Презентация PowerPoint</vt:lpstr>
      <vt:lpstr>Интеграция</vt:lpstr>
      <vt:lpstr>Компетентности старшеклассников</vt:lpstr>
      <vt:lpstr>Проект «Переход на сезонное время – экономический эффект или экологический шок»</vt:lpstr>
      <vt:lpstr>Проект «Шум как одна из форм физического загрязнения среды жизни»</vt:lpstr>
      <vt:lpstr>Природа – это  наш  общий  дом.  В  природе  все взаимосвязано. Поэтому  важно, чтобы  у  учеников складывалось  целостное  восприятие  мира  при изучении   естественнонаучных   дисциплин.</vt:lpstr>
      <vt:lpstr>Список литературы и  Интернет-ресурсов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</dc:creator>
  <cp:lastModifiedBy>205</cp:lastModifiedBy>
  <cp:revision>73</cp:revision>
  <dcterms:created xsi:type="dcterms:W3CDTF">2016-03-13T08:13:35Z</dcterms:created>
  <dcterms:modified xsi:type="dcterms:W3CDTF">2022-01-31T08:03:53Z</dcterms:modified>
</cp:coreProperties>
</file>