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78" r:id="rId4"/>
    <p:sldId id="257" r:id="rId5"/>
    <p:sldId id="275" r:id="rId6"/>
    <p:sldId id="271" r:id="rId7"/>
    <p:sldId id="259" r:id="rId8"/>
    <p:sldId id="261" r:id="rId9"/>
    <p:sldId id="273" r:id="rId10"/>
    <p:sldId id="279" r:id="rId11"/>
    <p:sldId id="267" r:id="rId12"/>
    <p:sldId id="266" r:id="rId13"/>
    <p:sldId id="294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324" r:id="rId36"/>
    <p:sldId id="295" r:id="rId37"/>
    <p:sldId id="296" r:id="rId38"/>
    <p:sldId id="297" r:id="rId39"/>
    <p:sldId id="298" r:id="rId40"/>
    <p:sldId id="299" r:id="rId41"/>
    <p:sldId id="300" r:id="rId42"/>
    <p:sldId id="303" r:id="rId43"/>
    <p:sldId id="301" r:id="rId44"/>
    <p:sldId id="304" r:id="rId45"/>
    <p:sldId id="302" r:id="rId46"/>
    <p:sldId id="305" r:id="rId47"/>
    <p:sldId id="307" r:id="rId48"/>
    <p:sldId id="308" r:id="rId49"/>
    <p:sldId id="309" r:id="rId50"/>
    <p:sldId id="310" r:id="rId51"/>
    <p:sldId id="306" r:id="rId52"/>
    <p:sldId id="312" r:id="rId53"/>
    <p:sldId id="311" r:id="rId54"/>
    <p:sldId id="313" r:id="rId55"/>
    <p:sldId id="326" r:id="rId56"/>
    <p:sldId id="325" r:id="rId57"/>
    <p:sldId id="327" r:id="rId58"/>
    <p:sldId id="328" r:id="rId59"/>
    <p:sldId id="329" r:id="rId60"/>
    <p:sldId id="330" r:id="rId61"/>
    <p:sldId id="331" r:id="rId62"/>
    <p:sldId id="332" r:id="rId63"/>
    <p:sldId id="333" r:id="rId64"/>
    <p:sldId id="334" r:id="rId65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14" y="58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8269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414935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777731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274271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687585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603524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757349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93826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789621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95323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441178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CE34C-71F8-4F8E-97F1-3EF471BE35B0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A3249-E185-4142-9431-215EB6142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77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13792" y="409228"/>
            <a:ext cx="8316416" cy="4677984"/>
          </a:xfrm>
          <a:prstGeom prst="round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1745" y="1664591"/>
            <a:ext cx="6080511" cy="1446550"/>
          </a:xfrm>
          <a:noFill/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Impact" panose="020B0806030902050204" pitchFamily="34" charset="0"/>
              </a:rPr>
              <a:t>Интеллектуальная игра </a:t>
            </a:r>
            <a:br>
              <a:rPr lang="ru-RU" dirty="0">
                <a:solidFill>
                  <a:schemeClr val="bg1"/>
                </a:solidFill>
                <a:latin typeface="Impact" panose="020B080603090205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Impact" panose="020B0806030902050204" pitchFamily="34" charset="0"/>
              </a:rPr>
              <a:t>«Родной мой край»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6423941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8.Как называется курортный город Оренбургской области?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3202937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Impact" panose="020B0806030902050204" pitchFamily="34" charset="0"/>
              </a:rPr>
              <a:t>Бугуруслан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0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Impact" panose="020B0806030902050204" pitchFamily="34" charset="0"/>
              </a:rPr>
              <a:t>Соль-Илецк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86324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Impact" panose="020B0806030902050204" pitchFamily="34" charset="0"/>
              </a:rPr>
              <a:t>Абдулино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3217540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Impact" panose="020B0806030902050204" pitchFamily="34" charset="0"/>
              </a:rPr>
              <a:t>Медногорск</a:t>
            </a:r>
          </a:p>
        </p:txBody>
      </p:sp>
    </p:spTree>
    <p:extLst>
      <p:ext uri="{BB962C8B-B14F-4D97-AF65-F5344CB8AC3E}">
        <p14:creationId xmlns:p14="http://schemas.microsoft.com/office/powerpoint/2010/main" val="4103887852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9.Кто является ярким представителем степной зоны и  занесен в Красную книгу Оренбургской области?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3202937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Impact" panose="020B0806030902050204" pitchFamily="34" charset="0"/>
              </a:rPr>
              <a:t>Тюльпаны </a:t>
            </a:r>
            <a:r>
              <a:rPr lang="ru-RU" sz="2200" dirty="0" err="1">
                <a:latin typeface="Impact" panose="020B0806030902050204" pitchFamily="34" charset="0"/>
              </a:rPr>
              <a:t>Шренка</a:t>
            </a:r>
            <a:r>
              <a:rPr lang="ru-RU" sz="2200" dirty="0">
                <a:latin typeface="Impact" panose="020B0806030902050204" pitchFamily="34" charset="0"/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0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Impact" panose="020B0806030902050204" pitchFamily="34" charset="0"/>
              </a:rPr>
              <a:t>Шалфей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86324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err="1">
                <a:latin typeface="Impact" panose="020B0806030902050204" pitchFamily="34" charset="0"/>
              </a:rPr>
              <a:t>Качим</a:t>
            </a:r>
            <a:endParaRPr lang="ru-RU" sz="2200" dirty="0">
              <a:latin typeface="Impact" panose="020B080603090205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3217540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Impact" panose="020B0806030902050204" pitchFamily="34" charset="0"/>
              </a:rPr>
              <a:t>Люцерна</a:t>
            </a:r>
          </a:p>
        </p:txBody>
      </p:sp>
    </p:spTree>
    <p:extLst>
      <p:ext uri="{BB962C8B-B14F-4D97-AF65-F5344CB8AC3E}">
        <p14:creationId xmlns:p14="http://schemas.microsoft.com/office/powerpoint/2010/main" val="2691401217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10.Какое животное прославило Оренбургскую область?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3202937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Коза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0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Верблюд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5212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Суслик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3217540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Куница </a:t>
            </a:r>
          </a:p>
        </p:txBody>
      </p:sp>
    </p:spTree>
    <p:extLst>
      <p:ext uri="{BB962C8B-B14F-4D97-AF65-F5344CB8AC3E}">
        <p14:creationId xmlns:p14="http://schemas.microsoft.com/office/powerpoint/2010/main" val="441339869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latin typeface="Impact" panose="020B0806030902050204" pitchFamily="34" charset="0"/>
            </a:endParaRPr>
          </a:p>
          <a:p>
            <a:pPr algn="ctr"/>
            <a:r>
              <a:rPr lang="ru-RU" sz="4400" dirty="0">
                <a:latin typeface="Impact" panose="020B0806030902050204" pitchFamily="34" charset="0"/>
              </a:rPr>
              <a:t>Ответы </a:t>
            </a:r>
            <a:r>
              <a:rPr lang="en-US" sz="4400" dirty="0">
                <a:latin typeface="Impact" panose="020B0806030902050204" pitchFamily="34" charset="0"/>
              </a:rPr>
              <a:t>I</a:t>
            </a:r>
            <a:r>
              <a:rPr lang="ru-RU" sz="4400" dirty="0">
                <a:latin typeface="Impact" panose="020B0806030902050204" pitchFamily="34" charset="0"/>
              </a:rPr>
              <a:t> тура   «Общие вопросы»</a:t>
            </a:r>
          </a:p>
          <a:p>
            <a:pPr algn="just"/>
            <a:r>
              <a:rPr lang="ru-RU" sz="2800" dirty="0">
                <a:latin typeface="Impact" panose="020B0806030902050204" pitchFamily="34" charset="0"/>
              </a:rPr>
              <a:t>  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860490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Impact" panose="020B0806030902050204" pitchFamily="34" charset="0"/>
            </a:endParaRPr>
          </a:p>
          <a:p>
            <a:pPr algn="ctr"/>
            <a:r>
              <a:rPr lang="ru-RU" sz="4000" dirty="0">
                <a:latin typeface="Impact" panose="020B0806030902050204" pitchFamily="34" charset="0"/>
              </a:rPr>
              <a:t>1. Анна Иоанновна </a:t>
            </a:r>
          </a:p>
          <a:p>
            <a:pPr algn="ctr"/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32282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Impact" panose="020B0806030902050204" pitchFamily="34" charset="0"/>
            </a:endParaRPr>
          </a:p>
          <a:p>
            <a:pPr algn="ctr"/>
            <a:r>
              <a:rPr lang="ru-RU" sz="4000" dirty="0">
                <a:latin typeface="Impact" panose="020B0806030902050204" pitchFamily="34" charset="0"/>
              </a:rPr>
              <a:t>2. Чкаловская область</a:t>
            </a:r>
          </a:p>
          <a:p>
            <a:pPr algn="ctr"/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765577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Impact" panose="020B0806030902050204" pitchFamily="34" charset="0"/>
            </a:endParaRPr>
          </a:p>
          <a:p>
            <a:pPr algn="ctr"/>
            <a:r>
              <a:rPr lang="ru-RU" sz="4000" dirty="0">
                <a:latin typeface="Impact" panose="020B0806030902050204" pitchFamily="34" charset="0"/>
              </a:rPr>
              <a:t>3.  1735 год</a:t>
            </a:r>
          </a:p>
          <a:p>
            <a:pPr algn="ctr"/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439275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Impact" panose="020B0806030902050204" pitchFamily="34" charset="0"/>
              </a:rPr>
              <a:t>4.  Гагарин Юрий Алексеевич</a:t>
            </a:r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546382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Impact" panose="020B0806030902050204" pitchFamily="34" charset="0"/>
              </a:rPr>
              <a:t>5.  Город Оренбург</a:t>
            </a:r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808110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Impact" panose="020B0806030902050204" pitchFamily="34" charset="0"/>
              </a:rPr>
              <a:t>6.  12 городов</a:t>
            </a:r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256086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latin typeface="Impact" panose="020B0806030902050204" pitchFamily="34" charset="0"/>
              </a:rPr>
              <a:t>I</a:t>
            </a:r>
            <a:r>
              <a:rPr lang="ru-RU" sz="5400" dirty="0">
                <a:latin typeface="Impact" panose="020B0806030902050204" pitchFamily="34" charset="0"/>
              </a:rPr>
              <a:t> тур   «Общие вопросы»</a:t>
            </a:r>
          </a:p>
        </p:txBody>
      </p:sp>
    </p:spTree>
    <p:extLst>
      <p:ext uri="{BB962C8B-B14F-4D97-AF65-F5344CB8AC3E}">
        <p14:creationId xmlns:p14="http://schemas.microsoft.com/office/powerpoint/2010/main" val="3872944566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latin typeface="Impact" panose="020B0806030902050204" pitchFamily="34" charset="0"/>
            </a:endParaRPr>
          </a:p>
          <a:p>
            <a:pPr algn="ctr"/>
            <a:r>
              <a:rPr lang="ru-RU" sz="4000" dirty="0">
                <a:latin typeface="Impact" panose="020B0806030902050204" pitchFamily="34" charset="0"/>
              </a:rPr>
              <a:t>7. Знак границы между Европой и Азией</a:t>
            </a:r>
          </a:p>
          <a:p>
            <a:pPr algn="ctr"/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101716"/>
      </p:ext>
    </p:extLst>
  </p:cSld>
  <p:clrMapOvr>
    <a:masterClrMapping/>
  </p:clrMapOvr>
  <p:transition spd="slow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Impact" panose="020B0806030902050204" pitchFamily="34" charset="0"/>
              </a:rPr>
              <a:t>8. Соль-Илецк </a:t>
            </a:r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73514"/>
      </p:ext>
    </p:extLst>
  </p:cSld>
  <p:clrMapOvr>
    <a:masterClrMapping/>
  </p:clrMapOvr>
  <p:transition spd="slow"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Impact" panose="020B0806030902050204" pitchFamily="34" charset="0"/>
              </a:rPr>
              <a:t>9. Тюльпаны </a:t>
            </a:r>
            <a:r>
              <a:rPr lang="ru-RU" sz="4000" dirty="0" err="1">
                <a:latin typeface="Impact" panose="020B0806030902050204" pitchFamily="34" charset="0"/>
              </a:rPr>
              <a:t>Шренка</a:t>
            </a:r>
            <a:r>
              <a:rPr lang="ru-RU" sz="4000" dirty="0">
                <a:latin typeface="Impact" panose="020B0806030902050204" pitchFamily="34" charset="0"/>
              </a:rPr>
              <a:t> </a:t>
            </a:r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178505"/>
      </p:ext>
    </p:extLst>
  </p:cSld>
  <p:clrMapOvr>
    <a:masterClrMapping/>
  </p:clrMapOvr>
  <p:transition spd="slow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33044" y="1885392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Impact" panose="020B0806030902050204" pitchFamily="34" charset="0"/>
              </a:rPr>
              <a:t>10. Коза</a:t>
            </a:r>
            <a:endParaRPr lang="ru-RU" sz="32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922058"/>
      </p:ext>
    </p:extLst>
  </p:cSld>
  <p:clrMapOvr>
    <a:masterClrMapping/>
  </p:clrMapOvr>
  <p:transition spd="slow"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latin typeface="Impact" panose="020B0806030902050204" pitchFamily="34" charset="0"/>
              </a:rPr>
              <a:t>II</a:t>
            </a:r>
            <a:r>
              <a:rPr lang="ru-RU" sz="5400" dirty="0">
                <a:latin typeface="Impact" panose="020B0806030902050204" pitchFamily="34" charset="0"/>
              </a:rPr>
              <a:t> тур   «Полезные ископаемые»</a:t>
            </a:r>
          </a:p>
        </p:txBody>
      </p:sp>
    </p:spTree>
    <p:extLst>
      <p:ext uri="{BB962C8B-B14F-4D97-AF65-F5344CB8AC3E}">
        <p14:creationId xmlns:p14="http://schemas.microsoft.com/office/powerpoint/2010/main" val="3683686965"/>
      </p:ext>
    </p:extLst>
  </p:cSld>
  <p:clrMapOvr>
    <a:masterClrMapping/>
  </p:clrMapOvr>
  <p:transition spd="slow"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1. Это твёрдое ископаемое, образовавшееся из торфа. Его используют как энергетическое и коммунально-бытовое топливо, для производства угольных брикетов, газообразного и жидкого топлива, углещелочных реагентов гуминовых кислот, воска, металлургического кокса, извлечения редких и рассеянных элементов.</a:t>
            </a:r>
          </a:p>
        </p:txBody>
      </p:sp>
    </p:spTree>
    <p:extLst>
      <p:ext uri="{BB962C8B-B14F-4D97-AF65-F5344CB8AC3E}">
        <p14:creationId xmlns:p14="http://schemas.microsoft.com/office/powerpoint/2010/main" val="2287160934"/>
      </p:ext>
    </p:extLst>
  </p:cSld>
  <p:clrMapOvr>
    <a:masterClrMapping/>
  </p:clrMapOvr>
  <p:transition spd="slow">
    <p:cov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2. Это осадочная кремнистая порода, твёрдая, непрозрачная, обладающая раковистым изломом, пёстрая, полосчатая или пятнистая, сложенная криптокристаллическим кварцем. Из  неё украшения, вазы, амулеты, символы веры.</a:t>
            </a:r>
          </a:p>
        </p:txBody>
      </p:sp>
    </p:spTree>
    <p:extLst>
      <p:ext uri="{BB962C8B-B14F-4D97-AF65-F5344CB8AC3E}">
        <p14:creationId xmlns:p14="http://schemas.microsoft.com/office/powerpoint/2010/main" val="464244981"/>
      </p:ext>
    </p:extLst>
  </p:cSld>
  <p:clrMapOvr>
    <a:masterClrMapping/>
  </p:clrMapOvr>
  <p:transition spd="slow"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3. Это минерал подкласса хлоридов, кристаллическая форма хлорида натрия.  Его используют в пищевой промышленности, сельском хозяйстве, строительстве,  дородном хозяйстве, медицине и кожевенной промышленности.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4253771227"/>
      </p:ext>
    </p:extLst>
  </p:cSld>
  <p:clrMapOvr>
    <a:masterClrMapping/>
  </p:clrMapOvr>
  <p:transition spd="slow">
    <p:cove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4. Это метаморфическая горная порода, состоящая из кальцита с примесями других минералов.  Её используют в архитектуре, для украшения ландшафтов, промышленности, электротехники, для облицовки каминов и фонтанов.</a:t>
            </a:r>
          </a:p>
        </p:txBody>
      </p:sp>
    </p:spTree>
    <p:extLst>
      <p:ext uri="{BB962C8B-B14F-4D97-AF65-F5344CB8AC3E}">
        <p14:creationId xmlns:p14="http://schemas.microsoft.com/office/powerpoint/2010/main" val="1438975983"/>
      </p:ext>
    </p:extLst>
  </p:cSld>
  <p:clrMapOvr>
    <a:masterClrMapping/>
  </p:clrMapOvr>
  <p:transition spd="slow">
    <p:cov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5.  Это благородный металл насыщенного желтого цвета с характерным блеском. Его используют при изготовлении ювелирных изделий, медалей, монет, протезов для зубов, в производстве часов, при окрашивании стекол, изготовлении деталей в микроэлектронике.</a:t>
            </a:r>
          </a:p>
        </p:txBody>
      </p:sp>
    </p:spTree>
    <p:extLst>
      <p:ext uri="{BB962C8B-B14F-4D97-AF65-F5344CB8AC3E}">
        <p14:creationId xmlns:p14="http://schemas.microsoft.com/office/powerpoint/2010/main" val="1785171373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1.Кто подписал указ об основании Оренбургской крепости 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3202937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Impact" panose="020B0806030902050204" pitchFamily="34" charset="0"/>
              </a:rPr>
              <a:t>Елизавета Петровна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0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Impact" panose="020B0806030902050204" pitchFamily="34" charset="0"/>
              </a:rPr>
              <a:t>Екатерина </a:t>
            </a:r>
            <a:r>
              <a:rPr lang="en-US" sz="2400" dirty="0">
                <a:latin typeface="Impact" panose="020B0806030902050204" pitchFamily="34" charset="0"/>
              </a:rPr>
              <a:t>I</a:t>
            </a:r>
            <a:endParaRPr lang="ru-RU" sz="2400" dirty="0">
              <a:latin typeface="Impact" panose="020B080603090205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86324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Impact" panose="020B0806030902050204" pitchFamily="34" charset="0"/>
              </a:rPr>
              <a:t>Екатерина </a:t>
            </a:r>
            <a:r>
              <a:rPr lang="en-US" sz="2400" dirty="0">
                <a:latin typeface="Impact" panose="020B0806030902050204" pitchFamily="34" charset="0"/>
              </a:rPr>
              <a:t>II</a:t>
            </a:r>
            <a:endParaRPr lang="ru-RU" sz="2400" dirty="0">
              <a:latin typeface="Impact" panose="020B080603090205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3217540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Impact" panose="020B0806030902050204" pitchFamily="34" charset="0"/>
              </a:rPr>
              <a:t>Анна Иоанновна </a:t>
            </a:r>
          </a:p>
        </p:txBody>
      </p:sp>
    </p:spTree>
    <p:extLst>
      <p:ext uri="{BB962C8B-B14F-4D97-AF65-F5344CB8AC3E}">
        <p14:creationId xmlns:p14="http://schemas.microsoft.com/office/powerpoint/2010/main" val="310116587"/>
      </p:ext>
    </p:extLst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6.  Это природные минеральные образования, содержащие железо и его соединения в таком объёме, когда промышленное извлечение железа из этих образований целесообразно. Используется для производства стали, которая, в свою очередь, находит широкое применение в строительстве, машиностроении, транспортной отрасли и других областях. </a:t>
            </a:r>
          </a:p>
        </p:txBody>
      </p:sp>
    </p:spTree>
    <p:extLst>
      <p:ext uri="{BB962C8B-B14F-4D97-AF65-F5344CB8AC3E}">
        <p14:creationId xmlns:p14="http://schemas.microsoft.com/office/powerpoint/2010/main" val="3623053628"/>
      </p:ext>
    </p:extLst>
  </p:cSld>
  <p:clrMapOvr>
    <a:masterClrMapping/>
  </p:clrMapOvr>
  <p:transition spd="slow"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7. Это природная маслянистая горючая жидкость со специфическим запахом. Используется для производства топлива, пластмассы, ткани, парафина, синтетического каучука, лекарства, косметики и продуктов питания.</a:t>
            </a:r>
          </a:p>
        </p:txBody>
      </p:sp>
    </p:spTree>
    <p:extLst>
      <p:ext uri="{BB962C8B-B14F-4D97-AF65-F5344CB8AC3E}">
        <p14:creationId xmlns:p14="http://schemas.microsoft.com/office/powerpoint/2010/main" val="4006555269"/>
      </p:ext>
    </p:extLst>
  </p:cSld>
  <p:clrMapOvr>
    <a:masterClrMapping/>
  </p:clrMapOvr>
  <p:transition spd="slow">
    <p:cove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8.</a:t>
            </a:r>
            <a:r>
              <a:rPr lang="ru-RU" sz="2800" dirty="0"/>
              <a:t> </a:t>
            </a:r>
            <a:r>
              <a:rPr lang="ru-RU" sz="2800" dirty="0">
                <a:latin typeface="Impact" panose="020B0806030902050204" pitchFamily="34" charset="0"/>
              </a:rPr>
              <a:t> Это минерал, в его составе соединение кальция с серой и водой. Он используется в строительстве для получения вяжущих материалов и гипсобетонных изделий, как поделочный материал и облицовочный камень, в производстве красок, эмалей, глазури, для известкования почвы, в медицине и оптике.</a:t>
            </a:r>
          </a:p>
        </p:txBody>
      </p:sp>
    </p:spTree>
    <p:extLst>
      <p:ext uri="{BB962C8B-B14F-4D97-AF65-F5344CB8AC3E}">
        <p14:creationId xmlns:p14="http://schemas.microsoft.com/office/powerpoint/2010/main" val="854736234"/>
      </p:ext>
    </p:extLst>
  </p:cSld>
  <p:clrMapOvr>
    <a:masterClrMapping/>
  </p:clrMapOvr>
  <p:transition spd="slow">
    <p:cove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9. Это полезное ископаемое в виде смеси газообразных углеводородов. Оно используется для производства электроэнергии, отопления, горячего водоснабжения, промышленности, транспорта и химической промышленности.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389843813"/>
      </p:ext>
    </p:extLst>
  </p:cSld>
  <p:clrMapOvr>
    <a:masterClrMapping/>
  </p:clrMapOvr>
  <p:transition spd="slow">
    <p:cove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10.</a:t>
            </a:r>
            <a:r>
              <a:rPr lang="ru-RU" sz="2800" b="1" dirty="0"/>
              <a:t> </a:t>
            </a:r>
            <a:r>
              <a:rPr lang="ru-RU" sz="2800" dirty="0">
                <a:latin typeface="Impact" panose="020B0806030902050204" pitchFamily="34" charset="0"/>
              </a:rPr>
              <a:t>Это осадочная горная порода белого оттенка, разновидность известняка. Она используется в промышленности, сельском хозяйстве, полиграфии и фармацевтики.</a:t>
            </a:r>
          </a:p>
        </p:txBody>
      </p:sp>
    </p:spTree>
    <p:extLst>
      <p:ext uri="{BB962C8B-B14F-4D97-AF65-F5344CB8AC3E}">
        <p14:creationId xmlns:p14="http://schemas.microsoft.com/office/powerpoint/2010/main" val="2529005116"/>
      </p:ext>
    </p:extLst>
  </p:cSld>
  <p:clrMapOvr>
    <a:masterClrMapping/>
  </p:clrMapOvr>
  <p:transition spd="slow">
    <p:cover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latin typeface="Impact" panose="020B0806030902050204" pitchFamily="34" charset="0"/>
            </a:endParaRPr>
          </a:p>
          <a:p>
            <a:pPr algn="ctr"/>
            <a:r>
              <a:rPr lang="ru-RU" sz="4400" dirty="0">
                <a:latin typeface="Impact" panose="020B0806030902050204" pitchFamily="34" charset="0"/>
              </a:rPr>
              <a:t>Ответы </a:t>
            </a:r>
            <a:r>
              <a:rPr lang="en-US" sz="4400" dirty="0">
                <a:latin typeface="Impact" panose="020B0806030902050204" pitchFamily="34" charset="0"/>
              </a:rPr>
              <a:t>II</a:t>
            </a:r>
            <a:r>
              <a:rPr lang="ru-RU" sz="4400" dirty="0">
                <a:latin typeface="Impact" panose="020B0806030902050204" pitchFamily="34" charset="0"/>
              </a:rPr>
              <a:t> тура   «Полезные ископаемые»</a:t>
            </a:r>
          </a:p>
          <a:p>
            <a:pPr algn="just"/>
            <a:r>
              <a:rPr lang="ru-RU" sz="2800" dirty="0">
                <a:latin typeface="Impact" panose="020B0806030902050204" pitchFamily="34" charset="0"/>
              </a:rPr>
              <a:t>  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516420"/>
      </p:ext>
    </p:extLst>
  </p:cSld>
  <p:clrMapOvr>
    <a:masterClrMapping/>
  </p:clrMapOvr>
  <p:transition spd="slow">
    <p:cover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1. Бурый </a:t>
            </a:r>
          </a:p>
          <a:p>
            <a:pPr algn="just"/>
            <a:r>
              <a:rPr lang="ru-RU" sz="2800" dirty="0">
                <a:latin typeface="Impact" panose="020B0806030902050204" pitchFamily="34" charset="0"/>
              </a:rPr>
              <a:t>уголь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830" y="870564"/>
            <a:ext cx="4968552" cy="397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768496"/>
      </p:ext>
    </p:extLst>
  </p:cSld>
  <p:clrMapOvr>
    <a:masterClrMapping/>
  </p:clrMapOvr>
  <p:transition spd="slow">
    <p:cover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2. Яшма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011831"/>
            <a:ext cx="5400600" cy="369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306533"/>
      </p:ext>
    </p:extLst>
  </p:cSld>
  <p:clrMapOvr>
    <a:masterClrMapping/>
  </p:clrMapOvr>
  <p:transition spd="slow">
    <p:cov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3. Каменная </a:t>
            </a:r>
          </a:p>
          <a:p>
            <a:pPr algn="just"/>
            <a:r>
              <a:rPr lang="ru-RU" sz="2800" dirty="0">
                <a:latin typeface="Impact" panose="020B0806030902050204" pitchFamily="34" charset="0"/>
              </a:rPr>
              <a:t>соль</a:t>
            </a:r>
            <a:r>
              <a:rPr lang="ru-RU" sz="2800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8194" name="Picture 2" descr="https://avatars.mds.yandex.net/get-entity_search/6276884/953903136/S600xU_2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810453"/>
            <a:ext cx="4622364" cy="409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219744"/>
      </p:ext>
    </p:extLst>
  </p:cSld>
  <p:clrMapOvr>
    <a:masterClrMapping/>
  </p:clrMapOvr>
  <p:transition spd="slow">
    <p:cover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4. Мрамор 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" r="8906"/>
          <a:stretch/>
        </p:blipFill>
        <p:spPr bwMode="auto">
          <a:xfrm>
            <a:off x="2555776" y="1067765"/>
            <a:ext cx="5677264" cy="357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534839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2. Как раньше называлась Оренбургская область?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3001516"/>
            <a:ext cx="2664296" cy="1065517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Свердловская область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48064" y="2972544"/>
            <a:ext cx="2664296" cy="1065517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Чкаловская область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1600" y="4280036"/>
            <a:ext cx="2664296" cy="1065517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>
                <a:latin typeface="Impact" panose="020B0806030902050204" pitchFamily="34" charset="0"/>
              </a:rPr>
              <a:t>Екатеринбургс</a:t>
            </a:r>
            <a:r>
              <a:rPr lang="ru-RU" sz="2800" dirty="0">
                <a:latin typeface="Impact" panose="020B0806030902050204" pitchFamily="34" charset="0"/>
              </a:rPr>
              <a:t>-кая губерния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48064" y="4290060"/>
            <a:ext cx="2664296" cy="1065517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>
                <a:latin typeface="Impact" panose="020B0806030902050204" pitchFamily="34" charset="0"/>
              </a:rPr>
              <a:t>Орская</a:t>
            </a:r>
            <a:r>
              <a:rPr lang="ru-RU" sz="2800" dirty="0">
                <a:latin typeface="Impact" panose="020B0806030902050204" pitchFamily="34" charset="0"/>
              </a:rPr>
              <a:t> область</a:t>
            </a:r>
          </a:p>
        </p:txBody>
      </p:sp>
    </p:spTree>
    <p:extLst>
      <p:ext uri="{BB962C8B-B14F-4D97-AF65-F5344CB8AC3E}">
        <p14:creationId xmlns:p14="http://schemas.microsoft.com/office/powerpoint/2010/main" val="2376552468"/>
      </p:ext>
    </p:extLst>
  </p:cSld>
  <p:clrMapOvr>
    <a:masterClrMapping/>
  </p:clrMapOvr>
  <p:transition spd="slow">
    <p:cove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5. Золото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83042"/>
            <a:ext cx="4998554" cy="374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353300"/>
      </p:ext>
    </p:extLst>
  </p:cSld>
  <p:clrMapOvr>
    <a:masterClrMapping/>
  </p:clrMapOvr>
  <p:transition spd="slow">
    <p:cover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6. Железная </a:t>
            </a:r>
          </a:p>
          <a:p>
            <a:pPr algn="just"/>
            <a:r>
              <a:rPr lang="ru-RU" sz="2800" dirty="0">
                <a:latin typeface="Impact" panose="020B0806030902050204" pitchFamily="34" charset="0"/>
              </a:rPr>
              <a:t>руда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006002"/>
            <a:ext cx="5557019" cy="370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891324"/>
      </p:ext>
    </p:extLst>
  </p:cSld>
  <p:clrMapOvr>
    <a:masterClrMapping/>
  </p:clrMapOvr>
  <p:transition spd="slow">
    <p:cover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7. Нефть 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75607"/>
            <a:ext cx="5760640" cy="356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720999"/>
      </p:ext>
    </p:extLst>
  </p:cSld>
  <p:clrMapOvr>
    <a:masterClrMapping/>
  </p:clrMapOvr>
  <p:transition spd="slow">
    <p:cover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8. Гипс 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318140"/>
            <a:ext cx="4896544" cy="299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65995"/>
      </p:ext>
    </p:extLst>
  </p:cSld>
  <p:clrMapOvr>
    <a:masterClrMapping/>
  </p:clrMapOvr>
  <p:transition spd="slow">
    <p:cover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latin typeface="Impact" panose="020B0806030902050204" pitchFamily="34" charset="0"/>
              </a:rPr>
              <a:t>9. Природный </a:t>
            </a:r>
          </a:p>
          <a:p>
            <a:r>
              <a:rPr lang="ru-RU" sz="2800" dirty="0">
                <a:latin typeface="Impact" panose="020B0806030902050204" pitchFamily="34" charset="0"/>
              </a:rPr>
              <a:t>газ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38249"/>
            <a:ext cx="5191125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546303"/>
      </p:ext>
    </p:extLst>
  </p:cSld>
  <p:clrMapOvr>
    <a:masterClrMapping/>
  </p:clrMapOvr>
  <p:transition spd="slow">
    <p:cover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atin typeface="Impact" panose="020B0806030902050204" pitchFamily="34" charset="0"/>
              </a:rPr>
              <a:t>10. Мел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918254"/>
            <a:ext cx="5171323" cy="387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206000"/>
      </p:ext>
    </p:extLst>
  </p:cSld>
  <p:clrMapOvr>
    <a:masterClrMapping/>
  </p:clrMapOvr>
  <p:transition spd="slow">
    <p:cover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Impact" panose="020B0806030902050204" pitchFamily="34" charset="0"/>
              </a:rPr>
              <a:t>III</a:t>
            </a:r>
            <a:r>
              <a:rPr lang="ru-RU" sz="4800" dirty="0">
                <a:latin typeface="Impact" panose="020B0806030902050204" pitchFamily="34" charset="0"/>
              </a:rPr>
              <a:t> тур  «Достопримечательности Орска»</a:t>
            </a:r>
          </a:p>
        </p:txBody>
      </p:sp>
    </p:spTree>
    <p:extLst>
      <p:ext uri="{BB962C8B-B14F-4D97-AF65-F5344CB8AC3E}">
        <p14:creationId xmlns:p14="http://schemas.microsoft.com/office/powerpoint/2010/main" val="650971194"/>
      </p:ext>
    </p:extLst>
  </p:cSld>
  <p:clrMapOvr>
    <a:masterClrMapping/>
  </p:clrMapOvr>
  <p:transition spd="slow">
    <p:cover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45" y="1138770"/>
            <a:ext cx="2531615" cy="343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97311"/>
            <a:ext cx="3390280" cy="2260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712" y="3108781"/>
            <a:ext cx="3388288" cy="2387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904590"/>
      </p:ext>
    </p:extLst>
  </p:cSld>
  <p:clrMapOvr>
    <a:masterClrMapping/>
  </p:clrMapOvr>
  <p:transition spd="slow">
    <p:cover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4338" name="Picture 2" descr="Изображение пина-истори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35307"/>
            <a:ext cx="2527481" cy="315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avatars.mds.yandex.net/get-entity_search/2304191/963698087/S600xU_2x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642" y="265212"/>
            <a:ext cx="2426371" cy="296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425451"/>
            <a:ext cx="3810000" cy="253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524169"/>
      </p:ext>
    </p:extLst>
  </p:cSld>
  <p:clrMapOvr>
    <a:masterClrMapping/>
  </p:clrMapOvr>
  <p:transition spd="slow">
    <p:cover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04" y="193204"/>
            <a:ext cx="3374740" cy="224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1530"/>
            <a:ext cx="3341662" cy="222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202" y="2641476"/>
            <a:ext cx="5951596" cy="27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498823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3.В каком году был основан город Орск?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3202937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1735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0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1781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86324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1764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3217540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1725</a:t>
            </a:r>
          </a:p>
        </p:txBody>
      </p:sp>
    </p:spTree>
    <p:extLst>
      <p:ext uri="{BB962C8B-B14F-4D97-AF65-F5344CB8AC3E}">
        <p14:creationId xmlns:p14="http://schemas.microsoft.com/office/powerpoint/2010/main" val="2556077774"/>
      </p:ext>
    </p:extLst>
  </p:cSld>
  <p:clrMapOvr>
    <a:masterClrMapping/>
  </p:clrMapOvr>
  <p:transition spd="slow">
    <p:cover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2" y="1489348"/>
            <a:ext cx="410445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Picture backgroun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Picture background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00" name="Picture 1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97260"/>
            <a:ext cx="3096344" cy="448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732557"/>
      </p:ext>
    </p:extLst>
  </p:cSld>
  <p:clrMapOvr>
    <a:masterClrMapping/>
  </p:clrMapOvr>
  <p:transition spd="slow">
    <p:cover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3243"/>
            <a:ext cx="3336305" cy="221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i.pinimg.com/736x/24/20/94/242094ec7e2335d7926b080d81288e7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23155"/>
            <a:ext cx="2376264" cy="335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620" y="2990066"/>
            <a:ext cx="3178460" cy="254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189919"/>
      </p:ext>
    </p:extLst>
  </p:cSld>
  <p:clrMapOvr>
    <a:masterClrMapping/>
  </p:clrMapOvr>
  <p:transition spd="slow">
    <p:cover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9458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4399"/>
            <a:ext cx="3434374" cy="229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3945"/>
            <a:ext cx="3417600" cy="227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936" y="2857500"/>
            <a:ext cx="4178127" cy="2564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011091"/>
      </p:ext>
    </p:extLst>
  </p:cSld>
  <p:clrMapOvr>
    <a:masterClrMapping/>
  </p:clrMapOvr>
  <p:transition spd="slow">
    <p:cover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65559"/>
            <a:ext cx="2785199" cy="349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77380"/>
            <a:ext cx="5348718" cy="280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71863"/>
      </p:ext>
    </p:extLst>
  </p:cSld>
  <p:clrMapOvr>
    <a:masterClrMapping/>
  </p:clrMapOvr>
  <p:transition spd="slow">
    <p:cover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2" y="1561356"/>
            <a:ext cx="4278893" cy="26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Изображение пина-истори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07945"/>
            <a:ext cx="3589358" cy="478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659300"/>
      </p:ext>
    </p:extLst>
  </p:cSld>
  <p:clrMapOvr>
    <a:masterClrMapping/>
  </p:clrMapOvr>
  <p:transition spd="slow">
    <p:cover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63053A-53CB-E998-F303-E9A3831F6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A6D2383-E788-F8B7-2031-2DB958CA45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BB50319B-9B70-6D04-392D-31E4713E3E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0E0BACD-084C-6ED5-CAAB-9303B7FE0A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E33A1587-B86B-B54D-4731-CAF184414C64}"/>
              </a:ext>
            </a:extLst>
          </p:cNvPr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latin typeface="Impact" panose="020B0806030902050204" pitchFamily="34" charset="0"/>
            </a:endParaRPr>
          </a:p>
          <a:p>
            <a:pPr algn="ctr"/>
            <a:r>
              <a:rPr lang="ru-RU" sz="4400" dirty="0">
                <a:latin typeface="Impact" panose="020B0806030902050204" pitchFamily="34" charset="0"/>
              </a:rPr>
              <a:t>Ответы </a:t>
            </a:r>
            <a:r>
              <a:rPr lang="en-US" sz="4400" dirty="0">
                <a:latin typeface="Impact" panose="020B0806030902050204" pitchFamily="34" charset="0"/>
              </a:rPr>
              <a:t>III</a:t>
            </a:r>
            <a:r>
              <a:rPr lang="ru-RU" sz="4400" dirty="0">
                <a:latin typeface="Impact" panose="020B0806030902050204" pitchFamily="34" charset="0"/>
              </a:rPr>
              <a:t> тура   «Достопримечательности Орска»</a:t>
            </a:r>
          </a:p>
          <a:p>
            <a:pPr algn="just"/>
            <a:r>
              <a:rPr lang="ru-RU" sz="2800" dirty="0">
                <a:latin typeface="Impact" panose="020B0806030902050204" pitchFamily="34" charset="0"/>
              </a:rPr>
              <a:t>  </a:t>
            </a:r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427263"/>
      </p:ext>
    </p:extLst>
  </p:cSld>
  <p:clrMapOvr>
    <a:masterClrMapping/>
  </p:clrMapOvr>
  <p:transition spd="slow">
    <p:cover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DF356F-2376-8E62-671B-981AC6D5D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CD6225D-93D6-C88A-E2FF-9AA3ED060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A889E85D-3280-FE24-141B-D8BEA7DF2C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8A978C-7927-2EBB-4758-1E8AB94B3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8C6DF83A-034B-751A-46E0-AF166552363F}"/>
              </a:ext>
            </a:extLst>
          </p:cNvPr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r>
              <a:rPr lang="ru-RU" sz="2800" dirty="0">
                <a:latin typeface="Impact" panose="020B0806030902050204" pitchFamily="34" charset="0"/>
              </a:rPr>
              <a:t>1. Орский государственный драматический театр имени А.С. Пушкина</a:t>
            </a: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3F946D-4850-442C-2F62-3BF7FDA669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189" y="1744824"/>
            <a:ext cx="6501211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07195"/>
      </p:ext>
    </p:extLst>
  </p:cSld>
  <p:clrMapOvr>
    <a:masterClrMapping/>
  </p:clrMapOvr>
  <p:transition spd="slow">
    <p:cover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5F2B50-FB15-3ED0-FE44-6EC2209E1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45A5FC2-B044-68F8-EFEF-61F92EB8A1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FA011811-2BDA-1EF8-A884-EC41FDB4BD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2593AC-D4C2-C962-804A-FD87DDC88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4AD36E69-884A-7CAC-5CFB-8A266241EB61}"/>
              </a:ext>
            </a:extLst>
          </p:cNvPr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r>
              <a:rPr lang="ru-RU" sz="2800" dirty="0">
                <a:latin typeface="Impact" panose="020B0806030902050204" pitchFamily="34" charset="0"/>
              </a:rPr>
              <a:t>2. Площадь Кириллова</a:t>
            </a: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482BAD0A-471D-A43F-C6C8-DE1850FF9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780" y="1705048"/>
            <a:ext cx="5408439" cy="306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514692"/>
      </p:ext>
    </p:extLst>
  </p:cSld>
  <p:clrMapOvr>
    <a:masterClrMapping/>
  </p:clrMapOvr>
  <p:transition spd="slow">
    <p:cover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272C6B-C4DB-50C1-2E0F-35E77CADF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535C2C5-7558-3921-945C-2FA978C9A6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D48AA109-FDCB-138B-8F6D-17AEDAED1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F6605C6-E77A-A2D6-4732-A3F4E27C6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B22BEB2C-545A-8536-6464-2CE2CBC6413A}"/>
              </a:ext>
            </a:extLst>
          </p:cNvPr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r>
              <a:rPr lang="ru-RU" sz="2800" dirty="0">
                <a:latin typeface="Impact" panose="020B0806030902050204" pitchFamily="34" charset="0"/>
              </a:rPr>
              <a:t>3. Железнодорожный вокзал «Вокзал Орск»</a:t>
            </a: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6B774669-EED5-662E-F4CD-4DD53EF85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710" y="1586404"/>
            <a:ext cx="4752528" cy="330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424239"/>
      </p:ext>
    </p:extLst>
  </p:cSld>
  <p:clrMapOvr>
    <a:masterClrMapping/>
  </p:clrMapOvr>
  <p:transition spd="slow">
    <p:cover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86D8DA-0524-D217-10C7-2FDAE084E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D271BCE-77DC-AE2E-409D-34DBA5A8AF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03FFCEFF-FAF1-0E63-9C1B-1E6D7E87AA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5F8317-512F-8DB8-15EC-9253CB838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3FFCEF96-A959-6BD3-713C-24657AAEA733}"/>
              </a:ext>
            </a:extLst>
          </p:cNvPr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r>
              <a:rPr lang="ru-RU" sz="2800" dirty="0">
                <a:latin typeface="Impact" panose="020B0806030902050204" pitchFamily="34" charset="0"/>
              </a:rPr>
              <a:t>4. Гора Полковник</a:t>
            </a: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79AB9D47-BC05-A54B-50F0-628F95CB7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849" y="1782414"/>
            <a:ext cx="5632301" cy="319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812817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4.Какой космонавт  окончил первое военное авиационное училище лётчиков им. К.Е. Ворошилова в Оренбурге?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3202937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latin typeface="Impact" panose="020B0806030902050204" pitchFamily="34" charset="0"/>
              </a:rPr>
              <a:t>Терешкова.В.В</a:t>
            </a:r>
            <a:r>
              <a:rPr lang="ru-RU" sz="2400" dirty="0">
                <a:latin typeface="Impact" panose="020B0806030902050204" pitchFamily="34" charset="0"/>
              </a:rPr>
              <a:t>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0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latin typeface="Impact" panose="020B0806030902050204" pitchFamily="34" charset="0"/>
              </a:rPr>
              <a:t>Гагарин.Ю.А</a:t>
            </a:r>
            <a:r>
              <a:rPr lang="ru-RU" sz="2400" dirty="0">
                <a:latin typeface="Impact" panose="020B0806030902050204" pitchFamily="34" charset="0"/>
              </a:rPr>
              <a:t>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86324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latin typeface="Impact" panose="020B0806030902050204" pitchFamily="34" charset="0"/>
              </a:rPr>
              <a:t>Титов.Г.С</a:t>
            </a:r>
            <a:r>
              <a:rPr lang="ru-RU" sz="2400" dirty="0">
                <a:latin typeface="Impact" panose="020B0806030902050204" pitchFamily="34" charset="0"/>
              </a:rPr>
              <a:t>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3217540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latin typeface="Impact" panose="020B0806030902050204" pitchFamily="34" charset="0"/>
              </a:rPr>
              <a:t>Леонов.А.А</a:t>
            </a:r>
            <a:r>
              <a:rPr lang="ru-RU" sz="2400" dirty="0">
                <a:latin typeface="Impact" panose="020B080603090205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7846225"/>
      </p:ext>
    </p:extLst>
  </p:cSld>
  <p:clrMapOvr>
    <a:masterClrMapping/>
  </p:clrMapOvr>
  <p:transition spd="slow">
    <p:cover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376218-D9C6-3058-FA32-0F3655ABA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28EF9FC-47B1-AD3D-6E17-B496B8DCB1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484200A9-7E49-B4E8-01C5-CA0169406B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619B91-7CEE-8CD4-5247-D8C09752F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67099C99-48F0-E7F3-416E-FC291A6C2F79}"/>
              </a:ext>
            </a:extLst>
          </p:cNvPr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r>
              <a:rPr lang="ru-RU" sz="2800" dirty="0">
                <a:latin typeface="Impact" panose="020B0806030902050204" pitchFamily="34" charset="0"/>
              </a:rPr>
              <a:t>5. Памятник </a:t>
            </a:r>
            <a:r>
              <a:rPr lang="ru-RU" sz="2800" dirty="0" err="1">
                <a:latin typeface="Impact" panose="020B0806030902050204" pitchFamily="34" charset="0"/>
              </a:rPr>
              <a:t>старогородскому</a:t>
            </a:r>
            <a:r>
              <a:rPr lang="ru-RU" sz="2800" dirty="0">
                <a:latin typeface="Impact" panose="020B0806030902050204" pitchFamily="34" charset="0"/>
              </a:rPr>
              <a:t> пирожку</a:t>
            </a: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76CECE69-179B-E318-C04A-C4C73B8B2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621" y="1457715"/>
            <a:ext cx="4748758" cy="356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916667"/>
      </p:ext>
    </p:extLst>
  </p:cSld>
  <p:clrMapOvr>
    <a:masterClrMapping/>
  </p:clrMapOvr>
  <p:transition spd="slow">
    <p:cover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6A6CB2-A53B-3334-5C04-460DE6106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1E0B5DF-AA3E-3F92-36DE-5774ED88FB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14D8DFF0-8228-6B43-0BF6-A19B7672ED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40DADB-C8B7-CE93-BD55-CFFF952B6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C326B896-54C3-41ED-487C-7BB2C9256410}"/>
              </a:ext>
            </a:extLst>
          </p:cNvPr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r>
              <a:rPr lang="ru-RU" sz="2800" dirty="0">
                <a:latin typeface="Impact" panose="020B0806030902050204" pitchFamily="34" charset="0"/>
              </a:rPr>
              <a:t>6. Сквер Славы</a:t>
            </a: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6B9646DE-1B28-5743-5F3C-8E0A3BC7E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633" y="1613083"/>
            <a:ext cx="4480733" cy="325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221974"/>
      </p:ext>
    </p:extLst>
  </p:cSld>
  <p:clrMapOvr>
    <a:masterClrMapping/>
  </p:clrMapOvr>
  <p:transition spd="slow">
    <p:cover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E3F29D-ABDB-E858-CBBD-8F8C984CA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3681902-41DA-0BCF-4688-E556EDFDCF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36AF543B-1B41-9300-4291-8F934D4BED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32D317-E60E-D608-2A56-5C65EBA0F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CB0A9CA1-915F-E8FF-7D1F-B533A23ECA7E}"/>
              </a:ext>
            </a:extLst>
          </p:cNvPr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r>
              <a:rPr lang="ru-RU" sz="2800" dirty="0">
                <a:latin typeface="Impact" panose="020B0806030902050204" pitchFamily="34" charset="0"/>
              </a:rPr>
              <a:t>7. Церковь Георгия Победоносца</a:t>
            </a: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37485D9C-2249-C007-638A-0C4B841FE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978" y="1708500"/>
            <a:ext cx="4826270" cy="345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278174"/>
      </p:ext>
    </p:extLst>
  </p:cSld>
  <p:clrMapOvr>
    <a:masterClrMapping/>
  </p:clrMapOvr>
  <p:transition spd="slow">
    <p:cover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31F318-FB09-BA04-E4FE-B48736FF2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7918C3E-02CC-06D4-733E-BFDC2D13E2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54F0563E-C215-67AA-819B-B6B6C97E0C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AD7007C-1E7D-6073-86D3-048AEF98F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19488B5A-A13A-2515-B39B-517C660DF542}"/>
              </a:ext>
            </a:extLst>
          </p:cNvPr>
          <p:cNvSpPr/>
          <p:nvPr/>
        </p:nvSpPr>
        <p:spPr>
          <a:xfrm>
            <a:off x="359532" y="373224"/>
            <a:ext cx="8424936" cy="4968552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r>
              <a:rPr lang="ru-RU" sz="2800" dirty="0">
                <a:latin typeface="Impact" panose="020B0806030902050204" pitchFamily="34" charset="0"/>
              </a:rPr>
              <a:t>8. Центральный парк культуры и отдыха имени В.П. Поляничко</a:t>
            </a: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ctr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endParaRPr lang="ru-RU" sz="2800" b="1" dirty="0">
              <a:latin typeface="Impact" panose="020B0806030902050204" pitchFamily="34" charset="0"/>
            </a:endParaRPr>
          </a:p>
          <a:p>
            <a:pPr algn="just"/>
            <a:r>
              <a:rPr lang="ru-RU" sz="2800" b="1" dirty="0"/>
              <a:t> </a:t>
            </a:r>
            <a:endParaRPr lang="ru-RU" sz="2800" dirty="0">
              <a:latin typeface="Impact" panose="020B0806030902050204" pitchFamily="34" charset="0"/>
            </a:endParaRPr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1D483170-2BBE-EE72-CC69-00BC856CC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780" y="1775355"/>
            <a:ext cx="5960440" cy="337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949589"/>
      </p:ext>
    </p:extLst>
  </p:cSld>
  <p:clrMapOvr>
    <a:masterClrMapping/>
  </p:clrMapOvr>
  <p:transition spd="slow">
    <p:cover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602CB4-E58D-9536-C80E-DDA3658BE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FB74C04D-2052-3838-B104-027D22B48073}"/>
              </a:ext>
            </a:extLst>
          </p:cNvPr>
          <p:cNvSpPr/>
          <p:nvPr/>
        </p:nvSpPr>
        <p:spPr>
          <a:xfrm>
            <a:off x="413792" y="409228"/>
            <a:ext cx="8316416" cy="4677984"/>
          </a:xfrm>
          <a:prstGeom prst="round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16E8E-4C2F-AAFE-0A46-1643E0358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745" y="1664591"/>
            <a:ext cx="6080511" cy="1446550"/>
          </a:xfrm>
          <a:noFill/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Impact" panose="020B0806030902050204" pitchFamily="34" charset="0"/>
              </a:rPr>
              <a:t>Интеллектуальная игра </a:t>
            </a:r>
            <a:br>
              <a:rPr lang="ru-RU" dirty="0">
                <a:solidFill>
                  <a:schemeClr val="bg1"/>
                </a:solidFill>
                <a:latin typeface="Impact" panose="020B080603090205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Impact" panose="020B0806030902050204" pitchFamily="34" charset="0"/>
              </a:rPr>
              <a:t>«Родной мой край»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D6DBD9-93BB-0871-4D47-C03FC373FA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566561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5.Как называется административный центр Оренбургской области?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3202937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Орск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0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Бузулук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86324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Новотроицк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3217540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Оренбург</a:t>
            </a:r>
          </a:p>
        </p:txBody>
      </p:sp>
    </p:spTree>
    <p:extLst>
      <p:ext uri="{BB962C8B-B14F-4D97-AF65-F5344CB8AC3E}">
        <p14:creationId xmlns:p14="http://schemas.microsoft.com/office/powerpoint/2010/main" val="3090310853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6.Сколько городов в Оренбургской области?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71600" y="3202937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0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10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52120" y="4386436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12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3217540"/>
            <a:ext cx="2304256" cy="86409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Impact" panose="020B0806030902050204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916872760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10160000" cy="5715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</p:pic>
      <p:sp>
        <p:nvSpPr>
          <p:cNvPr id="2" name="Скругленный прямоугольник 1"/>
          <p:cNvSpPr/>
          <p:nvPr/>
        </p:nvSpPr>
        <p:spPr>
          <a:xfrm>
            <a:off x="647564" y="697260"/>
            <a:ext cx="7848872" cy="1944216"/>
          </a:xfrm>
          <a:prstGeom prst="roundRect">
            <a:avLst/>
          </a:prstGeom>
          <a:solidFill>
            <a:schemeClr val="bg2">
              <a:lumMod val="50000"/>
              <a:alpha val="92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Impact" panose="020B0806030902050204" pitchFamily="34" charset="0"/>
              </a:rPr>
              <a:t>7.Какой знак стоит на пешеходном мосту в Оренбурге через реку Урал?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36525" y="3073524"/>
            <a:ext cx="2448272" cy="102271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Impact" panose="020B0806030902050204" pitchFamily="34" charset="0"/>
              </a:rPr>
              <a:t>Знак «Осторожно, проход запрещен»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36525" y="4257023"/>
            <a:ext cx="2448272" cy="102271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Impact" panose="020B0806030902050204" pitchFamily="34" charset="0"/>
              </a:rPr>
              <a:t>Знак границы между Востоком и Западом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11891" y="4257023"/>
            <a:ext cx="2448272" cy="102271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Impact" panose="020B0806030902050204" pitchFamily="34" charset="0"/>
              </a:rPr>
              <a:t>Знак границы между Европой и Азией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17045" y="3088127"/>
            <a:ext cx="2448272" cy="102271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Impact" panose="020B0806030902050204" pitchFamily="34" charset="0"/>
              </a:rPr>
              <a:t>Знак «Осторожно, дикие звери»</a:t>
            </a:r>
          </a:p>
        </p:txBody>
      </p:sp>
    </p:spTree>
    <p:extLst>
      <p:ext uri="{BB962C8B-B14F-4D97-AF65-F5344CB8AC3E}">
        <p14:creationId xmlns:p14="http://schemas.microsoft.com/office/powerpoint/2010/main" val="2381851250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772</Words>
  <Application>Microsoft Office PowerPoint</Application>
  <PresentationFormat>Экран (16:10)</PresentationFormat>
  <Paragraphs>190</Paragraphs>
  <Slides>64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8" baseType="lpstr">
      <vt:lpstr>Arial</vt:lpstr>
      <vt:lpstr>Calibri</vt:lpstr>
      <vt:lpstr>Impact</vt:lpstr>
      <vt:lpstr>Тема Office</vt:lpstr>
      <vt:lpstr>Интеллектуальная игра  «Родной мой край»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Интеллектуальная игра  «Родной мой край»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Владислава Капленко</dc:creator>
  <cp:lastModifiedBy>User</cp:lastModifiedBy>
  <cp:revision>38</cp:revision>
  <dcterms:created xsi:type="dcterms:W3CDTF">2024-11-24T15:53:27Z</dcterms:created>
  <dcterms:modified xsi:type="dcterms:W3CDTF">2025-01-29T07:29:51Z</dcterms:modified>
</cp:coreProperties>
</file>