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9"/>
  </p:notesMasterIdLst>
  <p:sldIdLst>
    <p:sldId id="274" r:id="rId2"/>
    <p:sldId id="278" r:id="rId3"/>
    <p:sldId id="271" r:id="rId4"/>
    <p:sldId id="266" r:id="rId5"/>
    <p:sldId id="265" r:id="rId6"/>
    <p:sldId id="262" r:id="rId7"/>
    <p:sldId id="272" r:id="rId8"/>
    <p:sldId id="282" r:id="rId9"/>
    <p:sldId id="268" r:id="rId10"/>
    <p:sldId id="267" r:id="rId11"/>
    <p:sldId id="275" r:id="rId12"/>
    <p:sldId id="276" r:id="rId13"/>
    <p:sldId id="269" r:id="rId14"/>
    <p:sldId id="277" r:id="rId15"/>
    <p:sldId id="260" r:id="rId16"/>
    <p:sldId id="281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74765-7F1A-4448-B983-47CC3EC616AA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565C1-6B76-4A3C-8AB8-6C6688FC6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6960ECD-35D9-4978-B59A-2134EF8582E6}" type="slidenum">
              <a:rPr lang="ru-RU" altLang="ru-RU"/>
              <a:pPr/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http://samarjan.kloop.kg/</a:t>
            </a: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177A26-F6ED-49EE-B7A7-ABF28B5C6C5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1\Desktop\Spokojnaya_muzyka_-_Spokojnaya_muzyka_dlya_intro_(iPlayer.f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1\Desktop\&#1082;&#1083;%20&#1095;&#1072;&#1089;%2011.03\&#1060;&#1091;&#1085;&#1090;&#1080;&#1082;_-_&#1055;&#1077;&#1089;&#1085;&#1103;%20&#1087;&#1088;&#1086;%20&#1076;&#1086;&#1073;&#1088;&#1086;&#1090;&#1091;.mp3" TargetMode="Externa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&#1057;&#1055;&#1045;&#1064;&#1048;&#1058;&#1045;%20&#1044;&#1045;&#1051;&#1040;&#1058;&#1068;%20&#1044;&#1054;&#1041;&#1056;&#1054;.mp4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6;&#1086;&#1082;&#1091;&#1084;&#1077;&#1085;&#1090;&#1099;\&#1046;&#1080;&#1079;&#1085;&#1100;%20&#1076;&#1072;&#1085;&#1072;%20&#1085;&#1072;%20&#1076;&#1086;&#1073;&#1088;&#1099;&#1077;%20&#1076;&#1077;&#1083;&#1072;\07%20&#1044;&#1086;&#1088;&#1086;&#1078;&#1082;&#1072;%207.wma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 descr="http://s2.pic4you.ru/allimage/y2013/05-30/12216/3503632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71599" y="836712"/>
            <a:ext cx="6518883" cy="4832251"/>
          </a:xfrm>
          <a:noFill/>
        </p:spPr>
      </p:pic>
      <p:pic>
        <p:nvPicPr>
          <p:cNvPr id="3" name="Spokojnaya_muzyka_-_Spokojnaya_muzyka_dlya_intro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572264" y="52863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908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2714625" y="2286000"/>
            <a:ext cx="3929063" cy="2500313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1600" b="1" smtClean="0">
                <a:solidFill>
                  <a:srgbClr val="002060"/>
                </a:solidFill>
              </a:rPr>
              <a:t>Добрых людей, как всегда, не хватает,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1600" b="1" smtClean="0">
                <a:solidFill>
                  <a:srgbClr val="002060"/>
                </a:solidFill>
              </a:rPr>
              <a:t>Добрых людей, как всегда, дефицит.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1600" b="1" smtClean="0">
                <a:solidFill>
                  <a:srgbClr val="002060"/>
                </a:solidFill>
              </a:rPr>
              <a:t>Добрых людей не всегда понимают,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1600" b="1" smtClean="0">
                <a:solidFill>
                  <a:srgbClr val="002060"/>
                </a:solidFill>
              </a:rPr>
              <a:t>Сердце у добрых сильнее болит.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1600" b="1" smtClean="0">
                <a:solidFill>
                  <a:srgbClr val="002060"/>
                </a:solidFill>
              </a:rPr>
              <a:t>Добрые — щедро больным помогают,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1600" b="1" smtClean="0">
                <a:solidFill>
                  <a:srgbClr val="002060"/>
                </a:solidFill>
              </a:rPr>
              <a:t>Добрые — дарят тепло и уют,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1600" b="1" smtClean="0">
                <a:solidFill>
                  <a:srgbClr val="002060"/>
                </a:solidFill>
              </a:rPr>
              <a:t>Добрые — в ногу со слабым шагают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1600" b="1" smtClean="0">
                <a:solidFill>
                  <a:srgbClr val="002060"/>
                </a:solidFill>
              </a:rPr>
              <a:t>И никакого</a:t>
            </a:r>
            <a:r>
              <a:rPr lang="ru-RU" altLang="ru-RU" sz="2000" b="1" smtClean="0">
                <a:solidFill>
                  <a:srgbClr val="002060"/>
                </a:solidFill>
              </a:rPr>
              <a:t> </a:t>
            </a:r>
            <a:r>
              <a:rPr lang="ru-RU" altLang="ru-RU" sz="2000" b="1" i="1" smtClean="0">
                <a:solidFill>
                  <a:srgbClr val="FF0000"/>
                </a:solidFill>
              </a:rPr>
              <a:t>спа-си-бо </a:t>
            </a:r>
            <a:r>
              <a:rPr lang="ru-RU" altLang="ru-RU" sz="1600" b="1" smtClean="0">
                <a:solidFill>
                  <a:srgbClr val="002060"/>
                </a:solidFill>
              </a:rPr>
              <a:t>не ждут.</a:t>
            </a:r>
          </a:p>
        </p:txBody>
      </p:sp>
      <p:pic>
        <p:nvPicPr>
          <p:cNvPr id="26627" name="Picture 2" descr="Архив материалов - Убойно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2730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Есть добро ВКонтакт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142875"/>
            <a:ext cx="2643188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ONEWAY RUSSIAN &quot; добрые дел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142875"/>
            <a:ext cx="2857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 descr="МыСлИ нА мИлЛиОн : Група за інтересами. Творчість : Однокласник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357438"/>
            <a:ext cx="2762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0" descr="Мотиваторы про добро и добрые поступки!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75" y="2500313"/>
            <a:ext cx="24828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2" descr="Зачем творить добро? Все ответы ту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8" y="4491038"/>
            <a:ext cx="2586037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4" descr="Лучшие проявления доброты в 2013 году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75" y="4756150"/>
            <a:ext cx="314325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6" descr="О жизни, здоровье, еде и красоте. - Давайте совершать добрые дела и мир станет чуточку добрее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38875" y="4643438"/>
            <a:ext cx="27638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854968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Ситуация 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Петя </a:t>
            </a:r>
            <a:r>
              <a:rPr lang="ru-RU" dirty="0"/>
              <a:t>гулял во дворе. Прямо перед ним на землю упал плюшевый мишка. Петя посмотрел наверх: было открыто окно второго этажа, но в окне никого не было. Петя поднял мишку. Игрушка ему очень понравилась, он давно мечтал о такой. Петя смотрел на мишку и думал. </a:t>
            </a:r>
            <a:r>
              <a:rPr lang="ru-RU" i="1" dirty="0">
                <a:solidFill>
                  <a:srgbClr val="FF0000"/>
                </a:solidFill>
              </a:rPr>
              <a:t>Как вы считаете, о чем думал Петя?</a:t>
            </a:r>
            <a:r>
              <a:rPr lang="ru-RU" i="1" dirty="0"/>
              <a:t> </a:t>
            </a:r>
            <a:r>
              <a:rPr lang="ru-RU" dirty="0"/>
              <a:t>И, наконец, он принял правильное решение. </a:t>
            </a:r>
            <a:r>
              <a:rPr lang="ru-RU" i="1" dirty="0">
                <a:solidFill>
                  <a:srgbClr val="FF0000"/>
                </a:solidFill>
              </a:rPr>
              <a:t>Какое решение принял Петя?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u="sng" dirty="0">
                <a:solidFill>
                  <a:srgbClr val="C00000"/>
                </a:solidFill>
              </a:rPr>
              <a:t>Ситуация 2</a:t>
            </a:r>
            <a:br>
              <a:rPr lang="ru-RU" sz="4000" b="1" u="sng" dirty="0">
                <a:solidFill>
                  <a:srgbClr val="C00000"/>
                </a:solidFill>
              </a:rPr>
            </a:br>
            <a:endParaRPr lang="ru-RU" sz="4000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Вите </a:t>
            </a:r>
            <a:r>
              <a:rPr lang="ru-RU" dirty="0"/>
              <a:t>подарили щенка. Щенок был черный, с мягкой шерстью и голубыми глазами. Он радостно бегал по комнате, смешно тявкал и повизгивал</a:t>
            </a:r>
            <a:r>
              <a:rPr lang="ru-RU" dirty="0" smtClean="0"/>
              <a:t>.– </a:t>
            </a:r>
            <a:r>
              <a:rPr lang="ru-RU" dirty="0"/>
              <a:t>Совсем невоспитан, – подумал Витя, глядя, как щенок грызет ножку </a:t>
            </a:r>
            <a:r>
              <a:rPr lang="ru-RU" dirty="0" smtClean="0"/>
              <a:t>стула. Витя </a:t>
            </a:r>
            <a:r>
              <a:rPr lang="ru-RU" dirty="0"/>
              <a:t>занялся воспитанием щенка. Он требовал от него выполнения команд, а если щенок не исполнял их, бил его веревкой.. Время шло, щенок превратился в большую злую собаку. Витя смотрел на выросшего щенка и ничего не понимал. </a:t>
            </a:r>
            <a:r>
              <a:rPr lang="ru-RU" b="1" i="1" dirty="0"/>
              <a:t>Почему собака выросла </a:t>
            </a:r>
            <a:r>
              <a:rPr lang="ru-RU" b="1" i="1" dirty="0" smtClean="0"/>
              <a:t>злой?</a:t>
            </a:r>
            <a:endParaRPr lang="ru-RU" dirty="0" smtClean="0"/>
          </a:p>
          <a:p>
            <a:pPr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Как </a:t>
            </a:r>
            <a:r>
              <a:rPr lang="ru-RU" b="1" i="1" dirty="0"/>
              <a:t>можно оценить поступок Вити?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5059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5060" name="Picture 2" descr="Твори Добро - пользователь ВКонтакте (tvori_dobro_ryd id229877609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938"/>
            <a:ext cx="8820150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ИГРА «СВОД ЗАКОНОВ ДОБРОТЫ»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7" y="1628799"/>
          <a:ext cx="7776864" cy="4219912"/>
        </p:xfrm>
        <a:graphic>
          <a:graphicData uri="http://schemas.openxmlformats.org/drawingml/2006/table">
            <a:tbl>
              <a:tblPr/>
              <a:tblGrid>
                <a:gridCol w="3888026"/>
                <a:gridCol w="3888838"/>
              </a:tblGrid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 b="1" dirty="0">
                          <a:latin typeface="Times New Roman"/>
                          <a:ea typeface="Times New Roman"/>
                          <a:cs typeface="Times New Roman"/>
                        </a:rPr>
                        <a:t>Начало   пословиц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 пословиц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На добрый привет – </a:t>
                      </a:r>
                      <a:endParaRPr lang="ru-RU" sz="3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не жаль ни хлеба, ни досуга. </a:t>
                      </a:r>
                      <a:endParaRPr lang="ru-RU" sz="3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Кто скоро помог </a:t>
                      </a:r>
                      <a:endParaRPr lang="ru-RU" sz="3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на добрые дела. </a:t>
                      </a:r>
                      <a:endParaRPr lang="ru-RU" sz="3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Для хорошего друга</a:t>
                      </a:r>
                      <a:endParaRPr lang="ru-RU" sz="3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тот дважды помог. 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Жизнь дана 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добрый совет. </a:t>
                      </a:r>
                      <a:endParaRPr lang="ru-RU" sz="3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d0bed0bad0bdd0b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428625"/>
            <a:ext cx="747395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14438" y="2143125"/>
            <a:ext cx="6643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>
                <a:solidFill>
                  <a:srgbClr val="FFFF00"/>
                </a:solidFill>
                <a:latin typeface="Calibri" pitchFamily="34" charset="0"/>
              </a:rPr>
              <a:t>ТВОРИ   ДОБРО</a:t>
            </a:r>
          </a:p>
        </p:txBody>
      </p:sp>
    </p:spTree>
  </p:cSld>
  <p:clrMapOvr>
    <a:masterClrMapping/>
  </p:clrMapOvr>
  <p:transition spd="slow">
    <p:fade/>
    <p:sndAc>
      <p:stSnd loop="1">
        <p:snd r:embed="rId3" name="за окном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g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Фунтик_-_Песня про доброт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8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44900"/>
            <a:ext cx="8685213" cy="3024188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ЛУЧШЕ ДОБРЫМ НА СВЕТЕ  ЖИТЬ, 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ЗЛОГО В МИРЕ И ТАК ДОВОЛЬНО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8131" name="Picture 2" descr="Центральная церковь ЕХБ - Part 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7888" y="0"/>
            <a:ext cx="6931025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463"/>
            <a:ext cx="9144000" cy="689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лла\Рабочий стол\Презентации\kni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650288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8"/>
          <p:cNvSpPr>
            <a:spLocks noGrp="1"/>
          </p:cNvSpPr>
          <p:nvPr>
            <p:ph type="ctrTitle"/>
          </p:nvPr>
        </p:nvSpPr>
        <p:spPr>
          <a:xfrm>
            <a:off x="1763713" y="1125538"/>
            <a:ext cx="5472112" cy="1223962"/>
          </a:xfrm>
        </p:spPr>
        <p:txBody>
          <a:bodyPr/>
          <a:lstStyle/>
          <a:p>
            <a:r>
              <a:rPr lang="ru-RU" sz="3600" b="1" i="1" dirty="0" smtClean="0"/>
              <a:t>Тема: «Твори добро, не видя в том заслуги»</a:t>
            </a: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692275" y="2349500"/>
            <a:ext cx="5759450" cy="2735263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Достаётся нам недёшево счастье трудных дорог. Что ты сделал хорошего?  Чем ты людям помог?</a:t>
            </a:r>
          </a:p>
          <a:p>
            <a:pPr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093DE-5ABD-4974-8DA2-962F7A961FD6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95236" name="AutoShape 4"/>
          <p:cNvSpPr>
            <a:spLocks noChangeArrowheads="1"/>
          </p:cNvSpPr>
          <p:nvPr/>
        </p:nvSpPr>
        <p:spPr bwMode="auto">
          <a:xfrm>
            <a:off x="762000" y="1219200"/>
            <a:ext cx="7391400" cy="5486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5238" name="WordArt 6"/>
          <p:cNvSpPr>
            <a:spLocks noChangeArrowheads="1" noChangeShapeType="1" noTextEdit="1"/>
          </p:cNvSpPr>
          <p:nvPr/>
        </p:nvSpPr>
        <p:spPr bwMode="auto">
          <a:xfrm rot="-1216579">
            <a:off x="1143000" y="1752600"/>
            <a:ext cx="1985963" cy="9048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CC"/>
                </a:solidFill>
                <a:latin typeface="Times New Roman"/>
                <a:cs typeface="Times New Roman"/>
              </a:rPr>
              <a:t>Дружба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 rot="712611">
            <a:off x="5334000" y="1752600"/>
            <a:ext cx="2028825" cy="2397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Times New Roman"/>
                <a:cs typeface="Times New Roman"/>
              </a:rPr>
              <a:t>Доброта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2895600" y="3581400"/>
            <a:ext cx="311467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Терпимость</a:t>
            </a:r>
          </a:p>
        </p:txBody>
      </p:sp>
      <p:sp>
        <p:nvSpPr>
          <p:cNvPr id="95241" name="WordArt 9"/>
          <p:cNvSpPr>
            <a:spLocks noChangeArrowheads="1" noChangeShapeType="1" noTextEdit="1"/>
          </p:cNvSpPr>
          <p:nvPr/>
        </p:nvSpPr>
        <p:spPr bwMode="auto">
          <a:xfrm>
            <a:off x="3429000" y="2514600"/>
            <a:ext cx="1533525" cy="7858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CC"/>
                </a:solidFill>
                <a:latin typeface="Times New Roman"/>
                <a:cs typeface="Times New Roman"/>
              </a:rPr>
              <a:t>Любовь</a:t>
            </a:r>
          </a:p>
        </p:txBody>
      </p:sp>
      <p:sp>
        <p:nvSpPr>
          <p:cNvPr id="95242" name="WordArt 10"/>
          <p:cNvSpPr>
            <a:spLocks noChangeArrowheads="1" noChangeShapeType="1" noTextEdit="1"/>
          </p:cNvSpPr>
          <p:nvPr/>
        </p:nvSpPr>
        <p:spPr bwMode="auto">
          <a:xfrm rot="-1586147">
            <a:off x="1524000" y="2514600"/>
            <a:ext cx="2303463" cy="4159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Times New Roman"/>
                <a:cs typeface="Times New Roman"/>
              </a:rPr>
              <a:t>Нежность</a:t>
            </a:r>
          </a:p>
        </p:txBody>
      </p:sp>
      <p:sp>
        <p:nvSpPr>
          <p:cNvPr id="95243" name="WordArt 11"/>
          <p:cNvSpPr>
            <a:spLocks noChangeArrowheads="1" noChangeShapeType="1" noTextEdit="1"/>
          </p:cNvSpPr>
          <p:nvPr/>
        </p:nvSpPr>
        <p:spPr bwMode="auto">
          <a:xfrm rot="1171573">
            <a:off x="4953000" y="2514600"/>
            <a:ext cx="2432050" cy="9128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Times New Roman"/>
                <a:cs typeface="Times New Roman"/>
              </a:rPr>
              <a:t>Милосердие</a:t>
            </a:r>
          </a:p>
        </p:txBody>
      </p:sp>
      <p:sp>
        <p:nvSpPr>
          <p:cNvPr id="95244" name="WordArt 12"/>
          <p:cNvSpPr>
            <a:spLocks noChangeArrowheads="1" noChangeShapeType="1" noTextEdit="1"/>
          </p:cNvSpPr>
          <p:nvPr/>
        </p:nvSpPr>
        <p:spPr bwMode="auto">
          <a:xfrm rot="-1642826">
            <a:off x="4267200" y="4419600"/>
            <a:ext cx="2324100" cy="4667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66927"/>
              </a:avLst>
            </a:prstTxWarp>
          </a:bodyPr>
          <a:lstStyle/>
          <a:p>
            <a:pPr algn="ctr"/>
            <a:r>
              <a:rPr lang="ru-RU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Times New Roman"/>
                <a:cs typeface="Times New Roman"/>
              </a:rPr>
              <a:t>Душевность</a:t>
            </a:r>
          </a:p>
        </p:txBody>
      </p:sp>
      <p:sp>
        <p:nvSpPr>
          <p:cNvPr id="95245" name="WordArt 13"/>
          <p:cNvSpPr>
            <a:spLocks noChangeArrowheads="1" noChangeShapeType="1" noTextEdit="1"/>
          </p:cNvSpPr>
          <p:nvPr/>
        </p:nvSpPr>
        <p:spPr bwMode="auto">
          <a:xfrm rot="1644000">
            <a:off x="2743200" y="4953000"/>
            <a:ext cx="2438400" cy="4667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21569496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latin typeface="Times New Roman"/>
                <a:cs typeface="Times New Roman"/>
              </a:rPr>
              <a:t>Искренность</a:t>
            </a:r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381000" y="152400"/>
            <a:ext cx="82296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Пусть твое сердце наполняют</a:t>
            </a:r>
          </a:p>
        </p:txBody>
      </p:sp>
    </p:spTree>
  </p:cSld>
  <p:clrMapOvr>
    <a:masterClrMapping/>
  </p:clrMapOvr>
  <p:transition advTm="29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 tmFilter="0, 0; .2, .5; .8, .5; 1, 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0" autoRev="1" fill="hold"/>
                                        <p:tgtEl>
                                          <p:spTgt spid="95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9523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 tmFilter="0, 0; .2, .5; .8, .5; 1, 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0" autoRev="1" fill="hold"/>
                                        <p:tgtEl>
                                          <p:spTgt spid="95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9523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0" tmFilter="0, 0; .2, .5; .8, .5; 1, 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500" autoRev="1" fill="hold"/>
                                        <p:tgtEl>
                                          <p:spTgt spid="95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9524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0" tmFilter="0, 0; .2, .5; .8, .5; 1, 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0" autoRev="1" fill="hold"/>
                                        <p:tgtEl>
                                          <p:spTgt spid="95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000" fill="hold"/>
                                        <p:tgtEl>
                                          <p:spTgt spid="952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 tmFilter="0, 0; .2, .5; .8, .5; 1, 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500" autoRev="1" fill="hold"/>
                                        <p:tgtEl>
                                          <p:spTgt spid="95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000" fill="hold"/>
                                        <p:tgtEl>
                                          <p:spTgt spid="952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26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3000" tmFilter="0, 0; .2, .5; .8, .5; 1, 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500" autoRev="1" fill="hold"/>
                                        <p:tgtEl>
                                          <p:spTgt spid="95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000" fill="hold"/>
                                        <p:tgtEl>
                                          <p:spTgt spid="952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0"/>
                            </p:stCondLst>
                            <p:childTnLst>
                              <p:par>
                                <p:cTn id="47" presetID="26" presetClass="emp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0" tmFilter="0, 0; .2, .5; .8, .5; 1, 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0" autoRev="1" fill="hold"/>
                                        <p:tgtEl>
                                          <p:spTgt spid="95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952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0"/>
                            </p:stCondLst>
                            <p:childTnLst>
                              <p:par>
                                <p:cTn id="53" presetID="26" presetClass="emph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 tmFilter="0, 0; .2, .5; .8, .5; 1, 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500" autoRev="1" fill="hold"/>
                                        <p:tgtEl>
                                          <p:spTgt spid="95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3000" fill="hold"/>
                                        <p:tgtEl>
                                          <p:spTgt spid="952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0"/>
                            </p:stCondLst>
                            <p:childTnLst>
                              <p:par>
                                <p:cTn id="59" presetID="26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3000" tmFilter="0, 0; .2, .5; .8, .5; 1, 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1500" autoRev="1" fill="hold"/>
                                        <p:tgtEl>
                                          <p:spTgt spid="952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animBg="1"/>
      <p:bldP spid="95236" grpId="1" animBg="1"/>
      <p:bldP spid="95236" grpId="2" animBg="1"/>
      <p:bldP spid="95236" grpId="3" animBg="1"/>
      <p:bldP spid="95236" grpId="4" animBg="1"/>
      <p:bldP spid="95236" grpId="5" animBg="1"/>
      <p:bldP spid="95236" grpId="6" animBg="1"/>
      <p:bldP spid="95236" grpId="7" animBg="1"/>
      <p:bldP spid="95236" grpId="8" animBg="1"/>
      <p:bldP spid="952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044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27584" y="2060848"/>
            <a:ext cx="777686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Жизнь дана на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добрые дела</a:t>
            </a:r>
          </a:p>
          <a:p>
            <a:pPr algn="ctr"/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Documents and Settings\Admin\Рабочий стол\13928_bi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429000"/>
            <a:ext cx="20478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уно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07 Дорожка 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43966" y="6215082"/>
            <a:ext cx="304800" cy="3048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339752" y="836712"/>
            <a:ext cx="4824536" cy="41044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50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такое добро?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5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есть зло?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426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tx1"/>
                </a:solidFill>
              </a:rPr>
              <a:t>Из словаря С.И.Ожегова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eaLnBrk="1" hangingPunct="1"/>
            <a:r>
              <a:rPr lang="ru-RU" altLang="ru-RU" u="sng" dirty="0" smtClean="0">
                <a:solidFill>
                  <a:srgbClr val="FF0000"/>
                </a:solidFill>
              </a:rPr>
              <a:t>Добро – всё положительное, хорошее, полезное.</a:t>
            </a:r>
          </a:p>
          <a:p>
            <a:pPr eaLnBrk="1" hangingPunct="1"/>
            <a:endParaRPr lang="ru-RU" altLang="ru-RU" dirty="0" smtClean="0"/>
          </a:p>
          <a:p>
            <a:pPr eaLnBrk="1" hangingPunct="1"/>
            <a:r>
              <a:rPr lang="ru-RU" altLang="ru-RU" u="sng" dirty="0" smtClean="0">
                <a:solidFill>
                  <a:srgbClr val="0070C0"/>
                </a:solidFill>
              </a:rPr>
              <a:t>Зло – нечто дурное, вредное, противоположное добру.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%D0%BB%D0%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57450" y="214313"/>
            <a:ext cx="5643563" cy="1198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</a:rPr>
              <a:t>ВОПРОСЫ К ОБСУЖДЕНИЮ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07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628775"/>
            <a:ext cx="6675785" cy="423227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 Можно </a:t>
            </a:r>
            <a:r>
              <a:rPr lang="ru-RU" dirty="0">
                <a:solidFill>
                  <a:srgbClr val="C00000"/>
                </a:solidFill>
              </a:rPr>
              <a:t>ли быть добрым, не проявляя эту доброту в своих делах?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Можно </a:t>
            </a:r>
            <a:r>
              <a:rPr lang="ru-RU" dirty="0">
                <a:solidFill>
                  <a:srgbClr val="C00000"/>
                </a:solidFill>
              </a:rPr>
              <a:t>ли заставить человека быть добрым?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Согласны </a:t>
            </a:r>
            <a:r>
              <a:rPr lang="ru-RU" dirty="0">
                <a:solidFill>
                  <a:srgbClr val="C00000"/>
                </a:solidFill>
              </a:rPr>
              <a:t>ли вы с мыслью о том, </a:t>
            </a:r>
            <a:r>
              <a:rPr lang="ru-RU" dirty="0" smtClean="0">
                <a:solidFill>
                  <a:srgbClr val="C00000"/>
                </a:solidFill>
              </a:rPr>
              <a:t>что добро должно быть бескорыстным? </a:t>
            </a:r>
            <a:endParaRPr lang="ru-RU" dirty="0">
              <a:solidFill>
                <a:srgbClr val="C00000"/>
              </a:solidFill>
            </a:endParaRPr>
          </a:p>
          <a:p>
            <a:pPr eaLnBrk="1" hangingPunct="1"/>
            <a:endParaRPr lang="ru-RU" altLang="ru-RU" sz="3200" b="0" dirty="0" smtClean="0">
              <a:solidFill>
                <a:schemeClr val="tx1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714375" y="571500"/>
            <a:ext cx="1743075" cy="2133600"/>
            <a:chOff x="4662" y="0"/>
            <a:chExt cx="1098" cy="1344"/>
          </a:xfrm>
        </p:grpSpPr>
        <p:pic>
          <p:nvPicPr>
            <p:cNvPr id="30725" name="Picture 16" descr="ag00433_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62" y="192"/>
              <a:ext cx="1098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6" name="Picture 17" descr="j0076161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48" y="0"/>
              <a:ext cx="912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381</Words>
  <Application>Microsoft Office PowerPoint</Application>
  <PresentationFormat>Экран (4:3)</PresentationFormat>
  <Paragraphs>53</Paragraphs>
  <Slides>17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Тема: «Твори добро, не видя в том заслуги»</vt:lpstr>
      <vt:lpstr>Слайд 4</vt:lpstr>
      <vt:lpstr>Слайд 5</vt:lpstr>
      <vt:lpstr>Слайд 6</vt:lpstr>
      <vt:lpstr>Из словаря С.И.Ожегова</vt:lpstr>
      <vt:lpstr>Слайд 8</vt:lpstr>
      <vt:lpstr>ВОПРОСЫ К ОБСУЖДЕНИЮ</vt:lpstr>
      <vt:lpstr>Слайд 10</vt:lpstr>
      <vt:lpstr>Ситуация 1 </vt:lpstr>
      <vt:lpstr>Ситуация 2 </vt:lpstr>
      <vt:lpstr>Слайд 13</vt:lpstr>
      <vt:lpstr>ИГРА «СВОД ЗАКОНОВ ДОБРОТЫ» </vt:lpstr>
      <vt:lpstr>Слайд 15</vt:lpstr>
      <vt:lpstr>Слайд 16</vt:lpstr>
      <vt:lpstr>ЛУЧШЕ ДОБРЫМ НА СВЕТЕ  ЖИТЬ,  ЗЛОГО В МИРЕ И ТАК ДОВОЛЬНО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user1</cp:lastModifiedBy>
  <cp:revision>21</cp:revision>
  <dcterms:created xsi:type="dcterms:W3CDTF">2013-12-08T16:27:19Z</dcterms:created>
  <dcterms:modified xsi:type="dcterms:W3CDTF">2020-03-10T14:25:58Z</dcterms:modified>
</cp:coreProperties>
</file>