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7" r:id="rId2"/>
    <p:sldId id="264" r:id="rId3"/>
    <p:sldId id="266" r:id="rId4"/>
    <p:sldId id="282" r:id="rId5"/>
    <p:sldId id="268" r:id="rId6"/>
    <p:sldId id="269" r:id="rId7"/>
    <p:sldId id="265" r:id="rId8"/>
    <p:sldId id="280" r:id="rId9"/>
    <p:sldId id="276" r:id="rId10"/>
    <p:sldId id="277" r:id="rId11"/>
    <p:sldId id="262" r:id="rId12"/>
    <p:sldId id="278" r:id="rId13"/>
    <p:sldId id="283" r:id="rId14"/>
    <p:sldId id="273" r:id="rId15"/>
    <p:sldId id="281" r:id="rId16"/>
    <p:sldId id="284" r:id="rId17"/>
    <p:sldId id="27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66"/>
    <a:srgbClr val="CC6600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30079-8429-4011-A8FF-F3822346B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11C96-A16F-4BCC-A7AF-61A07BF87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14E9-1599-4BC0-A78D-B6F35FECB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CCE67-DDA3-454E-8736-5BE2406B0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80F72-BE3B-4292-9C68-85073C879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24025-DC0E-4C23-AD02-4A56FDB84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BD84-37E9-4AC4-9FD5-4FCA5EBE6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74617-97C5-4B7B-B0B3-C5C8EDFCD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3EAA-2EA7-4D13-A4A4-19882557F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95EDD-A2E2-4660-880F-1E5C433BA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00614-712B-4538-B61E-9E2DA272B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CE4FE7A-EF09-4F84-9F83-7C7640EF8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29" r:id="rId4"/>
    <p:sldLayoutId id="2147483835" r:id="rId5"/>
    <p:sldLayoutId id="2147483830" r:id="rId6"/>
    <p:sldLayoutId id="2147483836" r:id="rId7"/>
    <p:sldLayoutId id="2147483837" r:id="rId8"/>
    <p:sldLayoutId id="2147483838" r:id="rId9"/>
    <p:sldLayoutId id="2147483831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0;&#1086;&#1085;&#1082;&#1091;&#1088;&#1089;%20&#1087;&#1086;%20&#1082;&#1091;&#1088;&#1089;&#1091;%20&#1054;&#1056;&#1050;&#1057;&#1069;\&#1041;&#1040;&#1056;&#1041;&#1040;&#1056;&#1048;&#1050;&#1048;%20&#1042;&#1045;&#1057;&#1045;&#1051;&#1040;&#1071;%20&#1055;&#1045;&#1057;&#1053;&#1071;%20&#1054;%20&#1044;&#1056;&#1059;&#1046;&#1041;&#1045;.mp3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2Freshebnik.masterotvetov.com/image/687474703a2f2f69" TargetMode="External"/><Relationship Id="rId7" Type="http://schemas.openxmlformats.org/officeDocument/2006/relationships/hyperlink" Target="http://www.gsdaquan.com/uploadphoto/2012920151126.jpg" TargetMode="External"/><Relationship Id="rId2" Type="http://schemas.openxmlformats.org/officeDocument/2006/relationships/hyperlink" Target="http://www.vseposlovic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ral56.ru/photos/dekab_2010/09.jpeg" TargetMode="External"/><Relationship Id="rId5" Type="http://schemas.openxmlformats.org/officeDocument/2006/relationships/hyperlink" Target="http://dushinechaju.ru/novosti2/speedmitting.jpg" TargetMode="External"/><Relationship Id="rId4" Type="http://schemas.openxmlformats.org/officeDocument/2006/relationships/hyperlink" Target="http://s020.radikal.ru/i708/1502/b9/88640076dd7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0;&#1086;&#1085;&#1082;&#1091;&#1088;&#1089;%20&#1087;&#1086;%20&#1082;&#1091;&#1088;&#1089;&#1091;%20&#1054;&#1056;&#1050;&#1057;&#1069;\&#1055;&#1077;&#1089;&#1085;&#1103;%20&#1044;&#1088;&#1091;&#1078;&#1072;&#1090;%20&#1076;&#1077;&#1090;&#1080;%20&#1074;&#1089;&#1077;&#1081;%20&#1047;&#1077;&#1084;&#1083;&#1080;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81000" y="228600"/>
            <a:ext cx="8229600" cy="9144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«Хиславичская средняя школа»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«Дружба», 4 класс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 flipH="1">
            <a:off x="5867400" y="5257800"/>
            <a:ext cx="3048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Подготовлена учителем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 первой категории 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Никитенковой Светланой Дмитриевной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пословицы</a:t>
            </a:r>
            <a:r>
              <a:rPr lang="ru-RU" sz="2400" b="1" dirty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066800"/>
            <a:ext cx="4186237" cy="4727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   что дерево без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   корней.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   а нашел - береги.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                                                                                              а правдой и честью.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                                                                                                        разобьешь - не сложишь. 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и я скажу, кто ты.</a:t>
            </a:r>
            <a:endParaRPr lang="ru-RU" sz="2800" b="1" smtClean="0">
              <a:solidFill>
                <a:srgbClr val="2006E2"/>
              </a:solidFill>
              <a:cs typeface="Times New Roman" pitchFamily="18" charset="0"/>
            </a:endParaRPr>
          </a:p>
          <a:p>
            <a:pPr eaLnBrk="1" hangingPunct="1"/>
            <a:endParaRPr lang="ru-RU" sz="2800" smtClean="0"/>
          </a:p>
        </p:txBody>
      </p:sp>
      <p:sp>
        <p:nvSpPr>
          <p:cNvPr id="19460" name="Объект 3"/>
          <p:cNvSpPr>
            <a:spLocks/>
          </p:cNvSpPr>
          <p:nvPr/>
        </p:nvSpPr>
        <p:spPr bwMode="auto">
          <a:xfrm>
            <a:off x="323850" y="1066800"/>
            <a:ext cx="4040188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Нет друга – ищи,      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endParaRPr lang="ru-RU" sz="2800" b="1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Скажи мне кто твой друг,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800" b="1">
              <a:solidFill>
                <a:srgbClr val="2006E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Человек без друзей,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800" b="1">
              <a:solidFill>
                <a:srgbClr val="2006E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Дружба крепка не лестью,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800" b="1">
              <a:solidFill>
                <a:srgbClr val="2006E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800" b="1">
                <a:solidFill>
                  <a:srgbClr val="2006E2"/>
                </a:solidFill>
                <a:latin typeface="Times New Roman" pitchFamily="18" charset="0"/>
                <a:cs typeface="Times New Roman" pitchFamily="18" charset="0"/>
              </a:rPr>
              <a:t>Дружба как стекло: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sz="240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00400" y="1447800"/>
            <a:ext cx="1524000" cy="1371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2133600" y="3733800"/>
            <a:ext cx="365760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2971800" y="2057400"/>
            <a:ext cx="2362200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124200" y="3886200"/>
            <a:ext cx="1676400" cy="121920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3505200" y="4953000"/>
            <a:ext cx="14478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9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Дерево дружбы</a:t>
            </a:r>
          </a:p>
        </p:txBody>
      </p:sp>
      <p:pic>
        <p:nvPicPr>
          <p:cNvPr id="20483" name="Picture 4" descr="C:\Documents and Settings\Ира\Мои документы\Мои рисунки\animal48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613499">
            <a:off x="304800" y="1295400"/>
            <a:ext cx="666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Documents and Settings\Ира\Мои документы\Мои рисунки\animal48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6803">
            <a:off x="5715000" y="0"/>
            <a:ext cx="666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2" descr="C:\Documents and Settings\Ира\Мои документы\Мои рисунки\72d75690182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9863" y="0"/>
            <a:ext cx="135413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http://images.vector-images.com/clp/183627/clp1375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762000"/>
            <a:ext cx="4038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 descr="http://zaytseva-ok.ru/wp-content/uploads/2015/09/1261843815_1236194377_happychildhood_1013-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910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b="1" dirty="0" smtClean="0"/>
              <a:t>«Законы дружбы» составил великий педагог В.А. Сухомлинский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/>
          <a:lstStyle/>
          <a:p>
            <a:r>
              <a:rPr lang="ru-RU" sz="2800" smtClean="0"/>
              <a:t>Не оставляй друга в беде. </a:t>
            </a:r>
          </a:p>
          <a:p>
            <a:r>
              <a:rPr lang="ru-RU" sz="2800" smtClean="0"/>
              <a:t>Дружба – это прежде всего вера в человека, требовательность к нему. </a:t>
            </a:r>
          </a:p>
          <a:p>
            <a:r>
              <a:rPr lang="ru-RU" sz="2800" smtClean="0"/>
              <a:t>Дружба и эгоизм – несовместимы, непримиримы. </a:t>
            </a:r>
          </a:p>
          <a:p>
            <a:r>
              <a:rPr lang="ru-RU" sz="2800" smtClean="0"/>
              <a:t>Дружба испытывается в беде и опасности. </a:t>
            </a:r>
          </a:p>
          <a:p>
            <a:r>
              <a:rPr lang="ru-RU" sz="2800" smtClean="0"/>
              <a:t>Умей жить так, чтобы тебя с другом объединяло единство духа, идеалов.</a:t>
            </a:r>
          </a:p>
          <a:p>
            <a:r>
              <a:rPr lang="ru-RU" sz="2800" smtClean="0"/>
              <a:t>Быть требовательным к дружбе – значит иметь мужество разорвать ее, если друг предает то, во имя чего построена дружба. </a:t>
            </a:r>
          </a:p>
          <a:p>
            <a:pPr lvl="1">
              <a:buFont typeface="Wingdings" pitchFamily="2" charset="2"/>
              <a:buChar char="v"/>
            </a:pPr>
            <a:endParaRPr lang="ru-RU" sz="3600" smtClean="0">
              <a:solidFill>
                <a:schemeClr val="tx1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uy-link.ru/images/com_adsmanager/foto/1624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6200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1166813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800" b="1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4800">
                <a:latin typeface="Times New Roman" pitchFamily="18" charset="0"/>
                <a:cs typeface="Times New Roman" pitchFamily="18" charset="0"/>
              </a:rPr>
              <a:t>1 строка – одно существительное</a:t>
            </a:r>
          </a:p>
          <a:p>
            <a:pPr eaLnBrk="0" hangingPunct="0"/>
            <a:r>
              <a:rPr lang="ru-RU" sz="4800">
                <a:latin typeface="Times New Roman" pitchFamily="18" charset="0"/>
                <a:cs typeface="Times New Roman" pitchFamily="18" charset="0"/>
              </a:rPr>
              <a:t>2 строка – два прилагательных</a:t>
            </a:r>
          </a:p>
          <a:p>
            <a:pPr eaLnBrk="0" hangingPunct="0"/>
            <a:r>
              <a:rPr lang="ru-RU" sz="4800">
                <a:latin typeface="Times New Roman" pitchFamily="18" charset="0"/>
                <a:cs typeface="Times New Roman" pitchFamily="18" charset="0"/>
              </a:rPr>
              <a:t>3 строка – три глагола</a:t>
            </a:r>
          </a:p>
          <a:p>
            <a:pPr eaLnBrk="0" hangingPunct="0"/>
            <a:r>
              <a:rPr lang="ru-RU" sz="4800">
                <a:latin typeface="Times New Roman" pitchFamily="18" charset="0"/>
                <a:cs typeface="Times New Roman" pitchFamily="18" charset="0"/>
              </a:rPr>
              <a:t>4 строка – предложение</a:t>
            </a:r>
          </a:p>
          <a:p>
            <a:pPr eaLnBrk="0" hangingPunct="0"/>
            <a:r>
              <a:rPr lang="ru-RU" sz="4800">
                <a:latin typeface="Times New Roman" pitchFamily="18" charset="0"/>
                <a:cs typeface="Times New Roman" pitchFamily="18" charset="0"/>
              </a:rPr>
              <a:t>5 строка – синоним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s00.yaplakal.com/pics/pics_original/8/3/9/2858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БАРБАРИКИ ВЕСЕЛАЯ ПЕСНЯ О ДРУЖБ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1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5207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Текст 2"/>
          <p:cNvSpPr>
            <a:spLocks noGrp="1"/>
          </p:cNvSpPr>
          <p:nvPr>
            <p:ph type="body" idx="2"/>
          </p:nvPr>
        </p:nvSpPr>
        <p:spPr>
          <a:xfrm>
            <a:off x="228600" y="1524000"/>
            <a:ext cx="8534400" cy="1676400"/>
          </a:xfrm>
        </p:spPr>
        <p:txBody>
          <a:bodyPr/>
          <a:lstStyle/>
          <a:p>
            <a:r>
              <a:rPr lang="ru-RU" sz="4800" smtClean="0"/>
              <a:t>Напишите мини-сочинение о своём друге</a:t>
            </a:r>
          </a:p>
        </p:txBody>
      </p:sp>
      <p:pic>
        <p:nvPicPr>
          <p:cNvPr id="25604" name="Содержимое 4" descr="preventiv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87763" y="3352800"/>
            <a:ext cx="5127625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200" smtClean="0"/>
              <a:t>Ожегов С.И., Шведова Н.Ю. Толковый словарь русского языка.- 4-е изд., доп.- М.: ИТИ ТЕХНОЛОГИИ, 2003.</a:t>
            </a:r>
          </a:p>
          <a:p>
            <a:r>
              <a:rPr lang="ru-RU" sz="1200" smtClean="0"/>
              <a:t>Русские народные загадки, пословицы, поговорки." Составитель Ю. Г. Круглов, А. И. Соболев.</a:t>
            </a:r>
            <a:endParaRPr lang="ru-RU" sz="1200" smtClean="0">
              <a:cs typeface="Times New Roman" pitchFamily="18" charset="0"/>
            </a:endParaRPr>
          </a:p>
          <a:p>
            <a:r>
              <a:rPr lang="en-BZ" sz="1200" smtClean="0">
                <a:hlinkClick r:id="rId2"/>
              </a:rPr>
              <a:t>www.vseposlovicy.ru</a:t>
            </a:r>
            <a:endParaRPr lang="ru-RU" sz="1200" smtClean="0"/>
          </a:p>
          <a:p>
            <a:r>
              <a:rPr lang="en-BZ" sz="1200" smtClean="0"/>
              <a:t>https://yandex.ru/images/search?source=wiz&amp;img_url=http%3A%2F%2Fsurprisesingingwaitersuk.com%2Fimages%2F55a5c709e13d3.jpg&amp;text=%D0%BA%D0%B0%D1%80%D1%82%D0%B8%D0%BD%D0%BA%D0%B8%20%D0%BD%D0%B0%20%D1%82%D0%B5%D0%BC%D1%83%20%D0%B4%D1%80%D1%83%D0%B6%D0%B1%D0%B0%20%D0%B4%D0%BB%D1%8F%20%D0%B4%D0%B5%D1%82%D0%B5%D0%B9&amp;noreask=1&amp;pos=6&amp;lr=12&amp;rpt=simage</a:t>
            </a:r>
          </a:p>
          <a:p>
            <a:r>
              <a:rPr lang="en-BZ" sz="1400" smtClean="0">
                <a:latin typeface="Times New Roman" pitchFamily="18" charset="0"/>
                <a:cs typeface="Times New Roman" pitchFamily="18" charset="0"/>
              </a:rPr>
              <a:t>https://yandex.ru/images/search?source=wiz&amp;text=%D0%BA%D0%B0%D1%80%D1%82%D0%B8%D0%BD%D0%BA%D0%B8%20%D0%BD%D0%B0%20%D1%82%D0%B5%D0%BC%D1%83%20%D0%B4%D1%80%D1%83%D0%B6%D0%B1%D0%B0%20%D0%B4%D0%BB%D1%8F%20%D0%B4%D0%B5%D1%82%D0%B5%D0%B9&amp;noreask=1&amp;img_url=http%3A%2F%</a:t>
            </a:r>
            <a:r>
              <a:rPr lang="en-BZ" sz="140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2Freshebnik.masterotvetov.com%2Fimage%2F687474703a2f2f69</a:t>
            </a:r>
            <a:endParaRPr lang="ru-RU" sz="1400" smtClean="0">
              <a:cs typeface="Times New Roman" pitchFamily="18" charset="0"/>
            </a:endParaRPr>
          </a:p>
          <a:p>
            <a:r>
              <a:rPr lang="en-BZ" sz="1400" smtClean="0">
                <a:latin typeface="Times New Roman" pitchFamily="18" charset="0"/>
                <a:cs typeface="Times New Roman" pitchFamily="18" charset="0"/>
              </a:rPr>
              <a:t>6d672e6269626f2e6b7a2f3f333930333538392e6a7067&amp;pos=10&amp;rpt=simage&amp;lr=12</a:t>
            </a:r>
            <a:endParaRPr lang="ru-RU" sz="1400" smtClean="0">
              <a:cs typeface="Times New Roman" pitchFamily="18" charset="0"/>
            </a:endParaRPr>
          </a:p>
          <a:p>
            <a:r>
              <a:rPr lang="en-BZ" sz="1400" smtClean="0">
                <a:latin typeface="Times New Roman" pitchFamily="18" charset="0"/>
                <a:cs typeface="Times New Roman" pitchFamily="18" charset="0"/>
                <a:hlinkClick r:id="rId4"/>
              </a:rPr>
              <a:t>http://s020.radikal.ru/i708/1502/b9/88640076dd7d.jpg</a:t>
            </a:r>
            <a:endParaRPr lang="ru-RU" sz="1400" smtClean="0">
              <a:cs typeface="Times New Roman" pitchFamily="18" charset="0"/>
            </a:endParaRPr>
          </a:p>
          <a:p>
            <a:r>
              <a:rPr lang="en-BZ" sz="1400" smtClean="0">
                <a:latin typeface="Times New Roman" pitchFamily="18" charset="0"/>
                <a:cs typeface="Times New Roman" pitchFamily="18" charset="0"/>
                <a:hlinkClick r:id="rId5"/>
              </a:rPr>
              <a:t>http://dushinechaju.ru/novosti2/speedmitting.jpg</a:t>
            </a:r>
            <a:endParaRPr lang="ru-RU" sz="1400" smtClean="0">
              <a:cs typeface="Times New Roman" pitchFamily="18" charset="0"/>
            </a:endParaRPr>
          </a:p>
          <a:p>
            <a:r>
              <a:rPr lang="en-BZ" sz="1400" smtClean="0">
                <a:latin typeface="Times New Roman" pitchFamily="18" charset="0"/>
                <a:cs typeface="Times New Roman" pitchFamily="18" charset="0"/>
                <a:hlinkClick r:id="rId6"/>
              </a:rPr>
              <a:t>http://www.ural56.ru/photos/dekab_2010/09.jpeg</a:t>
            </a:r>
            <a:endParaRPr lang="ru-RU" sz="1400" smtClean="0">
              <a:cs typeface="Times New Roman" pitchFamily="18" charset="0"/>
            </a:endParaRPr>
          </a:p>
          <a:p>
            <a:r>
              <a:rPr lang="en-BZ" sz="1100" smtClean="0">
                <a:latin typeface="Times New Roman" pitchFamily="18" charset="0"/>
                <a:cs typeface="Times New Roman" pitchFamily="18" charset="0"/>
                <a:hlinkClick r:id="rId7"/>
              </a:rPr>
              <a:t>http://www.gsdaquan.com/uploadphoto/2012920151126.jpg</a:t>
            </a:r>
            <a:endParaRPr lang="ru-RU" sz="1100" smtClean="0">
              <a:cs typeface="Times New Roman" pitchFamily="18" charset="0"/>
            </a:endParaRPr>
          </a:p>
          <a:p>
            <a:endParaRPr lang="ru-RU" sz="11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Documents and Settings\Ира\Мои документы\Мои рисунки\animatedflowers5_20080910_17520509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5257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9"/>
          <p:cNvSpPr txBox="1">
            <a:spLocks noChangeArrowheads="1"/>
          </p:cNvSpPr>
          <p:nvPr/>
        </p:nvSpPr>
        <p:spPr bwMode="auto">
          <a:xfrm>
            <a:off x="3352800" y="2286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i="1">
                <a:solidFill>
                  <a:srgbClr val="FF9900"/>
                </a:solidFill>
                <a:latin typeface="Comic Sans MS" pitchFamily="66" charset="0"/>
              </a:rPr>
              <a:t>Сказка</a:t>
            </a:r>
          </a:p>
        </p:txBody>
      </p:sp>
      <p:pic>
        <p:nvPicPr>
          <p:cNvPr id="11268" name="Picture 17" descr="белоснеж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914400"/>
            <a:ext cx="3819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Ира\Рабочий стол\Классный час\4544b47e2b6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81000"/>
            <a:ext cx="3810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7239000" y="4495800"/>
            <a:ext cx="1395413" cy="1752600"/>
            <a:chOff x="4416" y="2784"/>
            <a:chExt cx="879" cy="1104"/>
          </a:xfrm>
        </p:grpSpPr>
        <p:pic>
          <p:nvPicPr>
            <p:cNvPr id="12304" name="Picture 12" descr="Принцессы (анимированные аватары)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64" y="2928"/>
              <a:ext cx="80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5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4416" y="2784"/>
              <a:ext cx="879" cy="33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печаль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85800" y="1066800"/>
            <a:ext cx="1419225" cy="2057400"/>
            <a:chOff x="2352" y="144"/>
            <a:chExt cx="894" cy="1296"/>
          </a:xfrm>
        </p:grpSpPr>
        <p:pic>
          <p:nvPicPr>
            <p:cNvPr id="12302" name="Picture 18" descr="Принцессы (анимированные аватары)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8" y="240"/>
              <a:ext cx="780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2352" y="144"/>
              <a:ext cx="894" cy="33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доброта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657600" y="228600"/>
            <a:ext cx="1524000" cy="1828800"/>
            <a:chOff x="3456" y="336"/>
            <a:chExt cx="960" cy="1152"/>
          </a:xfrm>
        </p:grpSpPr>
        <p:pic>
          <p:nvPicPr>
            <p:cNvPr id="12300" name="Picture 14" descr="Принцессы (анимированные аватары)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336"/>
              <a:ext cx="960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1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3552" y="384"/>
              <a:ext cx="813" cy="33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красота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9600" y="4191000"/>
            <a:ext cx="1371600" cy="1981200"/>
            <a:chOff x="1296" y="432"/>
            <a:chExt cx="864" cy="1248"/>
          </a:xfrm>
        </p:grpSpPr>
        <p:pic>
          <p:nvPicPr>
            <p:cNvPr id="12298" name="Picture 10" descr="Принцессы (анимированные аватары)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6" y="528"/>
              <a:ext cx="691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296" y="432"/>
              <a:ext cx="864" cy="37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радость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858000" y="1066800"/>
            <a:ext cx="1395413" cy="2133600"/>
            <a:chOff x="4464" y="1200"/>
            <a:chExt cx="879" cy="1344"/>
          </a:xfrm>
        </p:grpSpPr>
        <p:pic>
          <p:nvPicPr>
            <p:cNvPr id="12296" name="Picture 16" descr="Принцессы (анимированные аватары)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12" y="1296"/>
              <a:ext cx="749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7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4464" y="1200"/>
              <a:ext cx="879" cy="33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дружба</a:t>
              </a:r>
            </a:p>
          </p:txBody>
        </p:sp>
      </p:grpSp>
      <p:pic>
        <p:nvPicPr>
          <p:cNvPr id="12295" name="Picture 17" descr="белоснежк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362200"/>
            <a:ext cx="2667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020.radikal.ru/i708/1502/b9/88640076dd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28600" y="504825"/>
            <a:ext cx="8915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4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выяснить, что такое дружба.</a:t>
            </a:r>
            <a:endParaRPr lang="ru-RU" sz="4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дружба?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Кого мы считаем друзьями?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помогает, а что мешает дружбе?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Существуют ли какие-либо правила дружбы?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8077200" cy="1295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2949"/>
                <a:gd name="adj2" fmla="val 57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Что такое дружба?</a:t>
            </a: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228600" y="2514600"/>
            <a:ext cx="89154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55"/>
              </a:avLst>
            </a:prstTxWarp>
          </a:bodyPr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С. И. Ожегов</a:t>
            </a:r>
          </a:p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Толковый словарь русского</a:t>
            </a:r>
          </a:p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языка</a:t>
            </a:r>
          </a:p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omic Sans MS"/>
              </a:rPr>
              <a:t>Дружба - это близкие отношения, основанные </a:t>
            </a:r>
          </a:p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omic Sans MS"/>
              </a:rPr>
              <a:t>на взаимном доверии, привязанности, </a:t>
            </a:r>
          </a:p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omic Sans MS"/>
              </a:rPr>
              <a:t>общности интересов.</a:t>
            </a:r>
          </a:p>
        </p:txBody>
      </p:sp>
      <p:pic>
        <p:nvPicPr>
          <p:cNvPr id="15366" name="Picture 6" descr="http://img0.reactor.cc/pics/comment/%D0%B3%D1%83%D0%BC%D0%B0%D0%BD%D0%B8%D1%82%D0%B0%D1%80%D0%B8%D0%B8-%D1%82%D0%B5%D1%85%D0%BD%D0%B0%D1%80%D1%8C-%D0%B1%D1%80%D0%BE---%D0%BD%D0%B5-%D0%B1%D1%80%D0%BE-Paint-Master-5166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1676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256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9" name="Line 23"/>
          <p:cNvSpPr>
            <a:spLocks noChangeShapeType="1"/>
          </p:cNvSpPr>
          <p:nvPr/>
        </p:nvSpPr>
        <p:spPr bwMode="auto">
          <a:xfrm flipH="1" flipV="1">
            <a:off x="2819400" y="2743200"/>
            <a:ext cx="32766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387" name="Picture 2" descr="C:\Documents and Settings\Ира\Рабочий стол\Классный час\4505bb4f206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4800" y="3048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WordArt 10"/>
          <p:cNvSpPr>
            <a:spLocks noChangeArrowheads="1" noChangeShapeType="1" noTextEdit="1"/>
          </p:cNvSpPr>
          <p:nvPr/>
        </p:nvSpPr>
        <p:spPr bwMode="auto">
          <a:xfrm>
            <a:off x="2438400" y="381000"/>
            <a:ext cx="6477000" cy="14478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4109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6600"/>
                </a:solidFill>
                <a:latin typeface="Arial"/>
                <a:cs typeface="Arial"/>
              </a:rPr>
              <a:t>НАСТОЯЩИЙ ДРУГ 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5181600" y="1447800"/>
            <a:ext cx="2743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добрый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5486400" y="4876800"/>
            <a:ext cx="34337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любящий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4800600" y="6172200"/>
            <a:ext cx="335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отзывчивый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4876800" y="2209800"/>
            <a:ext cx="3890963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7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+mn-lt"/>
                <a:ea typeface="+mn-lt"/>
                <a:cs typeface="+mn-lt"/>
              </a:rPr>
              <a:t>внимательный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152400" y="4419600"/>
            <a:ext cx="32813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вежливый</a:t>
            </a:r>
          </a:p>
        </p:txBody>
      </p:sp>
      <p:sp>
        <p:nvSpPr>
          <p:cNvPr id="16394" name="WordArt 17"/>
          <p:cNvSpPr>
            <a:spLocks noChangeArrowheads="1" noChangeShapeType="1" noTextEdit="1"/>
          </p:cNvSpPr>
          <p:nvPr/>
        </p:nvSpPr>
        <p:spPr bwMode="auto">
          <a:xfrm>
            <a:off x="685800" y="5029200"/>
            <a:ext cx="3276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"/>
              <a:cs typeface="Arial"/>
            </a:endParaRP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5410200" y="3657600"/>
            <a:ext cx="2971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в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+mn-lt"/>
                <a:cs typeface="Arial"/>
              </a:rPr>
              <a:t>ерный</a:t>
            </a:r>
          </a:p>
        </p:txBody>
      </p:sp>
      <p:sp>
        <p:nvSpPr>
          <p:cNvPr id="4115" name="WordArt 19"/>
          <p:cNvSpPr>
            <a:spLocks noChangeArrowheads="1" noChangeShapeType="1" noTextEdit="1"/>
          </p:cNvSpPr>
          <p:nvPr/>
        </p:nvSpPr>
        <p:spPr bwMode="auto">
          <a:xfrm>
            <a:off x="1828800" y="5943600"/>
            <a:ext cx="1981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"/>
              <a:cs typeface="Arial"/>
            </a:endParaRPr>
          </a:p>
        </p:txBody>
      </p:sp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2514600" y="5486400"/>
            <a:ext cx="2209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правдивый</a:t>
            </a:r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 flipH="1">
            <a:off x="2743200" y="1752600"/>
            <a:ext cx="2286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flipH="1" flipV="1">
            <a:off x="2590800" y="3048000"/>
            <a:ext cx="16002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>
            <a:off x="2819400" y="2286000"/>
            <a:ext cx="19812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819400" y="2514600"/>
            <a:ext cx="335280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2667000" y="2895600"/>
            <a:ext cx="3276600" cy="3276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V="1">
            <a:off x="2019300" y="3619500"/>
            <a:ext cx="10668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8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9" grpId="0" animBg="1"/>
      <p:bldP spid="4107" grpId="0" animBg="1"/>
      <p:bldP spid="4109" grpId="0" animBg="1"/>
      <p:bldP spid="4110" grpId="0" animBg="1"/>
      <p:bldP spid="4111" grpId="0" animBg="1"/>
      <p:bldP spid="4112" grpId="0" animBg="1"/>
      <p:bldP spid="4115" grpId="0" animBg="1"/>
      <p:bldP spid="4116" grpId="0" animBg="1"/>
      <p:bldP spid="4117" grpId="0" animBg="1"/>
      <p:bldP spid="41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Содержимое 3" descr="speedmitt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554163"/>
            <a:ext cx="9144000" cy="5303837"/>
          </a:xfrm>
        </p:spPr>
      </p:pic>
      <p:pic>
        <p:nvPicPr>
          <p:cNvPr id="4" name="Песня Дружат дети всей Зем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58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4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9200"/>
            <a:ext cx="914400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имей сто рублей, а имей сто друзей</a:t>
            </a:r>
          </a:p>
        </p:txBody>
      </p:sp>
      <p:pic>
        <p:nvPicPr>
          <p:cNvPr id="18436" name="Picture 5" descr="http://www.przedszkole3plonsk.pl/images3/14905534-grupa-dzieci-zabaw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52800"/>
            <a:ext cx="7620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1311</TotalTime>
  <Words>331</Words>
  <Application>Microsoft Office PowerPoint</Application>
  <PresentationFormat>Экран (4:3)</PresentationFormat>
  <Paragraphs>76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Муниципальное бюджетное образовательное учреждение «Хиславичская средняя школа»        Тема: «Дружба», 4 класс              </vt:lpstr>
      <vt:lpstr>Слайд 2</vt:lpstr>
      <vt:lpstr>Слайд 3</vt:lpstr>
      <vt:lpstr>Слайд 4</vt:lpstr>
      <vt:lpstr>Слайд 5</vt:lpstr>
      <vt:lpstr>Слайд 6</vt:lpstr>
      <vt:lpstr>Слайд 7</vt:lpstr>
      <vt:lpstr>Физминутка</vt:lpstr>
      <vt:lpstr>.</vt:lpstr>
      <vt:lpstr>Собери пословицы </vt:lpstr>
      <vt:lpstr>Дерево дружбы</vt:lpstr>
      <vt:lpstr>«Законы дружбы» составил великий педагог В.А. Сухомлинский </vt:lpstr>
      <vt:lpstr>Слайд 13</vt:lpstr>
      <vt:lpstr>Слайд 14</vt:lpstr>
      <vt:lpstr>Слайд 15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НАСТОЯЩИЙ ДРУГ</dc:title>
  <dc:creator>Учитель</dc:creator>
  <cp:lastModifiedBy>Учитель</cp:lastModifiedBy>
  <cp:revision>109</cp:revision>
  <dcterms:modified xsi:type="dcterms:W3CDTF">2021-04-22T17:16:44Z</dcterms:modified>
</cp:coreProperties>
</file>