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74" r:id="rId6"/>
    <p:sldId id="267" r:id="rId7"/>
    <p:sldId id="268" r:id="rId8"/>
    <p:sldId id="270" r:id="rId9"/>
    <p:sldId id="263" r:id="rId10"/>
    <p:sldId id="261" r:id="rId11"/>
    <p:sldId id="271" r:id="rId12"/>
    <p:sldId id="262" r:id="rId13"/>
    <p:sldId id="272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2" autoAdjust="0"/>
    <p:restoredTop sz="94660"/>
  </p:normalViewPr>
  <p:slideViewPr>
    <p:cSldViewPr>
      <p:cViewPr varScale="1">
        <p:scale>
          <a:sx n="81" d="100"/>
          <a:sy n="81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6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4800600"/>
            <a:ext cx="7063740" cy="1691640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523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161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5" y="381000"/>
            <a:ext cx="1857375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81000"/>
            <a:ext cx="5800725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255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268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4800600"/>
            <a:ext cx="706374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20837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82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717185"/>
            <a:ext cx="336042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99432" y="1717185"/>
            <a:ext cx="3364992" cy="731520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lang="en-US" sz="1800" b="0" kern="1200" spc="1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8000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3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37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968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400300" cy="1600197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685800"/>
            <a:ext cx="4559300" cy="5486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99735"/>
            <a:ext cx="24003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020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846963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257800"/>
            <a:ext cx="748665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846963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6108590"/>
            <a:ext cx="748665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46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40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34BCDD-0AE5-4D79-B413-9789B31BCD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6404" y="758952"/>
            <a:ext cx="7874068" cy="396619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dirty="0"/>
              <a:t>Битва за Москву</a:t>
            </a:r>
            <a:br>
              <a:rPr lang="ru-RU" dirty="0"/>
            </a:br>
            <a:br>
              <a:rPr lang="ru-RU" dirty="0"/>
            </a:br>
            <a:r>
              <a:rPr lang="ru-RU" sz="2800" dirty="0"/>
              <a:t>(</a:t>
            </a:r>
            <a:r>
              <a:rPr lang="ru-RU" sz="2700" dirty="0"/>
              <a:t>30 сентября 1941 года — 5 декабря 1941 года)</a:t>
            </a:r>
          </a:p>
        </p:txBody>
      </p:sp>
    </p:spTree>
    <p:extLst>
      <p:ext uri="{BB962C8B-B14F-4D97-AF65-F5344CB8AC3E}">
        <p14:creationId xmlns:p14="http://schemas.microsoft.com/office/powerpoint/2010/main" val="312526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hade val="98000"/>
                <a:satMod val="130000"/>
                <a:lumMod val="102000"/>
              </a:schemeClr>
            </a:gs>
            <a:gs pos="100000">
              <a:schemeClr val="bg1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0E99ED6D-365F-4CAE-942F-ECA78F74B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9B0F74F9-E373-4883-A533-C80C53DE6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765FFFB-1163-4DA7-83B0-B8677ABBC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C117A05-2F4F-4370-A926-6191A5C3DC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599" y="643468"/>
            <a:ext cx="8178800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418BC4-290B-4713-AFCC-221EEF2976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3365" y="1123527"/>
            <a:ext cx="7397265" cy="4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43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A8655-21C6-40FF-BDF5-AEA140BF4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7C6FC76-D110-4D7E-BA05-B0986AFAD6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363" y="-34280"/>
            <a:ext cx="5174416" cy="666936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4699975-4359-4DD5-B72A-86A4FB3AA02B}"/>
              </a:ext>
            </a:extLst>
          </p:cNvPr>
          <p:cNvSpPr/>
          <p:nvPr/>
        </p:nvSpPr>
        <p:spPr>
          <a:xfrm>
            <a:off x="5364088" y="-34280"/>
            <a:ext cx="30598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5 декабря, хотя не все еще было готово к проведению контрнаступления и превосходства над силами противника достигнуть пока не удалось, советское командование приняло смелое решение: приступить к осуществлению плана контрнаступления, ибо оперативная и стратегическая обстановка складывалась в нашу пользу.</a:t>
            </a:r>
          </a:p>
        </p:txBody>
      </p:sp>
    </p:spTree>
    <p:extLst>
      <p:ext uri="{BB962C8B-B14F-4D97-AF65-F5344CB8AC3E}">
        <p14:creationId xmlns:p14="http://schemas.microsoft.com/office/powerpoint/2010/main" val="2088774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33801627-6861-4EA9-BE98-E0CE33A894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82600" cy="6858000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93C1483F-490E-4C8A-8765-1F8AF0C67D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599" y="0"/>
            <a:ext cx="2802142" cy="6858000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9D85B4-3934-497E-BC7E-22E0C1F28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898" y="643466"/>
            <a:ext cx="2319539" cy="5528734"/>
          </a:xfrm>
          <a:noFill/>
        </p:spPr>
        <p:txBody>
          <a:bodyPr anchor="t">
            <a:normAutofit/>
          </a:bodyPr>
          <a:lstStyle/>
          <a:p>
            <a:r>
              <a:rPr lang="ru-RU" sz="2400" dirty="0">
                <a:solidFill>
                  <a:srgbClr val="FFFFFF"/>
                </a:solidFill>
              </a:rPr>
              <a:t>Итоги и значение</a:t>
            </a: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49BF42-D05C-4553-9417-7B8695759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4740" y="0"/>
            <a:ext cx="518488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BD5BC4-3A8D-4379-BE9E-53CB32556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4735" y="0"/>
            <a:ext cx="5184888" cy="6858000"/>
          </a:xfrm>
        </p:spPr>
        <p:txBody>
          <a:bodyPr>
            <a:normAutofit/>
          </a:bodyPr>
          <a:lstStyle/>
          <a:p>
            <a:r>
              <a:rPr lang="ru-RU" dirty="0"/>
              <a:t>В ходе Калининской, Елецкой, </a:t>
            </a:r>
            <a:r>
              <a:rPr lang="ru-RU" dirty="0" err="1"/>
              <a:t>Клинско</a:t>
            </a:r>
            <a:r>
              <a:rPr lang="ru-RU" dirty="0"/>
              <a:t>-Солнечногорской, Тульской, Калужской наступательных операций мы смогли отодвинуть немцев на 100-250 км от Москвы. Вермахт вынужденно перешел к обороне.</a:t>
            </a:r>
          </a:p>
          <a:p>
            <a:r>
              <a:rPr lang="ru-RU" dirty="0"/>
              <a:t>«Мы потерпели серьезное поражение. В немецком наступлении наступил кризис» — зафиксировал генерал Гудериан после катастрофы под Москвой.</a:t>
            </a:r>
          </a:p>
          <a:p>
            <a:r>
              <a:rPr lang="ru-RU" dirty="0"/>
              <a:t>«Это была наша первая стратегическая победа над вермахтом» — написал маршал Жуков.</a:t>
            </a:r>
          </a:p>
          <a:p>
            <a:r>
              <a:rPr lang="ru-RU" dirty="0"/>
              <a:t>Главный итог этой битвы: ценою огромных потерь был сорван немецкий план блицкрига. Война Германии с СССР перешла из «молниеносной» в затяжную. Она была более выгодной для Советского Союза — у нас было больше людей и ресурсов. А Гитлер был вынужден считаться с тем, что ему противостоит армия, которая как минимум не слабее вермахта</a:t>
            </a:r>
            <a:r>
              <a:rPr lang="ru-RU" sz="1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7929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CEB07-B4C7-44C2-9122-D812B1E2D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3D49FE7-3517-401E-9748-1BC3D10F69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24701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572000">
                  <a:extLst>
                    <a:ext uri="{9D8B030D-6E8A-4147-A177-3AD203B41FA5}">
                      <a16:colId xmlns:a16="http://schemas.microsoft.com/office/drawing/2014/main" val="1056475378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3675539418"/>
                    </a:ext>
                  </a:extLst>
                </a:gridCol>
              </a:tblGrid>
              <a:tr h="1143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Потери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59936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Советские войска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Немецко-фашистские войска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70112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625 256 чел. 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581 900 человек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765586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4171 танков и САУ 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1300 танков и САУ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845839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24 478 орудий и миномётов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2500 орудий и миномётов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90197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15000 машин и другой техники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223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463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C6EAAF-0750-4489-8A26-0030083920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17913" r="3974" b="1"/>
          <a:stretch/>
        </p:blipFill>
        <p:spPr>
          <a:xfrm>
            <a:off x="20" y="10"/>
            <a:ext cx="846961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4147794-66B7-4CDE-BC75-BBDC48B2F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9610" y="0"/>
            <a:ext cx="5802877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828062-F159-4261-B71B-294905CA8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9610" y="0"/>
            <a:ext cx="6474370" cy="6858000"/>
          </a:xfrm>
        </p:spPr>
        <p:txBody>
          <a:bodyPr>
            <a:normAutofit fontScale="92500"/>
          </a:bodyPr>
          <a:lstStyle/>
          <a:p>
            <a:pPr>
              <a:spcAft>
                <a:spcPts val="0"/>
              </a:spcAft>
            </a:pP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братских могилах не ставят крестов,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вдовы на них не рыдают,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ним кто-то приносит букеты цветов,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Вечный огонь зажигают.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 раньше вставала земля на дыбы,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нынче - гранитные плиты.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 нет ни одной персональной судьбы -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судьбы в единую слиты.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 Вечном огне виден вспыхнувший танк,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Горящие русские хаты,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Горящий Смоленск и горящий рейхстаг,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Горящее сердце солдата.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братских могил нет заплаканных вдов -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Сюда ходят люди покрепче.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братских могилах не ставят крестов,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разве от этого легче?..</a:t>
            </a: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 С. Высоцкий, 1964.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352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89683EB-D202-4B4D-B1BD-8BA6965FB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46963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человек, мужчина, внутренний, стол&#10;&#10;Автоматически созданное описание">
            <a:extLst>
              <a:ext uri="{FF2B5EF4-FFF2-40B4-BE49-F238E27FC236}">
                <a16:creationId xmlns:a16="http://schemas.microsoft.com/office/drawing/2014/main" id="{F0787741-CCCD-419B-A792-CBF94B18AA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r="15712" b="1"/>
          <a:stretch/>
        </p:blipFill>
        <p:spPr>
          <a:xfrm>
            <a:off x="20" y="10"/>
            <a:ext cx="846961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3DA68-2F86-42A0-A737-0194BBE5E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Великая Отечественная война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(22 июня 1941-9 мая 1945)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29C9A5-BC3C-4C13-93CE-EDF64C45F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844824"/>
            <a:ext cx="8290118" cy="464741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Великая Отечественная война началась 22 июня 1941 года – в день, когда на территорию СССР вторглись немецко-фашистские захватчики, а также их союзники. Она длилась четыре года и стала заключительным этапом Второй Мировой войны. Всего в ней приняли участие около 34000000 советских солдат, более половины из которых, погибло</a:t>
            </a:r>
          </a:p>
          <a:p>
            <a:r>
              <a:rPr lang="ru-RU" dirty="0">
                <a:solidFill>
                  <a:schemeClr val="bg1"/>
                </a:solidFill>
              </a:rPr>
              <a:t>Название «Великая Отечественная война» стало использоваться в СССР в первый же день войны после обращения Юрия Левитана 22 июня 1941 года:</a:t>
            </a:r>
          </a:p>
          <a:p>
            <a:r>
              <a:rPr lang="ru-RU" dirty="0">
                <a:solidFill>
                  <a:schemeClr val="bg1"/>
                </a:solidFill>
              </a:rPr>
              <a:t>Внимание, говорит Москва. Передаем важное правительственное сообщение. Граждане и гражданки Советского Союза! Сегодня в 4 часа утра без всякого объявления войны германские вооруженные силы атаковали границы Советского Союза. Началась Великая Отечественная война советского народа против немецко-фашистских захватчиков. Наше дело правое, враг будет разбит. Победа будет за нами!</a:t>
            </a:r>
          </a:p>
        </p:txBody>
      </p:sp>
    </p:spTree>
    <p:extLst>
      <p:ext uri="{BB962C8B-B14F-4D97-AF65-F5344CB8AC3E}">
        <p14:creationId xmlns:p14="http://schemas.microsoft.com/office/powerpoint/2010/main" val="2366084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0E99ED6D-365F-4CAE-942F-ECA78F74B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59865FA-7BB7-4A96-9FE8-664520CC75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7987"/>
          <a:stretch/>
        </p:blipFill>
        <p:spPr>
          <a:xfrm>
            <a:off x="-108520" y="0"/>
            <a:ext cx="925252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93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89683EB-D202-4B4D-B1BD-8BA6965FB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46963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C4F7A1A0-55B3-489B-9070-D3D3D7B76A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35000"/>
          </a:blip>
          <a:srcRect l="4261" r="3114"/>
          <a:stretch/>
        </p:blipFill>
        <p:spPr>
          <a:xfrm>
            <a:off x="20" y="10"/>
            <a:ext cx="8469610" cy="685799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D0E11B5-E495-4B4C-AF92-04A676B57B04}"/>
              </a:ext>
            </a:extLst>
          </p:cNvPr>
          <p:cNvSpPr/>
          <p:nvPr/>
        </p:nvSpPr>
        <p:spPr>
          <a:xfrm>
            <a:off x="539552" y="620688"/>
            <a:ext cx="7560840" cy="5559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en-US" dirty="0">
                <a:solidFill>
                  <a:schemeClr val="bg1"/>
                </a:solidFill>
              </a:rPr>
              <a:t>Битва под Москвой — самая </a:t>
            </a:r>
            <a:r>
              <a:rPr lang="en-US" dirty="0" err="1">
                <a:solidFill>
                  <a:schemeClr val="bg1"/>
                </a:solidFill>
              </a:rPr>
              <a:t>масштабная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во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второй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мировой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войне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ru-RU" dirty="0">
                <a:solidFill>
                  <a:schemeClr val="bg1"/>
                </a:solidFill>
              </a:rPr>
              <a:t>Изначально Гитлер предполагал взятие Москвы в течение первых трёх или четырёх месяцев войны. Однако, несмотря на успехи вермахта в первые месяцы войны, усилившееся сопротивление советских войск помешало его выполнению. В частности, битва за Смоленск (10 июля — 10 сентября 1941) задержала немецкое наступление на Москву на 2 месяца. Битвы за Киев и за Ленинград также оттянули часть сил вермахта, предназначенных для наступления на Москву. Таким образом, немецкое наступление на Москву началось только 30 сентября. Целью наступления являлся захват Москвы до наступления холодов.</a:t>
            </a:r>
          </a:p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ru-RU" dirty="0">
                <a:solidFill>
                  <a:schemeClr val="bg1"/>
                </a:solidFill>
              </a:rPr>
              <a:t>19 сентября 1941 года операция по захвату Москвы, которая разрабатывалась с начала осени, получила кодовое название «Тайфун».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08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440542-7020-4129-B2DB-9060180088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" b="9233"/>
          <a:stretch/>
        </p:blipFill>
        <p:spPr>
          <a:xfrm>
            <a:off x="20" y="10"/>
            <a:ext cx="4571094" cy="685799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F665730-DCF4-4E9B-B208-0B1700630B03}"/>
              </a:ext>
            </a:extLst>
          </p:cNvPr>
          <p:cNvSpPr/>
          <p:nvPr/>
        </p:nvSpPr>
        <p:spPr>
          <a:xfrm>
            <a:off x="4571114" y="0"/>
            <a:ext cx="3889317" cy="6858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-18288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6F6F74"/>
              </a:buClr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В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ночь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на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5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октября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Государственный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Комитет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Обороны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принял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решение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о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защите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Москвы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Главным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рубежом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сопротивления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была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определена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Можайская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линия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обороны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куда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срочно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направлялись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все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силы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и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средства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Тогда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же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было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решено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сосредоточить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усилия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всех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партийных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и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советских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органов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общественных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организаций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на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быстрейшее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создание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новых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стратегических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резервов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в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глубине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страны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их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вооружение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и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подготовку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для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ввода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 в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сражение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7481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49B39EC-23E5-4ABC-80E1-BDEFBAF36D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828550"/>
              </p:ext>
            </p:extLst>
          </p:nvPr>
        </p:nvGraphicFramePr>
        <p:xfrm>
          <a:off x="323528" y="116632"/>
          <a:ext cx="8064896" cy="6552728"/>
        </p:xfrm>
        <a:graphic>
          <a:graphicData uri="http://schemas.openxmlformats.org/drawingml/2006/table">
            <a:tbl>
              <a:tblPr/>
              <a:tblGrid>
                <a:gridCol w="4032448">
                  <a:extLst>
                    <a:ext uri="{9D8B030D-6E8A-4147-A177-3AD203B41FA5}">
                      <a16:colId xmlns:a16="http://schemas.microsoft.com/office/drawing/2014/main" val="883269269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473115192"/>
                    </a:ext>
                  </a:extLst>
                </a:gridCol>
              </a:tblGrid>
              <a:tr h="728081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b="1">
                          <a:effectLst/>
                        </a:rPr>
                        <a:t>Командующие</a:t>
                      </a:r>
                      <a:endParaRPr lang="ru-RU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584690"/>
                  </a:ext>
                </a:extLst>
              </a:tr>
              <a:tr h="1274141">
                <a:tc>
                  <a:txBody>
                    <a:bodyPr/>
                    <a:lstStyle/>
                    <a:p>
                      <a:pPr algn="ctr" fontAlgn="t"/>
                      <a:r>
                        <a:rPr lang="ru-RU" b="1">
                          <a:effectLst/>
                        </a:rPr>
                        <a:t>Советские войска</a:t>
                      </a:r>
                      <a:endParaRPr lang="ru-RU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>
                          <a:effectLst/>
                        </a:rPr>
                        <a:t>Немецко-фашистские войска</a:t>
                      </a:r>
                      <a:endParaRPr lang="ru-RU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221179"/>
                  </a:ext>
                </a:extLst>
              </a:tr>
              <a:tr h="4550506">
                <a:tc>
                  <a:txBody>
                    <a:bodyPr/>
                    <a:lstStyle/>
                    <a:p>
                      <a:pPr fontAlgn="t"/>
                      <a:r>
                        <a:rPr lang="ru-RU">
                          <a:effectLst/>
                        </a:rPr>
                        <a:t>Б. М. Шапошников</a:t>
                      </a:r>
                      <a:br>
                        <a:rPr lang="ru-RU">
                          <a:effectLst/>
                        </a:rPr>
                      </a:br>
                      <a:r>
                        <a:rPr lang="ru-RU">
                          <a:effectLst/>
                        </a:rPr>
                        <a:t>И. С. Конев</a:t>
                      </a:r>
                      <a:br>
                        <a:rPr lang="ru-RU">
                          <a:effectLst/>
                        </a:rPr>
                      </a:br>
                      <a:r>
                        <a:rPr lang="ru-RU">
                          <a:effectLst/>
                        </a:rPr>
                        <a:t>С. М. Будённый</a:t>
                      </a:r>
                      <a:br>
                        <a:rPr lang="ru-RU">
                          <a:effectLst/>
                        </a:rPr>
                      </a:br>
                      <a:r>
                        <a:rPr lang="ru-RU">
                          <a:effectLst/>
                        </a:rPr>
                        <a:t>Г. К. Жуков</a:t>
                      </a:r>
                      <a:br>
                        <a:rPr lang="ru-RU">
                          <a:effectLst/>
                        </a:rPr>
                      </a:br>
                      <a:r>
                        <a:rPr lang="ru-RU">
                          <a:effectLst/>
                        </a:rPr>
                        <a:t>А. И. Ерёменко</a:t>
                      </a:r>
                      <a:br>
                        <a:rPr lang="ru-RU">
                          <a:effectLst/>
                        </a:rPr>
                      </a:br>
                      <a:r>
                        <a:rPr lang="ru-RU">
                          <a:effectLst/>
                        </a:rPr>
                        <a:t>Я. Т. Черевиченко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Ф. фон Бок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А. Штраус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Г. фон </a:t>
                      </a:r>
                      <a:r>
                        <a:rPr lang="ru-RU" dirty="0" err="1">
                          <a:effectLst/>
                        </a:rPr>
                        <a:t>Клюге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Г. Гудериан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Г. </a:t>
                      </a:r>
                      <a:r>
                        <a:rPr lang="ru-RU" dirty="0" err="1">
                          <a:effectLst/>
                        </a:rPr>
                        <a:t>Рейнгард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Э. </a:t>
                      </a:r>
                      <a:r>
                        <a:rPr lang="ru-RU" dirty="0" err="1">
                          <a:effectLst/>
                        </a:rPr>
                        <a:t>Гёпнер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М. фон </a:t>
                      </a:r>
                      <a:r>
                        <a:rPr lang="ru-RU" dirty="0" err="1">
                          <a:effectLst/>
                        </a:rPr>
                        <a:t>Вейхс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В. Модель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6648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97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7D44249-7018-4B25-84E6-574A1A066B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4282"/>
              </p:ext>
            </p:extLst>
          </p:nvPr>
        </p:nvGraphicFramePr>
        <p:xfrm>
          <a:off x="0" y="0"/>
          <a:ext cx="9144000" cy="6857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425745139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620439942"/>
                    </a:ext>
                  </a:extLst>
                </a:gridCol>
              </a:tblGrid>
              <a:tr h="97971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Силы сторон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388417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Советские войска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Немецко-фашистские войска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extLst>
                  <a:ext uri="{0D108BD9-81ED-4DB2-BD59-A6C34878D82A}">
                    <a16:rowId xmlns:a16="http://schemas.microsoft.com/office/drawing/2014/main" val="3063167711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>
                          <a:effectLst/>
                        </a:rPr>
                        <a:t>1 250 000 человек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1 929 406 человек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extLst>
                  <a:ext uri="{0D108BD9-81ED-4DB2-BD59-A6C34878D82A}">
                    <a16:rowId xmlns:a16="http://schemas.microsoft.com/office/drawing/2014/main" val="3613749511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>
                          <a:effectLst/>
                        </a:rPr>
                        <a:t>96 дивизий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78 расчётных дивизий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extLst>
                  <a:ext uri="{0D108BD9-81ED-4DB2-BD59-A6C34878D82A}">
                    <a16:rowId xmlns:a16="http://schemas.microsoft.com/office/drawing/2014/main" val="3557276599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>
                          <a:effectLst/>
                        </a:rPr>
                        <a:t>1044 танка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1700 танков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extLst>
                  <a:ext uri="{0D108BD9-81ED-4DB2-BD59-A6C34878D82A}">
                    <a16:rowId xmlns:a16="http://schemas.microsoft.com/office/drawing/2014/main" val="3327204426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>
                          <a:effectLst/>
                        </a:rPr>
                        <a:t>более 10500 орудий и миномётов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14000 орудий и минометов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extLst>
                  <a:ext uri="{0D108BD9-81ED-4DB2-BD59-A6C34878D82A}">
                    <a16:rowId xmlns:a16="http://schemas.microsoft.com/office/drawing/2014/main" val="1849101909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1368 самолетов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560"/>
                        </a:spcAft>
                      </a:pPr>
                      <a:r>
                        <a:rPr lang="ru-RU" sz="2000" dirty="0">
                          <a:effectLst/>
                        </a:rPr>
                        <a:t>1390 самолетов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121920" marB="121920"/>
                </a:tc>
                <a:extLst>
                  <a:ext uri="{0D108BD9-81ED-4DB2-BD59-A6C34878D82A}">
                    <a16:rowId xmlns:a16="http://schemas.microsoft.com/office/drawing/2014/main" val="112579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948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0E5C5-1595-4F42-ACF9-8515B88BD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98091DE-3B02-4E2C-8176-C3BC18A11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3688" y="-178"/>
            <a:ext cx="5153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299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89683EB-D202-4B4D-B1BD-8BA6965FB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46963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B2E3618-3EAC-4445-AA59-C81C26D1E2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l="13909" r="3964"/>
          <a:stretch/>
        </p:blipFill>
        <p:spPr>
          <a:xfrm>
            <a:off x="20" y="10"/>
            <a:ext cx="8469610" cy="685799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34098AF-DBF9-4040-AA20-A8B236B095DA}"/>
              </a:ext>
            </a:extLst>
          </p:cNvPr>
          <p:cNvSpPr/>
          <p:nvPr/>
        </p:nvSpPr>
        <p:spPr>
          <a:xfrm>
            <a:off x="946404" y="0"/>
            <a:ext cx="7523226" cy="6180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en-US" sz="2800" dirty="0">
                <a:solidFill>
                  <a:schemeClr val="bg1"/>
                </a:solidFill>
              </a:rPr>
              <a:t>7 </a:t>
            </a:r>
            <a:r>
              <a:rPr lang="en-US" sz="2800" dirty="0" err="1">
                <a:solidFill>
                  <a:schemeClr val="bg1"/>
                </a:solidFill>
              </a:rPr>
              <a:t>ноября</a:t>
            </a:r>
            <a:r>
              <a:rPr lang="en-US" sz="2800" dirty="0">
                <a:solidFill>
                  <a:schemeClr val="bg1"/>
                </a:solidFill>
              </a:rPr>
              <a:t> 1941 </a:t>
            </a:r>
            <a:r>
              <a:rPr lang="en-US" sz="2800" dirty="0" err="1">
                <a:solidFill>
                  <a:schemeClr val="bg1"/>
                </a:solidFill>
              </a:rPr>
              <a:t>года</a:t>
            </a:r>
            <a:r>
              <a:rPr lang="en-US" sz="2800" dirty="0">
                <a:solidFill>
                  <a:schemeClr val="bg1"/>
                </a:solidFill>
              </a:rPr>
              <a:t> – </a:t>
            </a:r>
            <a:r>
              <a:rPr lang="en-US" sz="2800" dirty="0" err="1">
                <a:solidFill>
                  <a:schemeClr val="bg1"/>
                </a:solidFill>
              </a:rPr>
              <a:t>на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Красной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площади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состоялся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военный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парад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войск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Московского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гарнизона</a:t>
            </a:r>
            <a:endParaRPr lang="ru-RU" sz="2800" dirty="0">
              <a:solidFill>
                <a:schemeClr val="bg1"/>
              </a:solidFill>
            </a:endParaRPr>
          </a:p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ru-RU" sz="2800" dirty="0">
                <a:solidFill>
                  <a:schemeClr val="bg1"/>
                </a:solidFill>
              </a:rPr>
              <a:t>«Остановить теперь противника на подступах к нашей столице, не пустить его, перемолоть в боях гитлеровские дивизии и корпуса… Московский узел является сейчас решающим… Пройдет ещё немного времени, и наступление врага на Москву должно будет захлебнуться. Нужно во что бы то ни стало выдерживать напряжение этих дней» (Г. К. Жуков, 26.11.1941).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80864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Вид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878</Words>
  <Application>Microsoft Office PowerPoint</Application>
  <PresentationFormat>Экран (4:3)</PresentationFormat>
  <Paragraphs>50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Schoolbook</vt:lpstr>
      <vt:lpstr>Wingdings 2</vt:lpstr>
      <vt:lpstr>Вид</vt:lpstr>
      <vt:lpstr>Битва за Москву  (30 сентября 1941 года — 5 декабря 1941 года)</vt:lpstr>
      <vt:lpstr>Великая Отечественная война (22 июня 1941-9 мая 1945)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и значение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за Москву  (30 сентября 1941 года — 5 декабря 1941 года)</dc:title>
  <dc:creator>Чепухина Е.А.</dc:creator>
  <cp:lastModifiedBy>Чепухина Е.А.</cp:lastModifiedBy>
  <cp:revision>4</cp:revision>
  <dcterms:created xsi:type="dcterms:W3CDTF">2020-12-10T18:43:10Z</dcterms:created>
  <dcterms:modified xsi:type="dcterms:W3CDTF">2021-09-27T16:26:34Z</dcterms:modified>
</cp:coreProperties>
</file>