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4"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3"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15" autoAdjust="0"/>
    <p:restoredTop sz="97336" autoAdjust="0"/>
  </p:normalViewPr>
  <p:slideViewPr>
    <p:cSldViewPr>
      <p:cViewPr>
        <p:scale>
          <a:sx n="70" d="100"/>
          <a:sy n="70" d="100"/>
        </p:scale>
        <p:origin x="-140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67E303-12B4-4EDD-8B80-25D6F2CD8885}" type="datetimeFigureOut">
              <a:rPr lang="ru-RU" smtClean="0"/>
              <a:t>29.03.2025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D28A1E-DF01-44BF-861E-B67889AE8EB6}" type="slidenum">
              <a:rPr lang="ru-RU" smtClean="0"/>
              <a:t>‹#›</a:t>
            </a:fld>
            <a:endParaRPr lang="ru-RU"/>
          </a:p>
        </p:txBody>
      </p:sp>
    </p:spTree>
    <p:extLst>
      <p:ext uri="{BB962C8B-B14F-4D97-AF65-F5344CB8AC3E}">
        <p14:creationId xmlns:p14="http://schemas.microsoft.com/office/powerpoint/2010/main" val="4190379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6D28A1E-DF01-44BF-861E-B67889AE8EB6}" type="slidenum">
              <a:rPr lang="ru-RU" smtClean="0"/>
              <a:t>8</a:t>
            </a:fld>
            <a:endParaRPr lang="ru-RU"/>
          </a:p>
        </p:txBody>
      </p:sp>
    </p:spTree>
    <p:extLst>
      <p:ext uri="{BB962C8B-B14F-4D97-AF65-F5344CB8AC3E}">
        <p14:creationId xmlns:p14="http://schemas.microsoft.com/office/powerpoint/2010/main" val="1094623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2D17738-4A71-41FF-861A-F2F8D3061440}" type="datetimeFigureOut">
              <a:rPr lang="ru-RU" smtClean="0"/>
              <a:t>29.03.2025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19302103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D17738-4A71-41FF-861A-F2F8D3061440}" type="datetimeFigureOut">
              <a:rPr lang="ru-RU" smtClean="0"/>
              <a:t>29.03.2025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3652331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D17738-4A71-41FF-861A-F2F8D3061440}" type="datetimeFigureOut">
              <a:rPr lang="ru-RU" smtClean="0"/>
              <a:t>29.03.2025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517800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D17738-4A71-41FF-861A-F2F8D3061440}" type="datetimeFigureOut">
              <a:rPr lang="ru-RU" smtClean="0"/>
              <a:t>29.03.2025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159433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2D17738-4A71-41FF-861A-F2F8D3061440}" type="datetimeFigureOut">
              <a:rPr lang="ru-RU" smtClean="0"/>
              <a:t>29.03.2025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2417378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2D17738-4A71-41FF-861A-F2F8D3061440}" type="datetimeFigureOut">
              <a:rPr lang="ru-RU" smtClean="0"/>
              <a:t>29.03.2025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1071316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2D17738-4A71-41FF-861A-F2F8D3061440}" type="datetimeFigureOut">
              <a:rPr lang="ru-RU" smtClean="0"/>
              <a:t>29.03.2025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2733748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2D17738-4A71-41FF-861A-F2F8D3061440}" type="datetimeFigureOut">
              <a:rPr lang="ru-RU" smtClean="0"/>
              <a:t>29.03.2025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1537466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2D17738-4A71-41FF-861A-F2F8D3061440}" type="datetimeFigureOut">
              <a:rPr lang="ru-RU" smtClean="0"/>
              <a:t>29.03.2025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3712158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2D17738-4A71-41FF-861A-F2F8D3061440}" type="datetimeFigureOut">
              <a:rPr lang="ru-RU" smtClean="0"/>
              <a:t>29.03.2025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1316563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2D17738-4A71-41FF-861A-F2F8D3061440}" type="datetimeFigureOut">
              <a:rPr lang="ru-RU" smtClean="0"/>
              <a:t>29.03.2025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72AFDB-580E-4C6E-8E2B-7EB35C01923B}" type="slidenum">
              <a:rPr lang="ru-RU" smtClean="0"/>
              <a:t>‹#›</a:t>
            </a:fld>
            <a:endParaRPr lang="ru-RU"/>
          </a:p>
        </p:txBody>
      </p:sp>
    </p:spTree>
    <p:extLst>
      <p:ext uri="{BB962C8B-B14F-4D97-AF65-F5344CB8AC3E}">
        <p14:creationId xmlns:p14="http://schemas.microsoft.com/office/powerpoint/2010/main" val="2702212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17738-4A71-41FF-861A-F2F8D3061440}" type="datetimeFigureOut">
              <a:rPr lang="ru-RU" smtClean="0"/>
              <a:t>29.03.2025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2AFDB-580E-4C6E-8E2B-7EB35C01923B}" type="slidenum">
              <a:rPr lang="ru-RU" smtClean="0"/>
              <a:t>‹#›</a:t>
            </a:fld>
            <a:endParaRPr lang="ru-RU"/>
          </a:p>
        </p:txBody>
      </p:sp>
    </p:spTree>
    <p:extLst>
      <p:ext uri="{BB962C8B-B14F-4D97-AF65-F5344CB8AC3E}">
        <p14:creationId xmlns:p14="http://schemas.microsoft.com/office/powerpoint/2010/main" val="1645695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2774" y="260648"/>
            <a:ext cx="8784976" cy="1470025"/>
          </a:xfrm>
        </p:spPr>
        <p:txBody>
          <a:bodyPr>
            <a:normAutofit fontScale="90000"/>
          </a:bodyPr>
          <a:lstStyle/>
          <a:p>
            <a:r>
              <a:rPr lang="ru-RU" sz="2700" b="1" dirty="0" smtClean="0">
                <a:latin typeface="Times New Roman" pitchFamily="18" charset="0"/>
                <a:cs typeface="Times New Roman" pitchFamily="18" charset="0"/>
              </a:rPr>
              <a:t>КВИЗ НА ТЕМУ</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«МЕТАЛЛЫ, КОТОРЫЕ КОВАЛИ ПОБЕДУ»</a:t>
            </a:r>
            <a:endParaRPr lang="ru-RU" b="1" dirty="0">
              <a:latin typeface="Times New Roman" pitchFamily="18" charset="0"/>
              <a:cs typeface="Times New Roman" pitchFamily="18" charset="0"/>
            </a:endParaRPr>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916832"/>
            <a:ext cx="7992888" cy="4673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85190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Управляющая кнопка: далее 1">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138834" y="332656"/>
            <a:ext cx="7825653" cy="4154984"/>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 8</a:t>
            </a:r>
          </a:p>
          <a:p>
            <a:endParaRPr lang="ru-RU" sz="2000"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Когда советские танки Т-34 появились на полях сражений, немецкие специалисты были поражены неуязвимостью их брони. Русская броня содержит большой процент этого металла, что делает ее сверхпрочной. Благодаря небольшому весу и размеру танк был очень маневренный. </a:t>
            </a:r>
          </a:p>
          <a:p>
            <a:pPr algn="just"/>
            <a:r>
              <a:rPr lang="ru-RU" sz="2000" dirty="0" smtClean="0">
                <a:latin typeface="Times New Roman" pitchFamily="18" charset="0"/>
                <a:cs typeface="Times New Roman" pitchFamily="18" charset="0"/>
              </a:rPr>
              <a:t>	Недостаток этого металла в стали у гитлеровских “тигров”, “пантер”, и “</a:t>
            </a:r>
            <a:r>
              <a:rPr lang="ru-RU" sz="2000" dirty="0" err="1" smtClean="0">
                <a:latin typeface="Times New Roman" pitchFamily="18" charset="0"/>
                <a:cs typeface="Times New Roman" pitchFamily="18" charset="0"/>
              </a:rPr>
              <a:t>фердинандов</a:t>
            </a:r>
            <a:r>
              <a:rPr lang="ru-RU" sz="2000" dirty="0" smtClean="0">
                <a:latin typeface="Times New Roman" pitchFamily="18" charset="0"/>
                <a:cs typeface="Times New Roman" pitchFamily="18" charset="0"/>
              </a:rPr>
              <a:t>”, компенсировали толстой броней, поэтому они оказывались тяжелее и слабее советских танков и самоходок”.</a:t>
            </a:r>
          </a:p>
          <a:p>
            <a:pPr algn="just"/>
            <a:r>
              <a:rPr lang="ru-RU" sz="2000"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В осеннюю распутицу, когда немецкие танки безнадежно вязли в грязи из-за своей тяжелой брони, Т-34 оставался единственным танком, которому было не страшно бездорожье. </a:t>
            </a:r>
            <a:endParaRPr lang="ru-RU" sz="2000" dirty="0">
              <a:latin typeface="Times New Roman" pitchFamily="18" charset="0"/>
              <a:cs typeface="Times New Roman" pitchFamily="18" charset="0"/>
            </a:endParaRPr>
          </a:p>
        </p:txBody>
      </p:sp>
      <p:pic>
        <p:nvPicPr>
          <p:cNvPr id="11266" name="Picture 2" descr="Тяжёлый характер тяжёлых металлов. Никель. | Мистер Пофинский | Дзе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4521943"/>
            <a:ext cx="3699524" cy="20809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3756" y="4962359"/>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121" t="7796" r="10825" b="5475"/>
          <a:stretch/>
        </p:blipFill>
        <p:spPr bwMode="auto">
          <a:xfrm>
            <a:off x="915127" y="4624590"/>
            <a:ext cx="2210715" cy="2074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0023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1266"/>
                                        </p:tgtEl>
                                        <p:attrNameLst>
                                          <p:attrName>style.visibility</p:attrName>
                                        </p:attrNameLst>
                                      </p:cBhvr>
                                      <p:to>
                                        <p:strVal val="visible"/>
                                      </p:to>
                                    </p:set>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Управляющая кнопка: далее 1">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457112" y="516156"/>
            <a:ext cx="8507376" cy="3200876"/>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 9</a:t>
            </a:r>
          </a:p>
          <a:p>
            <a:endParaRPr lang="ru-RU" dirty="0">
              <a:latin typeface="Times New Roman" pitchFamily="18" charset="0"/>
              <a:cs typeface="Times New Roman" pitchFamily="18" charset="0"/>
            </a:endParaRPr>
          </a:p>
          <a:p>
            <a:pPr algn="just"/>
            <a:r>
              <a:rPr lang="ru-RU"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Сплавы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90% и </a:t>
            </a:r>
            <a:r>
              <a:rPr lang="ru-RU" sz="2000" dirty="0" err="1" smtClean="0">
                <a:latin typeface="Times New Roman" pitchFamily="18" charset="0"/>
                <a:cs typeface="Times New Roman" pitchFamily="18" charset="0"/>
              </a:rPr>
              <a:t>Sn</a:t>
            </a:r>
            <a:r>
              <a:rPr lang="ru-RU" sz="2000" dirty="0" smtClean="0">
                <a:latin typeface="Times New Roman" pitchFamily="18" charset="0"/>
                <a:cs typeface="Times New Roman" pitchFamily="18" charset="0"/>
              </a:rPr>
              <a:t> 10% пушечный металл. </a:t>
            </a:r>
          </a:p>
          <a:p>
            <a:pPr algn="just"/>
            <a:r>
              <a:rPr lang="ru-RU" sz="2000"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Сплав </a:t>
            </a:r>
            <a:r>
              <a:rPr lang="ru-RU" sz="2000" b="1" dirty="0" smtClean="0">
                <a:latin typeface="Times New Roman" pitchFamily="18" charset="0"/>
                <a:cs typeface="Times New Roman" pitchFamily="18" charset="0"/>
              </a:rPr>
              <a:t>Х </a:t>
            </a:r>
            <a:r>
              <a:rPr lang="ru-RU" sz="2000" dirty="0" smtClean="0">
                <a:latin typeface="Times New Roman" pitchFamily="18" charset="0"/>
                <a:cs typeface="Times New Roman" pitchFamily="18" charset="0"/>
              </a:rPr>
              <a:t>68% и </a:t>
            </a:r>
            <a:r>
              <a:rPr lang="ru-RU" sz="2000" dirty="0" err="1" smtClean="0">
                <a:latin typeface="Times New Roman" pitchFamily="18" charset="0"/>
                <a:cs typeface="Times New Roman" pitchFamily="18" charset="0"/>
              </a:rPr>
              <a:t>Zn</a:t>
            </a:r>
            <a:r>
              <a:rPr lang="ru-RU" sz="2000" dirty="0" smtClean="0">
                <a:latin typeface="Times New Roman" pitchFamily="18" charset="0"/>
                <a:cs typeface="Times New Roman" pitchFamily="18" charset="0"/>
              </a:rPr>
              <a:t> 32%- латунь, которая использовалась для изготовления гильз артиллерийских снарядов и патронов. Большинство артиллерийских латунных гильз используется неоднократно. В годы войны в любом артиллерийском дивизионе был человек (обычно офицер), ответственный за своевременный сбор стреляных гильз и отправку их на перезарядку. Высокая стойкость против разъедающего действия соленой воды характерна для морских латуней. Это латуни с добавкой олова.</a:t>
            </a:r>
            <a:endParaRPr lang="ru-RU" sz="2000" dirty="0">
              <a:latin typeface="Times New Roman" pitchFamily="18" charset="0"/>
              <a:cs typeface="Times New Roman" pitchFamily="18" charset="0"/>
            </a:endParaRPr>
          </a:p>
        </p:txBody>
      </p:sp>
      <p:pic>
        <p:nvPicPr>
          <p:cNvPr id="1024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949874"/>
            <a:ext cx="4238274" cy="24476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949872"/>
            <a:ext cx="2587847" cy="2587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8077" y="4437112"/>
            <a:ext cx="22479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48522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0242"/>
                                        </p:tgtEl>
                                        <p:attrNameLst>
                                          <p:attrName>style.visibility</p:attrName>
                                        </p:attrNameLst>
                                      </p:cBhvr>
                                      <p:to>
                                        <p:strVal val="visible"/>
                                      </p:to>
                                    </p:set>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Управляющая кнопка: далее 1">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138835" y="332656"/>
            <a:ext cx="7537622" cy="2308324"/>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 10</a:t>
            </a:r>
          </a:p>
          <a:p>
            <a:endParaRPr lang="ru-RU" sz="2000"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Этот металл окрашивает пламя в красный цвет, поэтому использовался в сигнальных огнях, ракетах; «участник»  салютов, фейерверков. При взрыве атомной или водородной бомбы образуется радиоактивный изотоп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-90, который вызывает тяжелое заболевание организма.</a:t>
            </a:r>
            <a:endParaRPr lang="ru-RU" sz="2000"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068960"/>
            <a:ext cx="4705350" cy="313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370" t="6455" r="12775" b="7621"/>
          <a:stretch/>
        </p:blipFill>
        <p:spPr bwMode="auto">
          <a:xfrm>
            <a:off x="6014160" y="3239692"/>
            <a:ext cx="2467905" cy="2795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9910" y="3900951"/>
            <a:ext cx="22479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84224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219"/>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Управляющая кнопка: далее 1">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138835" y="116632"/>
            <a:ext cx="7692070" cy="3231654"/>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 11</a:t>
            </a:r>
          </a:p>
          <a:p>
            <a:endParaRPr lang="ru-RU" sz="2000"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Этот металл называют «военным», так как 90% его используется на военные нужды. Стали с добавкой </a:t>
            </a:r>
            <a:r>
              <a:rPr lang="ru-RU" sz="2000" b="1" dirty="0" smtClean="0">
                <a:latin typeface="Times New Roman" pitchFamily="18" charset="0"/>
                <a:cs typeface="Times New Roman" pitchFamily="18" charset="0"/>
              </a:rPr>
              <a:t>Х </a:t>
            </a:r>
            <a:r>
              <a:rPr lang="ru-RU" sz="2000" dirty="0" smtClean="0">
                <a:latin typeface="Times New Roman" pitchFamily="18" charset="0"/>
                <a:cs typeface="Times New Roman" pitchFamily="18" charset="0"/>
              </a:rPr>
              <a:t>(и другие микродобавки) очень прочны, из них готовят стволы орудий, винтовок, орудий, детали самолетов, автомобилей. Введение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в состав сталей в сочетании с </a:t>
            </a:r>
            <a:r>
              <a:rPr lang="ru-RU" sz="2000" dirty="0" err="1" smtClean="0">
                <a:latin typeface="Times New Roman" pitchFamily="18" charset="0"/>
                <a:cs typeface="Times New Roman" pitchFamily="18" charset="0"/>
              </a:rPr>
              <a:t>Cr</a:t>
            </a:r>
            <a:r>
              <a:rPr lang="ru-RU" sz="2000" dirty="0" smtClean="0">
                <a:latin typeface="Times New Roman" pitchFamily="18" charset="0"/>
                <a:cs typeface="Times New Roman" pitchFamily="18" charset="0"/>
              </a:rPr>
              <a:t> или W необычайно повышает их твердость (танковая броня).</a:t>
            </a:r>
          </a:p>
          <a:p>
            <a:pPr algn="just"/>
            <a:r>
              <a:rPr lang="ru-RU" sz="2000" dirty="0" smtClean="0">
                <a:latin typeface="Times New Roman" pitchFamily="18" charset="0"/>
                <a:cs typeface="Times New Roman" pitchFamily="18" charset="0"/>
              </a:rPr>
              <a:t>Сталь с добавлением этого металла прочна, остра, тверда, гибка, из неё готовили клинки, сабли, мечи, ножи.</a:t>
            </a:r>
            <a:endParaRPr lang="ru-RU" sz="2000" dirty="0">
              <a:latin typeface="Times New Roman" pitchFamily="18" charset="0"/>
              <a:cs typeface="Times New Roman" pitchFamily="18" charset="0"/>
            </a:endParaRPr>
          </a:p>
        </p:txBody>
      </p:sp>
      <p:pic>
        <p:nvPicPr>
          <p:cNvPr id="8193"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556" y="3588126"/>
            <a:ext cx="4320480" cy="303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descr="Небогатый молибден"/>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8497" y="3828339"/>
            <a:ext cx="3672408" cy="23558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2367" y="4437111"/>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74269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8195"/>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260648"/>
            <a:ext cx="7825653" cy="3200876"/>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 12</a:t>
            </a:r>
          </a:p>
          <a:p>
            <a:endParaRPr lang="ru-RU"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Этот металл в сплавах с индием использовался для изготовления прожекторов (для противовоздушной обороны); зеркала применяли врачи, сигнальщики, подводники. Обеззараживающие свойства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и его соединений используются в медицине, соединений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с бромом в фотографии. Так, при штурме Берлина войсками Первого Белорусского фронта 143 прожектора огромной светосилы ослепили гитлеровцев в их оборонительной полосе, и это способствовало быстрому исходу операции.</a:t>
            </a:r>
            <a:endParaRPr lang="ru-RU" sz="2000" dirty="0">
              <a:latin typeface="Times New Roman" pitchFamily="18" charset="0"/>
              <a:cs typeface="Times New Roman" pitchFamily="18" charset="0"/>
            </a:endParaRPr>
          </a:p>
        </p:txBody>
      </p:sp>
      <p:pic>
        <p:nvPicPr>
          <p:cNvPr id="12290" name="Picture 2" descr="Серебро в слитках СрА-1 ГОСТ 28595-2015 купить | ТНМ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456" y="3865733"/>
            <a:ext cx="3955368" cy="2636912"/>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2465" y="4077072"/>
            <a:ext cx="3953991" cy="2214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8077" y="4584114"/>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Управляющая кнопка: далее 5">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59217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2291"/>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38834" y="260648"/>
            <a:ext cx="7609629" cy="2000548"/>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 13</a:t>
            </a:r>
          </a:p>
          <a:p>
            <a:endParaRPr lang="ru-RU" sz="2000"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называют металлом «консервной банки», Сплав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с другими металлами используется для изготовления подшипников. Хлорид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 жидкость, использовалась для образования дымовых завес. Из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изготовляли блестящие солдатские пуговицы.</a:t>
            </a:r>
            <a:endParaRPr lang="ru-RU" sz="2000"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708920"/>
            <a:ext cx="3635896" cy="363589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355615"/>
            <a:ext cx="3651552" cy="2342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850" y="3926792"/>
            <a:ext cx="22479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Управляющая кнопка: далее 5">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85332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3315"/>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Управляющая кнопка: далее 1">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138835" y="332656"/>
            <a:ext cx="7681637" cy="2616101"/>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 14</a:t>
            </a:r>
          </a:p>
          <a:p>
            <a:endParaRPr lang="ru-RU" sz="2000"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С тех пор как изобрели огнестрельное оружие, из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начали отливать дробь, пули для ружей, винтовок, пистолетов.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не раз решал исход грандиозных военных баталий, за что его стали называть «смертоносным» металлом. В производстве подшипников для военной техники очень важны сплавы </a:t>
            </a:r>
            <a:r>
              <a:rPr lang="ru-RU" sz="2000" b="1" dirty="0" smtClean="0">
                <a:latin typeface="Times New Roman" pitchFamily="18" charset="0"/>
                <a:cs typeface="Times New Roman" pitchFamily="18" charset="0"/>
              </a:rPr>
              <a:t>Х</a:t>
            </a:r>
            <a:r>
              <a:rPr lang="ru-RU" sz="2000" dirty="0" smtClean="0">
                <a:latin typeface="Times New Roman" pitchFamily="18" charset="0"/>
                <a:cs typeface="Times New Roman" pitchFamily="18" charset="0"/>
              </a:rPr>
              <a:t> – баббиты, …… бронзы.</a:t>
            </a:r>
            <a:endParaRPr lang="ru-RU" sz="2000" dirty="0">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988791"/>
            <a:ext cx="3392537" cy="339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265" y="3053267"/>
            <a:ext cx="2570912" cy="34278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850" y="3926792"/>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27943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4338"/>
                                        </p:tgtEl>
                                        <p:attrNameLst>
                                          <p:attrName>style.visibility</p:attrName>
                                        </p:attrNameLst>
                                      </p:cBhvr>
                                      <p:to>
                                        <p:strVal val="visible"/>
                                      </p:to>
                                    </p:set>
                                  </p:childTnLst>
                                </p:cTn>
                              </p:par>
                            </p:childTnLst>
                          </p:cTn>
                        </p:par>
                      </p:childTnLst>
                    </p:cTn>
                  </p:par>
                </p:childTnLst>
              </p:cTn>
              <p:nextCondLst>
                <p:cond evt="onClick" delay="0">
                  <p:tgtEl>
                    <p:spTgt spid="6"/>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5" y="548680"/>
            <a:ext cx="8379163" cy="5345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Управляющая кнопка: домой 2">
            <a:hlinkClick r:id="" action="ppaction://hlinkshowjump?jump=firstslide" highlightClick="1"/>
          </p:cNvPr>
          <p:cNvSpPr/>
          <p:nvPr/>
        </p:nvSpPr>
        <p:spPr>
          <a:xfrm>
            <a:off x="8460432" y="6210002"/>
            <a:ext cx="683567" cy="67538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1450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332656"/>
            <a:ext cx="8064896" cy="5262979"/>
          </a:xfrm>
          <a:prstGeom prst="rect">
            <a:avLst/>
          </a:prstGeom>
          <a:noFill/>
        </p:spPr>
        <p:txBody>
          <a:bodyPr wrap="square" rtlCol="0">
            <a:spAutoFit/>
          </a:bodyPr>
          <a:lstStyle/>
          <a:p>
            <a:pPr algn="ctr"/>
            <a:r>
              <a:rPr lang="ru-RU" sz="2400" b="1" dirty="0" smtClean="0">
                <a:latin typeface="Times New Roman" pitchFamily="18" charset="0"/>
                <a:cs typeface="Times New Roman" pitchFamily="18" charset="0"/>
              </a:rPr>
              <a:t>Инструкция</a:t>
            </a:r>
          </a:p>
          <a:p>
            <a:endParaRPr lang="ru-RU" sz="2400" dirty="0" smtClean="0">
              <a:latin typeface="Times New Roman" pitchFamily="18" charset="0"/>
              <a:cs typeface="Times New Roman" pitchFamily="18" charset="0"/>
            </a:endParaRPr>
          </a:p>
          <a:p>
            <a:pPr marL="342900" indent="-342900">
              <a:buAutoNum type="arabicPeriod"/>
            </a:pPr>
            <a:r>
              <a:rPr lang="ru-RU" sz="2400" dirty="0" smtClean="0">
                <a:latin typeface="Times New Roman" pitchFamily="18" charset="0"/>
                <a:cs typeface="Times New Roman" pitchFamily="18" charset="0"/>
              </a:rPr>
              <a:t>Для перехода к следующему слайду нужно воспользоваться управляющей кнопкой </a:t>
            </a:r>
          </a:p>
          <a:p>
            <a:pPr marL="342900" indent="-342900">
              <a:buAutoNum type="arabicPeriod"/>
            </a:pPr>
            <a:endParaRPr lang="ru-RU" sz="2400" dirty="0" smtClean="0">
              <a:latin typeface="Times New Roman" pitchFamily="18" charset="0"/>
              <a:cs typeface="Times New Roman" pitchFamily="18" charset="0"/>
            </a:endParaRPr>
          </a:p>
          <a:p>
            <a:pPr marL="342900" indent="-342900">
              <a:buAutoNum type="arabicPeriod"/>
            </a:pPr>
            <a:endParaRPr lang="ru-RU" sz="2400" dirty="0">
              <a:latin typeface="Times New Roman" pitchFamily="18" charset="0"/>
              <a:cs typeface="Times New Roman" pitchFamily="18" charset="0"/>
            </a:endParaRPr>
          </a:p>
          <a:p>
            <a:pPr marL="342900" indent="-342900">
              <a:buAutoNum type="arabicPeriod"/>
            </a:pPr>
            <a:r>
              <a:rPr lang="ru-RU" sz="2400" dirty="0" smtClean="0">
                <a:latin typeface="Times New Roman" pitchFamily="18" charset="0"/>
                <a:cs typeface="Times New Roman" pitchFamily="18" charset="0"/>
              </a:rPr>
              <a:t>Для просмотра правильного ответа нужно использовать триггер </a:t>
            </a:r>
          </a:p>
          <a:p>
            <a:pPr marL="342900" indent="-342900">
              <a:buAutoNum type="arabicPeriod"/>
            </a:pPr>
            <a:endParaRPr lang="ru-RU" sz="2400" dirty="0">
              <a:latin typeface="Times New Roman" pitchFamily="18" charset="0"/>
              <a:cs typeface="Times New Roman" pitchFamily="18" charset="0"/>
            </a:endParaRPr>
          </a:p>
          <a:p>
            <a:pPr marL="342900" indent="-342900">
              <a:buAutoNum type="arabicPeriod"/>
            </a:pPr>
            <a:endParaRPr lang="ru-RU" sz="2400" dirty="0" smtClean="0">
              <a:latin typeface="Times New Roman" pitchFamily="18" charset="0"/>
              <a:cs typeface="Times New Roman" pitchFamily="18" charset="0"/>
            </a:endParaRPr>
          </a:p>
          <a:p>
            <a:pPr marL="342900" indent="-342900">
              <a:buAutoNum type="arabicPeriod"/>
            </a:pPr>
            <a:endParaRPr lang="ru-RU" sz="2400" dirty="0" smtClean="0">
              <a:latin typeface="Times New Roman" pitchFamily="18" charset="0"/>
              <a:cs typeface="Times New Roman" pitchFamily="18" charset="0"/>
            </a:endParaRPr>
          </a:p>
          <a:p>
            <a:endParaRPr lang="ru-RU" sz="2400" dirty="0" smtClean="0">
              <a:latin typeface="Times New Roman" pitchFamily="18" charset="0"/>
              <a:cs typeface="Times New Roman" pitchFamily="18" charset="0"/>
            </a:endParaRPr>
          </a:p>
          <a:p>
            <a:pPr marL="342900" indent="-342900">
              <a:buAutoNum type="arabicPeriod"/>
            </a:pPr>
            <a:r>
              <a:rPr lang="ru-RU" sz="2400" dirty="0" smtClean="0">
                <a:latin typeface="Times New Roman" pitchFamily="18" charset="0"/>
                <a:cs typeface="Times New Roman" pitchFamily="18" charset="0"/>
              </a:rPr>
              <a:t>Чтобы вернуться в начало презентации воспользуйтесь управляющей кнопкой  </a:t>
            </a:r>
            <a:endParaRPr lang="ru-RU" sz="2400" dirty="0">
              <a:latin typeface="Times New Roman" pitchFamily="18" charset="0"/>
              <a:cs typeface="Times New Roman" pitchFamily="18" charset="0"/>
            </a:endParaRPr>
          </a:p>
        </p:txBody>
      </p:sp>
      <p:sp>
        <p:nvSpPr>
          <p:cNvPr id="3" name="Управляющая кнопка: далее 2">
            <a:hlinkClick r:id="" action="ppaction://hlinkshowjump?jump=nextslide" highlightClick="1"/>
          </p:cNvPr>
          <p:cNvSpPr/>
          <p:nvPr/>
        </p:nvSpPr>
        <p:spPr>
          <a:xfrm>
            <a:off x="4233842" y="2085751"/>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6082" y="3429000"/>
            <a:ext cx="1844030" cy="98452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Управляющая кнопка: домой 4">
            <a:hlinkClick r:id="" action="ppaction://hlinkshowjump?jump=firstslide" highlightClick="1"/>
          </p:cNvPr>
          <p:cNvSpPr/>
          <p:nvPr/>
        </p:nvSpPr>
        <p:spPr>
          <a:xfrm>
            <a:off x="4298162" y="5733256"/>
            <a:ext cx="633878" cy="69375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46250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38833" y="169113"/>
            <a:ext cx="7609629" cy="3816429"/>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№1</a:t>
            </a:r>
          </a:p>
          <a:p>
            <a:endParaRPr lang="ru-RU" dirty="0" smtClean="0"/>
          </a:p>
          <a:p>
            <a:pPr algn="just"/>
            <a:r>
              <a:rPr lang="ru-RU" dirty="0"/>
              <a:t>	</a:t>
            </a:r>
            <a:r>
              <a:rPr lang="ru-RU" sz="2000" dirty="0" smtClean="0">
                <a:latin typeface="Times New Roman" pitchFamily="18" charset="0"/>
                <a:cs typeface="Times New Roman" pitchFamily="18" charset="0"/>
              </a:rPr>
              <a:t>В годы Великой Отечественной войны гидрид этого металла стал стратегическим. Этот металл бурно реагирует с водой, при этом выделяется большой объем водорода, которым заполняли аэростаты и спасательное снаряжение при авариях самолетов и судов в открытом море. Добавка гидроксида  этого металла в щелочные аккумуляторы увеличивала срок их службы в 2-3 раза, что очень нужно было для партизанских отрядов. Трассирующие пули с добавкой этого металла при полете оставляли сине-зеленый след. Соединения этого металла используются на подводных лодках для очистки воздуха. </a:t>
            </a:r>
            <a:endParaRPr lang="ru-RU" sz="2000" dirty="0">
              <a:latin typeface="Times New Roman" pitchFamily="18" charset="0"/>
              <a:cs typeface="Times New Roman" pitchFamily="18" charset="0"/>
            </a:endParaRPr>
          </a:p>
        </p:txBody>
      </p:sp>
      <p:sp>
        <p:nvSpPr>
          <p:cNvPr id="5" name="Управляющая кнопка: далее 4">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368775"/>
            <a:ext cx="27336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8997" b="16199"/>
          <a:stretch/>
        </p:blipFill>
        <p:spPr bwMode="auto">
          <a:xfrm>
            <a:off x="683568" y="4188987"/>
            <a:ext cx="3600400" cy="2430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4606900"/>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35740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nextCondLst>
                <p:cond evt="onClick" delay="0">
                  <p:tgtEl>
                    <p:spTgt spid="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901" t="6052" r="10174" b="12755"/>
          <a:stretch/>
        </p:blipFill>
        <p:spPr bwMode="auto">
          <a:xfrm>
            <a:off x="4440146" y="2854008"/>
            <a:ext cx="1635871" cy="1777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3749" y="4407149"/>
            <a:ext cx="2815337" cy="1877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138834" y="404664"/>
            <a:ext cx="7537621" cy="2000548"/>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№2</a:t>
            </a:r>
          </a:p>
          <a:p>
            <a:endParaRPr lang="ru-RU" sz="2000"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На основе этого металла и алюминия изготовлялись прочные, сверхлегкие сплавы для самолетостроения. Его использовали для производства сигнальных и осветительных, ракет, трассирующих пуль и снарядов, зажигательных бомб.</a:t>
            </a:r>
            <a:endParaRPr lang="ru-RU" sz="2000" dirty="0">
              <a:latin typeface="Times New Roman" pitchFamily="18" charset="0"/>
              <a:cs typeface="Times New Roman" pitchFamily="18" charset="0"/>
            </a:endParaRP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2852936"/>
            <a:ext cx="2574032" cy="3432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Управляющая кнопка: далее 5">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9799" y="4221088"/>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93706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476672"/>
            <a:ext cx="7632848" cy="2923877"/>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№3</a:t>
            </a:r>
          </a:p>
          <a:p>
            <a:endParaRPr lang="ru-RU" sz="2000" dirty="0">
              <a:latin typeface="Times New Roman" pitchFamily="18" charset="0"/>
              <a:cs typeface="Times New Roman" pitchFamily="18" charset="0"/>
            </a:endParaRPr>
          </a:p>
          <a:p>
            <a:pPr algn="just"/>
            <a:r>
              <a:rPr lang="ru-RU" sz="2000"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В военном деле применяются соединения этого металла. Если говорят просто “селитра”, то имеют в виду нитрат. Этим веществом человечество пользуется уже больше тысячи лет для получения черного пороха. Обыкновенный порох – это смесь мелко измельченных: серы, селитры и угля. Еще два соединения –бертолетова соль и дихромат– применяются в спичечном производстве и пиротехнике.</a:t>
            </a:r>
            <a:endParaRPr lang="ru-RU" sz="20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558614"/>
            <a:ext cx="5040560" cy="28227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Управляющая кнопка: далее 3">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6042" y="4183246"/>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89615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77"/>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077"/>
                                        </p:tgtEl>
                                        <p:attrNameLst>
                                          <p:attrName>style.visibility</p:attrName>
                                        </p:attrNameLst>
                                      </p:cBhvr>
                                      <p:to>
                                        <p:strVal val="hidden"/>
                                      </p:to>
                                    </p:set>
                                  </p:childTnLst>
                                </p:cTn>
                              </p:par>
                            </p:childTnLst>
                          </p:cTn>
                        </p:par>
                      </p:childTnLst>
                    </p:cTn>
                  </p:par>
                </p:childTnLst>
              </p:cTn>
              <p:nextCondLst>
                <p:cond evt="onClick" delay="0">
                  <p:tgtEl>
                    <p:spTgt spid="307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2975" y="332656"/>
            <a:ext cx="7747497" cy="3293209"/>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№4</a:t>
            </a:r>
          </a:p>
          <a:p>
            <a:endParaRPr lang="ru-RU" sz="2400" dirty="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Этот металл использовали для активной защиты самолетов. Так, при отражении налетов авиации на Гамбург операторы немецких радиолокационных станций обнаружили на экранах приборов неожиданные помехи, которые делали невозможным распознавание сигналов от приближающихся самолетов. Помехи были вызваны лентами из фольги из этого металла, которые сбрасывали самолеты союзников. При налетах на Германию было сброшено примерно 20 тысяч тонн этой фольги.</a:t>
            </a:r>
            <a:endParaRPr lang="ru-RU" sz="2000" dirty="0">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206" y="3847217"/>
            <a:ext cx="440291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descr="Химические свойства алюминиевого профиля в интернет-магазине ООО &quot;Фурниту&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811653"/>
            <a:ext cx="3168352" cy="27248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4487978"/>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Управляющая кнопка: далее 6">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2466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101"/>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38834" y="393345"/>
            <a:ext cx="7537621" cy="2277547"/>
          </a:xfrm>
          <a:prstGeom prst="rect">
            <a:avLst/>
          </a:prstGeom>
        </p:spPr>
        <p:txBody>
          <a:bodyPr wrap="square">
            <a:spAutoFit/>
          </a:bodyPr>
          <a:lstStyle/>
          <a:p>
            <a:pPr algn="ctr"/>
            <a:r>
              <a:rPr lang="ru-RU" sz="2400" b="1" dirty="0" smtClean="0">
                <a:latin typeface="Times New Roman" pitchFamily="18" charset="0"/>
                <a:cs typeface="Times New Roman" pitchFamily="18" charset="0"/>
              </a:rPr>
              <a:t>Вопрос №5</a:t>
            </a:r>
          </a:p>
          <a:p>
            <a:endParaRPr lang="ru-RU" dirty="0">
              <a:latin typeface="Times New Roman" pitchFamily="18" charset="0"/>
              <a:cs typeface="Times New Roman" pitchFamily="18" charset="0"/>
            </a:endParaRPr>
          </a:p>
          <a:p>
            <a:pPr algn="just"/>
            <a:r>
              <a:rPr lang="ru-RU"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Сплав этого металла (до 88%) с другими металлами идет на изготовление танковой брони; другие сплавы используют для изготовления винтов вертолетов, самолетов. </a:t>
            </a:r>
            <a:r>
              <a:rPr lang="ru-RU" sz="2000" dirty="0">
                <a:latin typeface="Times New Roman" pitchFamily="18" charset="0"/>
                <a:cs typeface="Times New Roman" pitchFamily="18" charset="0"/>
              </a:rPr>
              <a:t>Е</a:t>
            </a:r>
            <a:r>
              <a:rPr lang="ru-RU" sz="2000" dirty="0" smtClean="0">
                <a:latin typeface="Times New Roman" pitchFamily="18" charset="0"/>
                <a:cs typeface="Times New Roman" pitchFamily="18" charset="0"/>
              </a:rPr>
              <a:t>го применяют в радиотехнике. Хлорид этого металла, использовали для создания дымовых завес в годы войны.</a:t>
            </a:r>
            <a:endParaRPr lang="ru-RU" sz="20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140968"/>
            <a:ext cx="4341380" cy="2272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4488" y="3140968"/>
            <a:ext cx="3521968" cy="2333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522" y="3861048"/>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Управляющая кнопка: далее 5">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63380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123"/>
                                        </p:tgtEl>
                                        <p:attrNameLst>
                                          <p:attrName>style.visibility</p:attrName>
                                        </p:attrNameLst>
                                      </p:cBhvr>
                                      <p:to>
                                        <p:strVal val="visible"/>
                                      </p:to>
                                    </p:set>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38834" y="347515"/>
            <a:ext cx="7681637" cy="3200876"/>
          </a:xfrm>
          <a:prstGeom prst="rect">
            <a:avLst/>
          </a:prstGeom>
        </p:spPr>
        <p:txBody>
          <a:bodyPr wrap="square">
            <a:spAutoFit/>
          </a:bodyPr>
          <a:lstStyle/>
          <a:p>
            <a:pPr algn="ctr"/>
            <a:r>
              <a:rPr lang="ru-RU"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Вопрос № 6</a:t>
            </a:r>
          </a:p>
          <a:p>
            <a:endParaRPr lang="ru-RU" dirty="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В Античности и в Средние века этот металл изображали в виде бога войны Марса. Во время войны этот металл расходовался в огромных количествах в снарядах, бомбах, минах, гранатах и других изделиях.</a:t>
            </a:r>
          </a:p>
          <a:p>
            <a:pPr algn="just"/>
            <a:r>
              <a:rPr lang="ru-RU" sz="2000" dirty="0" smtClean="0">
                <a:latin typeface="Times New Roman" pitchFamily="18" charset="0"/>
                <a:cs typeface="Times New Roman" pitchFamily="18" charset="0"/>
              </a:rPr>
              <a:t>   “В бою </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дороже золота” - гласит татарская пословица. И русские говорили: “При рати …….. дороже золота. </a:t>
            </a:r>
            <a:r>
              <a:rPr lang="ru-RU" sz="2000" b="1" u="sng" dirty="0" smtClean="0">
                <a:latin typeface="Times New Roman" pitchFamily="18" charset="0"/>
                <a:cs typeface="Times New Roman" pitchFamily="18" charset="0"/>
              </a:rPr>
              <a:t>Им</a:t>
            </a:r>
            <a:r>
              <a:rPr lang="ru-RU" sz="2000" dirty="0" smtClean="0">
                <a:latin typeface="Times New Roman" pitchFamily="18" charset="0"/>
                <a:cs typeface="Times New Roman" pitchFamily="18" charset="0"/>
              </a:rPr>
              <a:t> и золото добуду”. Этот металл – главная часть чугунной стали, а по их выплавке судят о мощности государства. </a:t>
            </a:r>
            <a:endParaRPr lang="ru-RU" sz="20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446" y="3789040"/>
            <a:ext cx="3456384" cy="25922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85269" y="3988326"/>
            <a:ext cx="4434291" cy="23988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1359" y="4341093"/>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Управляющая кнопка: далее 5">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1790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6147"/>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1196752"/>
            <a:ext cx="7848872" cy="1015663"/>
          </a:xfrm>
          <a:prstGeom prst="rect">
            <a:avLst/>
          </a:prstGeom>
        </p:spPr>
        <p:txBody>
          <a:bodyPr wrap="square">
            <a:spAutoFit/>
          </a:bodyPr>
          <a:lstStyle/>
          <a:p>
            <a:pPr algn="just"/>
            <a:r>
              <a:rPr lang="ru-RU" dirty="0" smtClean="0"/>
              <a:t>	</a:t>
            </a:r>
            <a:r>
              <a:rPr lang="ru-RU" sz="2000" dirty="0" smtClean="0">
                <a:latin typeface="Times New Roman" pitchFamily="18" charset="0"/>
                <a:cs typeface="Times New Roman" pitchFamily="18" charset="0"/>
              </a:rPr>
              <a:t>Этот металл называют металлом чудесных сплавов (жаропрочных, быстрорежущих). Сталь  с этим металлом использовалась для изготовления магнитных мин.</a:t>
            </a:r>
            <a:endParaRPr lang="ru-RU" sz="2000" dirty="0">
              <a:latin typeface="Times New Roman" pitchFamily="18" charset="0"/>
              <a:cs typeface="Times New Roman" pitchFamily="18" charset="0"/>
            </a:endParaRPr>
          </a:p>
        </p:txBody>
      </p:sp>
      <p:sp>
        <p:nvSpPr>
          <p:cNvPr id="3" name="Прямоугольник 2"/>
          <p:cNvSpPr/>
          <p:nvPr/>
        </p:nvSpPr>
        <p:spPr>
          <a:xfrm>
            <a:off x="3361910" y="476671"/>
            <a:ext cx="1800493" cy="461665"/>
          </a:xfrm>
          <a:prstGeom prst="rect">
            <a:avLst/>
          </a:prstGeom>
        </p:spPr>
        <p:txBody>
          <a:bodyPr wrap="none">
            <a:spAutoFit/>
          </a:bodyPr>
          <a:lstStyle/>
          <a:p>
            <a:pPr algn="ctr"/>
            <a:r>
              <a:rPr lang="ru-RU" sz="2400" b="1" dirty="0" smtClean="0">
                <a:latin typeface="Times New Roman" pitchFamily="18" charset="0"/>
                <a:cs typeface="Times New Roman" pitchFamily="18" charset="0"/>
              </a:rPr>
              <a:t>Вопрос № 7</a:t>
            </a:r>
            <a:endParaRPr lang="ru-RU" sz="2400" b="1" dirty="0" smtClean="0">
              <a:latin typeface="Times New Roman" pitchFamily="18" charset="0"/>
              <a:cs typeface="Times New Roman" pitchFamily="18" charset="0"/>
            </a:endParaRP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038" r="16759"/>
          <a:stretch/>
        </p:blipFill>
        <p:spPr bwMode="auto">
          <a:xfrm>
            <a:off x="5979634" y="3179261"/>
            <a:ext cx="2480798" cy="2793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780928"/>
            <a:ext cx="4787755" cy="31918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7701" y="3975938"/>
            <a:ext cx="2247900" cy="1200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Управляющая кнопка: далее 6">
            <a:hlinkClick r:id="" action="ppaction://hlinkshowjump?jump=nextslide" highlightClick="1"/>
          </p:cNvPr>
          <p:cNvSpPr/>
          <p:nvPr/>
        </p:nvSpPr>
        <p:spPr>
          <a:xfrm>
            <a:off x="8517810" y="6381328"/>
            <a:ext cx="626190" cy="47667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7074" t="9097" r="35700" b="9391"/>
          <a:stretch/>
        </p:blipFill>
        <p:spPr bwMode="auto">
          <a:xfrm>
            <a:off x="0" y="-1037"/>
            <a:ext cx="1138835" cy="191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05461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TotalTime>
  <Words>72</Words>
  <Application>Microsoft Office PowerPoint</Application>
  <PresentationFormat>Экран (4:3)</PresentationFormat>
  <Paragraphs>59</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КВИЗ НА ТЕМУ «МЕТАЛЛЫ, КОТОРЫЕ КОВАЛИ ПОБЕДУ»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КВИЗ НА ТЕМУ «МЕТАЛЛЫ, КОТОРЫЕ КОВАЛИ ПОБЕДУ»</dc:title>
  <dc:creator>User</dc:creator>
  <cp:lastModifiedBy>User</cp:lastModifiedBy>
  <cp:revision>17</cp:revision>
  <dcterms:created xsi:type="dcterms:W3CDTF">2025-03-29T12:21:29Z</dcterms:created>
  <dcterms:modified xsi:type="dcterms:W3CDTF">2025-03-29T16:57:04Z</dcterms:modified>
</cp:coreProperties>
</file>