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75" r:id="rId10"/>
    <p:sldId id="276" r:id="rId11"/>
    <p:sldId id="271" r:id="rId12"/>
    <p:sldId id="269" r:id="rId13"/>
    <p:sldId id="263" r:id="rId14"/>
    <p:sldId id="264" r:id="rId15"/>
    <p:sldId id="272" r:id="rId16"/>
    <p:sldId id="265" r:id="rId17"/>
  </p:sldIdLst>
  <p:sldSz cx="14630400" cy="8229600"/>
  <p:notesSz cx="8229600" cy="14630400"/>
  <p:embeddedFontLst>
    <p:embeddedFont>
      <p:font typeface="Open Sans" panose="020B0604020202020204" charset="0"/>
      <p:regular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78" autoAdjust="0"/>
    <p:restoredTop sz="94610"/>
  </p:normalViewPr>
  <p:slideViewPr>
    <p:cSldViewPr snapToGrid="0" snapToObjects="1">
      <p:cViewPr>
        <p:scale>
          <a:sx n="60" d="100"/>
          <a:sy n="60" d="100"/>
        </p:scale>
        <p:origin x="366" y="2124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158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scloud.pythonanywhere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11750" y="2171105"/>
            <a:ext cx="9893300" cy="2477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44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Исполнители в цифровом мире: от алгоритмов к программированию</a:t>
            </a:r>
            <a:endParaRPr lang="en-US" sz="4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280190" y="4781568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Добро пожаловать в мир исполнителей и алгоритмов! </a:t>
            </a:r>
            <a:endParaRPr lang="ru-RU" sz="1750" dirty="0">
              <a:solidFill>
                <a:srgbClr val="333F70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 marL="0" indent="0" algn="ctr">
              <a:lnSpc>
                <a:spcPts val="2850"/>
              </a:lnSpc>
              <a:buNone/>
            </a:pPr>
            <a:r>
              <a:rPr lang="en-US" sz="175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Здесь</a:t>
            </a: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мы изучим, как создаются программы и кто их выполняет. </a:t>
            </a:r>
            <a:endParaRPr lang="ru-RU" sz="1750" dirty="0">
              <a:solidFill>
                <a:srgbClr val="333F70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 marL="0" indent="0" algn="ctr">
              <a:lnSpc>
                <a:spcPts val="2850"/>
              </a:lnSpc>
              <a:buNone/>
            </a:pPr>
            <a:r>
              <a:rPr lang="en-US" sz="175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Это</a:t>
            </a: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путешествие в самое сердце программирования.</a:t>
            </a:r>
            <a:endParaRPr lang="en-US" sz="175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700000" y="7543800"/>
            <a:ext cx="19304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860221" y="6882080"/>
            <a:ext cx="5602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Гладышева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Ангелина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Андреевна </a:t>
            </a:r>
            <a:r>
              <a:rPr lang="ru-RU" sz="1600" u="sng" dirty="0" smtClean="0">
                <a:solidFill>
                  <a:schemeClr val="accent1">
                    <a:lumMod val="50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учитель информатики </a:t>
            </a:r>
            <a:endParaRPr lang="en-US" sz="1600" u="sng" dirty="0">
              <a:solidFill>
                <a:schemeClr val="accent1">
                  <a:lumMod val="50000"/>
                </a:schemeClr>
              </a:solidFill>
              <a:ea typeface="Open Sans" panose="020B0604020202020204" charset="0"/>
              <a:cs typeface="Open Sans" panose="020B0604020202020204" charset="0"/>
            </a:endParaRPr>
          </a:p>
          <a:p>
            <a:pPr algn="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МАОУ «ОЦ «Лидер»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Лениниский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г.о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.</a:t>
            </a:r>
          </a:p>
          <a:p>
            <a:pPr algn="r"/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" r="6923"/>
          <a:stretch/>
        </p:blipFill>
        <p:spPr bwMode="auto">
          <a:xfrm>
            <a:off x="82153" y="476153"/>
            <a:ext cx="14466094" cy="7617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88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55890" y="424696"/>
            <a:ext cx="1087743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Преимущества и Недостатки</a:t>
            </a:r>
            <a:endParaRPr lang="en-US" sz="445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391994" y="2664877"/>
            <a:ext cx="306159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2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Кумир</a:t>
            </a:r>
            <a:r>
              <a:rPr lang="en-US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(</a:t>
            </a: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Робот</a:t>
            </a:r>
            <a:r>
              <a:rPr lang="en-US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)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391994" y="403625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Плюсы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391994" y="4603234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Минусы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7197725" y="27216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2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Blockly</a:t>
            </a: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197725" y="403625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Плюсы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:.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7197725" y="4603234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Минусы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endParaRPr lang="en-US" sz="2400" dirty="0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8661" y="2451871"/>
            <a:ext cx="4587901" cy="72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365" y="2154078"/>
            <a:ext cx="986035" cy="98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848D714-36A0-4F18-9417-D3DC34C6B90D}"/>
              </a:ext>
            </a:extLst>
          </p:cNvPr>
          <p:cNvSpPr/>
          <p:nvPr/>
        </p:nvSpPr>
        <p:spPr>
          <a:xfrm>
            <a:off x="12758738" y="7743825"/>
            <a:ext cx="1821656" cy="435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15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07635" y="290274"/>
            <a:ext cx="13380244" cy="641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ru-RU" sz="4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Практическая </a:t>
            </a:r>
            <a:r>
              <a:rPr lang="ru-RU" sz="4800" b="1" dirty="0" smtClean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работа</a:t>
            </a:r>
            <a:r>
              <a:rPr lang="en-US" sz="4800" b="1" dirty="0" smtClean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2</a:t>
            </a:r>
            <a:endParaRPr lang="ru-RU" sz="4800" b="1" dirty="0">
              <a:solidFill>
                <a:srgbClr val="333F70"/>
              </a:solidFill>
              <a:latin typeface="Verdana" panose="020B0604030504040204" pitchFamily="34" charset="0"/>
              <a:ea typeface="Verdana" panose="020B0604030504040204" pitchFamily="34" charset="0"/>
              <a:cs typeface="Unbounded Bold" pitchFamily="34" charset="-120"/>
            </a:endParaRPr>
          </a:p>
          <a:p>
            <a:pPr marL="0" indent="0">
              <a:lnSpc>
                <a:spcPts val="5000"/>
              </a:lnSpc>
              <a:buNone/>
            </a:pPr>
            <a:r>
              <a:rPr lang="ru-RU" sz="4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</a:t>
            </a: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(исполнитель Черепаха)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7303769" y="3563183"/>
            <a:ext cx="45719" cy="3666291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0" name="Shape 7"/>
          <p:cNvSpPr/>
          <p:nvPr/>
        </p:nvSpPr>
        <p:spPr>
          <a:xfrm>
            <a:off x="7523143" y="3686413"/>
            <a:ext cx="718066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1" name="Shape 8"/>
          <p:cNvSpPr/>
          <p:nvPr/>
        </p:nvSpPr>
        <p:spPr>
          <a:xfrm>
            <a:off x="7084397" y="3467100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7186672" y="3544014"/>
            <a:ext cx="256937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443555" y="3441502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Кумир (Черепаха)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6389191" y="4314349"/>
            <a:ext cx="718066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6" name="Shape 13"/>
          <p:cNvSpPr/>
          <p:nvPr/>
        </p:nvSpPr>
        <p:spPr>
          <a:xfrm>
            <a:off x="7084397" y="4095036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7" name="Text 14"/>
          <p:cNvSpPr/>
          <p:nvPr/>
        </p:nvSpPr>
        <p:spPr>
          <a:xfrm>
            <a:off x="7186077" y="4171950"/>
            <a:ext cx="258128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3756065" y="4004667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500"/>
              </a:lnSpc>
            </a:pPr>
            <a:r>
              <a:rPr lang="en-US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Python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r">
              <a:lnSpc>
                <a:spcPts val="2500"/>
              </a:lnSpc>
            </a:pP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r">
              <a:lnSpc>
                <a:spcPts val="2500"/>
              </a:lnSpc>
              <a:buNone/>
            </a:pP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700000" y="7543800"/>
            <a:ext cx="19304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 0"/>
          <p:cNvSpPr/>
          <p:nvPr/>
        </p:nvSpPr>
        <p:spPr>
          <a:xfrm>
            <a:off x="9065895" y="3851791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СКИ:</a:t>
            </a:r>
          </a:p>
        </p:txBody>
      </p:sp>
      <p:sp>
        <p:nvSpPr>
          <p:cNvPr id="25" name="Text 0"/>
          <p:cNvSpPr/>
          <p:nvPr/>
        </p:nvSpPr>
        <p:spPr>
          <a:xfrm>
            <a:off x="718601" y="4509016"/>
            <a:ext cx="1567399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СКИ:</a:t>
            </a:r>
          </a:p>
        </p:txBody>
      </p:sp>
      <p:sp>
        <p:nvSpPr>
          <p:cNvPr id="26" name="Text 1"/>
          <p:cNvSpPr/>
          <p:nvPr/>
        </p:nvSpPr>
        <p:spPr>
          <a:xfrm>
            <a:off x="10601366" y="4571464"/>
            <a:ext cx="3702009" cy="3458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buNone/>
            </a:pPr>
            <a:r>
              <a:rPr lang="ru-RU" sz="3600" dirty="0"/>
              <a:t>вперед</a:t>
            </a:r>
          </a:p>
          <a:p>
            <a:pPr marL="0" indent="0">
              <a:buNone/>
            </a:pPr>
            <a:r>
              <a:rPr lang="ru-RU" sz="3600" dirty="0"/>
              <a:t>назад</a:t>
            </a:r>
          </a:p>
          <a:p>
            <a:pPr marL="0" indent="0">
              <a:buNone/>
            </a:pPr>
            <a:r>
              <a:rPr lang="ru-RU" sz="3600" dirty="0"/>
              <a:t>вправо</a:t>
            </a:r>
          </a:p>
          <a:p>
            <a:pPr marL="0" indent="0">
              <a:buNone/>
            </a:pPr>
            <a:r>
              <a:rPr lang="ru-RU" sz="3600" dirty="0"/>
              <a:t>влево</a:t>
            </a:r>
          </a:p>
          <a:p>
            <a:pPr marL="0" indent="0">
              <a:buNone/>
            </a:pPr>
            <a:r>
              <a:rPr lang="ru-RU" sz="3600" dirty="0"/>
              <a:t>опустить хвост</a:t>
            </a:r>
          </a:p>
          <a:p>
            <a:pPr marL="0" indent="0">
              <a:buNone/>
            </a:pPr>
            <a:r>
              <a:rPr lang="ru-RU" sz="3600" dirty="0"/>
              <a:t>поднять хвост</a:t>
            </a:r>
            <a:endParaRPr lang="en-US" sz="3600" dirty="0"/>
          </a:p>
        </p:txBody>
      </p:sp>
      <p:sp>
        <p:nvSpPr>
          <p:cNvPr id="27" name="Text 1"/>
          <p:cNvSpPr/>
          <p:nvPr/>
        </p:nvSpPr>
        <p:spPr>
          <a:xfrm>
            <a:off x="1993941" y="4638139"/>
            <a:ext cx="3949659" cy="34009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buNone/>
            </a:pPr>
            <a:r>
              <a:rPr lang="en-US" sz="3600" dirty="0" err="1"/>
              <a:t>fd</a:t>
            </a:r>
            <a:r>
              <a:rPr lang="en-US" sz="3600" dirty="0"/>
              <a:t>() </a:t>
            </a:r>
            <a:r>
              <a:rPr lang="ru-RU" sz="3600" dirty="0"/>
              <a:t>вперед</a:t>
            </a:r>
          </a:p>
          <a:p>
            <a:pPr marL="0" indent="0">
              <a:buNone/>
            </a:pPr>
            <a:r>
              <a:rPr lang="en-US" sz="3600" dirty="0" err="1"/>
              <a:t>bk</a:t>
            </a:r>
            <a:r>
              <a:rPr lang="en-US" sz="3600" dirty="0"/>
              <a:t>()</a:t>
            </a:r>
            <a:r>
              <a:rPr lang="ru-RU" sz="3600" dirty="0"/>
              <a:t>  назад</a:t>
            </a:r>
          </a:p>
          <a:p>
            <a:pPr marL="0" indent="0">
              <a:buNone/>
            </a:pPr>
            <a:r>
              <a:rPr lang="en-US" sz="3600" dirty="0" err="1"/>
              <a:t>rt</a:t>
            </a:r>
            <a:r>
              <a:rPr lang="en-US" sz="3600" dirty="0"/>
              <a:t>()</a:t>
            </a:r>
            <a:r>
              <a:rPr lang="ru-RU" sz="3600" dirty="0"/>
              <a:t>  вправо</a:t>
            </a:r>
          </a:p>
          <a:p>
            <a:pPr marL="0" indent="0">
              <a:buNone/>
            </a:pPr>
            <a:r>
              <a:rPr lang="en-US" sz="3600" dirty="0" err="1"/>
              <a:t>lt</a:t>
            </a:r>
            <a:r>
              <a:rPr lang="en-US" sz="3600" dirty="0"/>
              <a:t>()</a:t>
            </a:r>
            <a:r>
              <a:rPr lang="ru-RU" sz="3600" dirty="0"/>
              <a:t>  влево</a:t>
            </a:r>
          </a:p>
          <a:p>
            <a:pPr marL="0" indent="0">
              <a:buNone/>
            </a:pPr>
            <a:r>
              <a:rPr lang="en-US" sz="3600" dirty="0" err="1"/>
              <a:t>pu</a:t>
            </a:r>
            <a:r>
              <a:rPr lang="en-US" sz="3600" dirty="0"/>
              <a:t>  </a:t>
            </a:r>
            <a:r>
              <a:rPr lang="ru-RU" sz="3600" dirty="0"/>
              <a:t>опустить хвост</a:t>
            </a:r>
          </a:p>
          <a:p>
            <a:pPr marL="0" indent="0">
              <a:buNone/>
            </a:pPr>
            <a:r>
              <a:rPr lang="en-US" sz="3600" dirty="0" err="1"/>
              <a:t>pd</a:t>
            </a:r>
            <a:r>
              <a:rPr lang="en-US" sz="3600" dirty="0"/>
              <a:t>()  </a:t>
            </a:r>
            <a:r>
              <a:rPr lang="ru-RU" sz="3600" dirty="0"/>
              <a:t>поднять хвост</a:t>
            </a:r>
            <a:endParaRPr lang="en-US" sz="3600" dirty="0"/>
          </a:p>
        </p:txBody>
      </p:sp>
      <p:sp>
        <p:nvSpPr>
          <p:cNvPr id="28" name="Text 1"/>
          <p:cNvSpPr/>
          <p:nvPr/>
        </p:nvSpPr>
        <p:spPr>
          <a:xfrm>
            <a:off x="607635" y="1666637"/>
            <a:ext cx="12660690" cy="1943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ru-RU" sz="2000" dirty="0"/>
              <a:t>Черепаха выполнила следующую программу  (</a:t>
            </a:r>
            <a:r>
              <a:rPr lang="ru-RU" sz="2000" i="1" dirty="0"/>
              <a:t>x</a:t>
            </a:r>
            <a:r>
              <a:rPr lang="ru-RU" sz="2000" dirty="0"/>
              <a:t> в тексте программы  — некоторое натуральное число):</a:t>
            </a:r>
          </a:p>
          <a:p>
            <a:pPr marL="714375"/>
            <a:r>
              <a:rPr lang="ru-RU" sz="2000" b="1" dirty="0"/>
              <a:t>Повтори 3 [Вперёд 7 Направо 90]</a:t>
            </a:r>
            <a:endParaRPr lang="ru-RU" sz="2000" dirty="0"/>
          </a:p>
          <a:p>
            <a:pPr marL="714375"/>
            <a:r>
              <a:rPr lang="ru-RU" sz="2000" b="1" dirty="0"/>
              <a:t>Вперёд 8</a:t>
            </a:r>
            <a:endParaRPr lang="ru-RU" sz="2000" dirty="0"/>
          </a:p>
          <a:p>
            <a:pPr marL="714375"/>
            <a:r>
              <a:rPr lang="ru-RU" sz="2000" b="1" dirty="0"/>
              <a:t>Повтори 3 [Налево 90 Вперёд 5]</a:t>
            </a:r>
            <a:endParaRPr lang="ru-RU" sz="2000" dirty="0"/>
          </a:p>
          <a:p>
            <a:r>
              <a:rPr lang="ru-RU" sz="2000" dirty="0"/>
              <a:t>Определите, сколько различных точек с целочисленными координатами  будет находиться на линиях, </a:t>
            </a:r>
          </a:p>
          <a:p>
            <a:r>
              <a:rPr lang="ru-RU" sz="2000" dirty="0"/>
              <a:t>полученных при выполнении данной программы.</a:t>
            </a:r>
            <a:endParaRPr lang="en-US" sz="2000" dirty="0"/>
          </a:p>
        </p:txBody>
      </p:sp>
      <p:pic>
        <p:nvPicPr>
          <p:cNvPr id="29" name="Image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7139" y="3023353"/>
            <a:ext cx="1041321" cy="1041321"/>
          </a:xfrm>
          <a:prstGeom prst="rect">
            <a:avLst/>
          </a:prstGeom>
        </p:spPr>
      </p:pic>
      <p:pic>
        <p:nvPicPr>
          <p:cNvPr id="3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406" y="4378242"/>
            <a:ext cx="2030167" cy="10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02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55890" y="424696"/>
            <a:ext cx="1087743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Преимущества и Недостатки</a:t>
            </a:r>
            <a:endParaRPr lang="en-US" sz="445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505172" y="256724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Python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391994" y="3530452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Плюсы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endParaRPr lang="en-US" sz="2400" dirty="0"/>
          </a:p>
        </p:txBody>
      </p:sp>
      <p:sp>
        <p:nvSpPr>
          <p:cNvPr id="11" name="Text 6"/>
          <p:cNvSpPr/>
          <p:nvPr/>
        </p:nvSpPr>
        <p:spPr>
          <a:xfrm>
            <a:off x="391994" y="42788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Минусы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endParaRPr lang="en-US" sz="2400" dirty="0"/>
          </a:p>
        </p:txBody>
      </p:sp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587" y="2099671"/>
            <a:ext cx="2578956" cy="128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77800" y="2169936"/>
            <a:ext cx="1041321" cy="1041321"/>
          </a:xfrm>
          <a:prstGeom prst="rect">
            <a:avLst/>
          </a:prstGeom>
        </p:spPr>
      </p:pic>
      <p:sp>
        <p:nvSpPr>
          <p:cNvPr id="16" name="Text 5"/>
          <p:cNvSpPr/>
          <p:nvPr/>
        </p:nvSpPr>
        <p:spPr>
          <a:xfrm>
            <a:off x="6988612" y="352712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Плюсы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endParaRPr lang="en-US" sz="2400" dirty="0"/>
          </a:p>
        </p:txBody>
      </p:sp>
      <p:sp>
        <p:nvSpPr>
          <p:cNvPr id="17" name="Text 6"/>
          <p:cNvSpPr/>
          <p:nvPr/>
        </p:nvSpPr>
        <p:spPr>
          <a:xfrm>
            <a:off x="6988612" y="4278877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Минусы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endParaRPr lang="en-US" sz="2400" dirty="0"/>
          </a:p>
        </p:txBody>
      </p:sp>
      <p:sp>
        <p:nvSpPr>
          <p:cNvPr id="19" name="Text 1"/>
          <p:cNvSpPr/>
          <p:nvPr/>
        </p:nvSpPr>
        <p:spPr>
          <a:xfrm>
            <a:off x="7197725" y="2336266"/>
            <a:ext cx="306159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2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Кумир</a:t>
            </a:r>
            <a:r>
              <a:rPr lang="en-US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(</a:t>
            </a: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Черепаха)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87F8A8F-5384-4385-A274-C40309B50A44}"/>
              </a:ext>
            </a:extLst>
          </p:cNvPr>
          <p:cNvSpPr/>
          <p:nvPr/>
        </p:nvSpPr>
        <p:spPr>
          <a:xfrm>
            <a:off x="12758738" y="7743825"/>
            <a:ext cx="1821656" cy="435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0997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54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Облако Слов</a:t>
            </a:r>
            <a:endParaRPr lang="en-US" sz="5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793789" y="4533364"/>
            <a:ext cx="8594909" cy="23310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buNone/>
            </a:pPr>
            <a:r>
              <a:rPr lang="ru-RU" sz="3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Что было сложно, а что легко?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55890" y="424696"/>
            <a:ext cx="1087743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Преимущества и Недостатки</a:t>
            </a:r>
            <a:endParaRPr lang="en-US" sz="445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391994" y="2150527"/>
            <a:ext cx="306159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2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Кумир</a:t>
            </a:r>
            <a:r>
              <a:rPr lang="en-US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(</a:t>
            </a: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Робот</a:t>
            </a:r>
            <a:r>
              <a:rPr lang="en-US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)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391994" y="352190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Плюсы: Простота, наглядность.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391994" y="4088884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Минусы: Ограниченные возможности.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7197725" y="220729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2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Blockly</a:t>
            </a: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197725" y="352190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Плюсы: Визуальность, легкость обучения.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7197725" y="4088884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Минусы: Меньше контроля над кодом.</a:t>
            </a:r>
            <a:endParaRPr lang="en-US" sz="2400" dirty="0"/>
          </a:p>
        </p:txBody>
      </p:sp>
      <p:sp>
        <p:nvSpPr>
          <p:cNvPr id="9" name="Text 4"/>
          <p:cNvSpPr/>
          <p:nvPr/>
        </p:nvSpPr>
        <p:spPr>
          <a:xfrm>
            <a:off x="505172" y="516757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Python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391994" y="6130777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Плюсы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r>
              <a:rPr lang="ru-RU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Безграничные возможности.</a:t>
            </a:r>
            <a:endParaRPr lang="en-US" sz="2400" dirty="0"/>
          </a:p>
        </p:txBody>
      </p:sp>
      <p:sp>
        <p:nvSpPr>
          <p:cNvPr id="11" name="Text 6"/>
          <p:cNvSpPr/>
          <p:nvPr/>
        </p:nvSpPr>
        <p:spPr>
          <a:xfrm>
            <a:off x="391994" y="687920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Минусы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r>
              <a:rPr lang="ru-RU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Изучать программный код.</a:t>
            </a:r>
            <a:endParaRPr lang="en-US" sz="2400" dirty="0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8661" y="1937521"/>
            <a:ext cx="4587901" cy="72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587" y="4699996"/>
            <a:ext cx="2578956" cy="128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365" y="1639728"/>
            <a:ext cx="986035" cy="98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77800" y="4770261"/>
            <a:ext cx="1041321" cy="1041321"/>
          </a:xfrm>
          <a:prstGeom prst="rect">
            <a:avLst/>
          </a:prstGeom>
        </p:spPr>
      </p:pic>
      <p:sp>
        <p:nvSpPr>
          <p:cNvPr id="16" name="Text 5"/>
          <p:cNvSpPr/>
          <p:nvPr/>
        </p:nvSpPr>
        <p:spPr>
          <a:xfrm>
            <a:off x="6988612" y="6127454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Плюсы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r>
              <a:rPr lang="ru-RU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Простота, легкость обучения.</a:t>
            </a:r>
            <a:endParaRPr lang="en-US" sz="2400" dirty="0"/>
          </a:p>
        </p:txBody>
      </p:sp>
      <p:sp>
        <p:nvSpPr>
          <p:cNvPr id="17" name="Text 6"/>
          <p:cNvSpPr/>
          <p:nvPr/>
        </p:nvSpPr>
        <p:spPr>
          <a:xfrm>
            <a:off x="6988612" y="6879202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Минусы</a:t>
            </a: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</a:t>
            </a:r>
            <a:r>
              <a:rPr lang="ru-RU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Ограниченные возможности.</a:t>
            </a:r>
            <a:endParaRPr lang="en-US" sz="2400" dirty="0"/>
          </a:p>
        </p:txBody>
      </p:sp>
      <p:sp>
        <p:nvSpPr>
          <p:cNvPr id="19" name="Text 1"/>
          <p:cNvSpPr/>
          <p:nvPr/>
        </p:nvSpPr>
        <p:spPr>
          <a:xfrm>
            <a:off x="7197725" y="4936591"/>
            <a:ext cx="306159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2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Кумир</a:t>
            </a:r>
            <a:r>
              <a:rPr lang="en-US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(</a:t>
            </a: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Черепаха)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4CDFDB1-BA17-4A96-ACF6-E40A3973DF8E}"/>
              </a:ext>
            </a:extLst>
          </p:cNvPr>
          <p:cNvSpPr/>
          <p:nvPr/>
        </p:nvSpPr>
        <p:spPr>
          <a:xfrm>
            <a:off x="12758738" y="7743825"/>
            <a:ext cx="1821656" cy="435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231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099792"/>
            <a:ext cx="742973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Домашнее Задание</a:t>
            </a:r>
            <a:endParaRPr lang="en-US" sz="4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793790" y="4148733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Чертёжник в МЭШ.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793790" y="4766786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Создайте рисунок, используя циклы и развилки.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264926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Что такое Алгоритм и Исполнитель?</a:t>
            </a:r>
            <a:endParaRPr lang="en-US" sz="445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93790" y="424946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6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Алгоритм</a:t>
            </a:r>
            <a:endParaRPr lang="en-US" sz="3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93790" y="4830604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1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Алгоритм - это четкая последовательность шагов.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793790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1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Она приводит к решению задачи.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7599521" y="424946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36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Исполнитель</a:t>
            </a:r>
            <a:endParaRPr lang="en-US" sz="3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599521" y="4830604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1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Исполнитель - это тот, кто выполняет алгоритм.</a:t>
            </a:r>
            <a:endParaRPr lang="en-US" sz="2100" dirty="0"/>
          </a:p>
        </p:txBody>
      </p:sp>
      <p:sp>
        <p:nvSpPr>
          <p:cNvPr id="8" name="Text 6"/>
          <p:cNvSpPr/>
          <p:nvPr/>
        </p:nvSpPr>
        <p:spPr>
          <a:xfrm>
            <a:off x="7599521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1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Это может быть человек или компьютер.</a:t>
            </a:r>
            <a:endParaRPr lang="en-US" sz="21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700000" y="7543800"/>
            <a:ext cx="19304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014061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Характеристики Исполнителя</a:t>
            </a:r>
            <a:endParaRPr lang="en-US" sz="445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793790" y="402693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5" name="Text 2"/>
          <p:cNvSpPr/>
          <p:nvPr/>
        </p:nvSpPr>
        <p:spPr>
          <a:xfrm>
            <a:off x="960477" y="4111943"/>
            <a:ext cx="176927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1</a:t>
            </a:r>
            <a:endParaRPr lang="en-US" sz="265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530906" y="402693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Среда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1530906" y="4517350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Среда - это мир, в котором действует исполнитель.</a:t>
            </a:r>
            <a:endParaRPr lang="en-US" sz="2000" dirty="0"/>
          </a:p>
        </p:txBody>
      </p:sp>
      <p:sp>
        <p:nvSpPr>
          <p:cNvPr id="8" name="Shape 5"/>
          <p:cNvSpPr/>
          <p:nvPr/>
        </p:nvSpPr>
        <p:spPr>
          <a:xfrm>
            <a:off x="793790" y="536221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906899" y="5447228"/>
            <a:ext cx="284083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2</a:t>
            </a:r>
            <a:endParaRPr lang="en-US" sz="265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530906" y="53622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СКИ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1530906" y="5852636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СКИ - система команд исполнителя. Что он может делать?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467570"/>
            <a:ext cx="745128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Типы Исполнителей</a:t>
            </a:r>
            <a:endParaRPr lang="en-US" sz="445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3516511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4310301"/>
            <a:ext cx="2291953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Роботы выполняют действия в физическом мире.</a:t>
            </a:r>
            <a:endParaRPr lang="en-US" sz="175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5904" y="3516511"/>
            <a:ext cx="566976" cy="566976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3425904" y="4310301"/>
            <a:ext cx="2292072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Компьютеры обрабатывают данные и запускают программы.</a:t>
            </a:r>
            <a:endParaRPr lang="en-US" sz="175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8138" y="3516511"/>
            <a:ext cx="566976" cy="566976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6058138" y="4310300"/>
            <a:ext cx="2291953" cy="19761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Виртуальные исполнители </a:t>
            </a:r>
            <a:r>
              <a:rPr lang="ru-RU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(</a:t>
            </a: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Черепаха</a:t>
            </a:r>
            <a:r>
              <a:rPr lang="ru-RU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Робот в программе Кумир)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3281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09136" y="3090029"/>
            <a:ext cx="5866209" cy="633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40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Типы Алгоритмов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136" y="4027051"/>
            <a:ext cx="1013103" cy="121574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26087" y="4229576"/>
            <a:ext cx="2532817" cy="316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Линейный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2026087" y="4667607"/>
            <a:ext cx="11895177" cy="324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Шаги выполняются по порядку.</a:t>
            </a:r>
            <a:endParaRPr lang="en-US" sz="24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136" y="5242798"/>
            <a:ext cx="1013103" cy="1215747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026087" y="5445323"/>
            <a:ext cx="3326963" cy="316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Разв</a:t>
            </a:r>
            <a:r>
              <a:rPr lang="ru-RU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етвленный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2026087" y="5883354"/>
            <a:ext cx="11895177" cy="324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Выбор действия в зависимости от условия.</a:t>
            </a:r>
            <a:endParaRPr lang="en-US" sz="24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136" y="6458545"/>
            <a:ext cx="1013103" cy="1215747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026087" y="6661071"/>
            <a:ext cx="2532817" cy="316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Цикл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 6"/>
          <p:cNvSpPr/>
          <p:nvPr/>
        </p:nvSpPr>
        <p:spPr>
          <a:xfrm>
            <a:off x="2026087" y="7099102"/>
            <a:ext cx="11895177" cy="324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Повторение действий несколько раз.</a:t>
            </a:r>
            <a:endParaRPr lang="en-US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700000" y="7543800"/>
            <a:ext cx="19304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Picture background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240"/>
            <a:ext cx="14630400" cy="975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0"/>
          <p:cNvSpPr/>
          <p:nvPr/>
        </p:nvSpPr>
        <p:spPr>
          <a:xfrm>
            <a:off x="2822295" y="733480"/>
            <a:ext cx="955671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Среды Программирования</a:t>
            </a:r>
            <a:endParaRPr lang="en-US" sz="445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914400" y="2410904"/>
            <a:ext cx="4422755" cy="2237295"/>
          </a:xfrm>
          <a:prstGeom prst="roundRect">
            <a:avLst>
              <a:gd name="adj" fmla="val 4671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5" name="Text 2"/>
          <p:cNvSpPr/>
          <p:nvPr/>
        </p:nvSpPr>
        <p:spPr>
          <a:xfrm>
            <a:off x="1224298" y="2645339"/>
            <a:ext cx="319599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Python 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514505" y="4254420"/>
            <a:ext cx="21722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7698124" y="2410905"/>
            <a:ext cx="4961137" cy="2388180"/>
          </a:xfrm>
          <a:prstGeom prst="roundRect">
            <a:avLst>
              <a:gd name="adj" fmla="val 4671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7933524" y="260981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r>
              <a:rPr lang="en-US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Кумир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7933524" y="3251885"/>
            <a:ext cx="441656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ru-RU" sz="20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Алгоритмический язык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2717801" y="5609081"/>
            <a:ext cx="8890000" cy="1684487"/>
          </a:xfrm>
          <a:prstGeom prst="roundRect">
            <a:avLst>
              <a:gd name="adj" fmla="val 7205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3263543" y="5846746"/>
            <a:ext cx="1625957" cy="3704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Blockly</a:t>
            </a:r>
            <a:r>
              <a:rPr lang="en-US" sz="2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</a:t>
            </a:r>
            <a:r>
              <a:rPr lang="ru-RU" sz="2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     </a:t>
            </a:r>
            <a:endParaRPr lang="en-US" sz="2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3263543" y="6485185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Визуальное программирование с </a:t>
            </a:r>
            <a:r>
              <a:rPr lang="en-US" sz="20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блоками</a:t>
            </a:r>
            <a:endParaRPr lang="en-US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700000" y="7543800"/>
            <a:ext cx="19304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Picture backgroun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1696" y="3690171"/>
            <a:ext cx="986035" cy="98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242" y="5695237"/>
            <a:ext cx="3559156" cy="56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633" y="3126030"/>
            <a:ext cx="2865156" cy="143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6"/>
          <p:cNvSpPr/>
          <p:nvPr/>
        </p:nvSpPr>
        <p:spPr>
          <a:xfrm>
            <a:off x="1109998" y="3353999"/>
            <a:ext cx="249045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ru-RU" sz="20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Язык программирования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6460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8066" y="3128724"/>
            <a:ext cx="7038261" cy="641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en-US" sz="4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Задачи для Решения</a:t>
            </a:r>
            <a:endParaRPr lang="en-US" sz="4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7303770" y="4077533"/>
            <a:ext cx="22860" cy="3590211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5" name="Shape 2"/>
          <p:cNvSpPr/>
          <p:nvPr/>
        </p:nvSpPr>
        <p:spPr>
          <a:xfrm>
            <a:off x="6389191" y="4527590"/>
            <a:ext cx="718066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6" name="Shape 3"/>
          <p:cNvSpPr/>
          <p:nvPr/>
        </p:nvSpPr>
        <p:spPr>
          <a:xfrm>
            <a:off x="7084397" y="4308277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7235130" y="4385191"/>
            <a:ext cx="160020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1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3622238" y="4282678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00"/>
              </a:lnSpc>
              <a:buNone/>
            </a:pPr>
            <a:r>
              <a:rPr lang="en-US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Python (</a:t>
            </a: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Черепаха</a:t>
            </a:r>
            <a:r>
              <a:rPr lang="en-US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7523143" y="5553313"/>
            <a:ext cx="718066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1" name="Shape 8"/>
          <p:cNvSpPr/>
          <p:nvPr/>
        </p:nvSpPr>
        <p:spPr>
          <a:xfrm>
            <a:off x="7084397" y="5334000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7186672" y="5410914"/>
            <a:ext cx="256937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2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443555" y="5308402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Кумир (Р</a:t>
            </a:r>
            <a:r>
              <a:rPr lang="en-US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обот</a:t>
            </a: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, Черепаха)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6389191" y="6476524"/>
            <a:ext cx="718066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6" name="Shape 13"/>
          <p:cNvSpPr/>
          <p:nvPr/>
        </p:nvSpPr>
        <p:spPr>
          <a:xfrm>
            <a:off x="7084397" y="6257211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7" name="Text 14"/>
          <p:cNvSpPr/>
          <p:nvPr/>
        </p:nvSpPr>
        <p:spPr>
          <a:xfrm>
            <a:off x="7186077" y="6334125"/>
            <a:ext cx="258128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3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3756065" y="6223992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500"/>
              </a:lnSpc>
            </a:pPr>
            <a:r>
              <a:rPr lang="en-US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Blockly</a:t>
            </a: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r">
              <a:lnSpc>
                <a:spcPts val="2500"/>
              </a:lnSpc>
              <a:buNone/>
            </a:pP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700000" y="7543800"/>
            <a:ext cx="19304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18066" y="442674"/>
            <a:ext cx="7816334" cy="641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ru-RU" sz="4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Практическая </a:t>
            </a:r>
            <a:r>
              <a:rPr lang="ru-RU" sz="4800" b="1" dirty="0" smtClean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работа</a:t>
            </a:r>
            <a:r>
              <a:rPr lang="en-US" sz="4800" b="1" dirty="0" smtClean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1</a:t>
            </a:r>
            <a:r>
              <a:rPr lang="ru-RU" sz="4800" b="1" dirty="0" smtClean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</a:t>
            </a:r>
            <a:endParaRPr lang="ru-RU" sz="4800" b="1" dirty="0">
              <a:solidFill>
                <a:srgbClr val="333F70"/>
              </a:solidFill>
              <a:latin typeface="Verdana" panose="020B0604030504040204" pitchFamily="34" charset="0"/>
              <a:ea typeface="Verdana" panose="020B0604030504040204" pitchFamily="34" charset="0"/>
              <a:cs typeface="Unbounded Bold" pitchFamily="34" charset="-120"/>
            </a:endParaRPr>
          </a:p>
          <a:p>
            <a:pPr marL="0" indent="0">
              <a:lnSpc>
                <a:spcPts val="5000"/>
              </a:lnSpc>
              <a:buNone/>
            </a:pP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(исполнитель Робот)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7303769" y="1391484"/>
            <a:ext cx="45719" cy="993458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0" name="Shape 7"/>
          <p:cNvSpPr/>
          <p:nvPr/>
        </p:nvSpPr>
        <p:spPr>
          <a:xfrm>
            <a:off x="7523143" y="1514713"/>
            <a:ext cx="718066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1" name="Shape 8"/>
          <p:cNvSpPr/>
          <p:nvPr/>
        </p:nvSpPr>
        <p:spPr>
          <a:xfrm>
            <a:off x="7084397" y="1295400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7186672" y="1372314"/>
            <a:ext cx="256937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443555" y="1269802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Кумир (Р</a:t>
            </a:r>
            <a:r>
              <a:rPr lang="en-US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обот</a:t>
            </a: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)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6389191" y="2142649"/>
            <a:ext cx="718066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6" name="Shape 13"/>
          <p:cNvSpPr/>
          <p:nvPr/>
        </p:nvSpPr>
        <p:spPr>
          <a:xfrm>
            <a:off x="7084397" y="1923336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7" name="Text 14"/>
          <p:cNvSpPr/>
          <p:nvPr/>
        </p:nvSpPr>
        <p:spPr>
          <a:xfrm>
            <a:off x="7186077" y="2000250"/>
            <a:ext cx="258128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3756065" y="1909167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500"/>
              </a:lnSpc>
            </a:pPr>
            <a:r>
              <a:rPr lang="en-US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Blockly</a:t>
            </a: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r">
              <a:lnSpc>
                <a:spcPts val="2500"/>
              </a:lnSpc>
              <a:buNone/>
            </a:pP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700000" y="7543800"/>
            <a:ext cx="19304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/>
          <p:nvPr/>
        </p:nvPicPr>
        <p:blipFill rotWithShape="1">
          <a:blip r:embed="rId3"/>
          <a:srcRect l="61538" t="17949" r="2404" b="14527"/>
          <a:stretch/>
        </p:blipFill>
        <p:spPr bwMode="auto">
          <a:xfrm>
            <a:off x="7882176" y="3095550"/>
            <a:ext cx="4385153" cy="4140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3" name="Text 0"/>
          <p:cNvSpPr/>
          <p:nvPr/>
        </p:nvSpPr>
        <p:spPr>
          <a:xfrm>
            <a:off x="1256585" y="4377409"/>
            <a:ext cx="1567399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СКИ:</a:t>
            </a:r>
          </a:p>
        </p:txBody>
      </p:sp>
      <p:pic>
        <p:nvPicPr>
          <p:cNvPr id="24" name="Picture 2" descr="Picture backgroun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2115" y="590808"/>
            <a:ext cx="986035" cy="98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292" y="1757005"/>
            <a:ext cx="3168134" cy="50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1"/>
          <p:cNvSpPr/>
          <p:nvPr/>
        </p:nvSpPr>
        <p:spPr>
          <a:xfrm>
            <a:off x="2630209" y="4505609"/>
            <a:ext cx="2251712" cy="18206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buNone/>
            </a:pPr>
            <a:r>
              <a:rPr lang="ru-RU" sz="3600" dirty="0"/>
              <a:t>закрасить</a:t>
            </a:r>
          </a:p>
          <a:p>
            <a:pPr marL="0" indent="0">
              <a:buNone/>
            </a:pPr>
            <a:r>
              <a:rPr lang="ru-RU" sz="3600" dirty="0"/>
              <a:t>влево</a:t>
            </a:r>
          </a:p>
          <a:p>
            <a:pPr marL="0" indent="0">
              <a:buNone/>
            </a:pPr>
            <a:r>
              <a:rPr lang="ru-RU" sz="3600" dirty="0"/>
              <a:t>вправо</a:t>
            </a:r>
            <a:endParaRPr lang="en-US" sz="3600" dirty="0"/>
          </a:p>
        </p:txBody>
      </p:sp>
      <p:sp>
        <p:nvSpPr>
          <p:cNvPr id="27" name="Text 1"/>
          <p:cNvSpPr/>
          <p:nvPr/>
        </p:nvSpPr>
        <p:spPr>
          <a:xfrm>
            <a:off x="4881922" y="4505609"/>
            <a:ext cx="2251712" cy="18206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buNone/>
            </a:pPr>
            <a:r>
              <a:rPr lang="ru-RU" sz="3600" dirty="0"/>
              <a:t>вверх</a:t>
            </a:r>
          </a:p>
          <a:p>
            <a:pPr marL="0" indent="0">
              <a:buNone/>
            </a:pPr>
            <a:r>
              <a:rPr lang="ru-RU" sz="3600" dirty="0"/>
              <a:t>вниз</a:t>
            </a:r>
            <a:endParaRPr lang="en-US" sz="3600" dirty="0"/>
          </a:p>
        </p:txBody>
      </p:sp>
      <p:sp>
        <p:nvSpPr>
          <p:cNvPr id="28" name="Text 1"/>
          <p:cNvSpPr/>
          <p:nvPr/>
        </p:nvSpPr>
        <p:spPr>
          <a:xfrm>
            <a:off x="707647" y="5752487"/>
            <a:ext cx="2251712" cy="18206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829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18066" y="442674"/>
            <a:ext cx="7816334" cy="641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ru-RU" sz="4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Практическая </a:t>
            </a:r>
            <a:r>
              <a:rPr lang="ru-RU" sz="4800" b="1" dirty="0" smtClean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работа 1 </a:t>
            </a:r>
            <a:endParaRPr lang="ru-RU" sz="4800" b="1" dirty="0">
              <a:solidFill>
                <a:srgbClr val="333F70"/>
              </a:solidFill>
              <a:latin typeface="Verdana" panose="020B0604030504040204" pitchFamily="34" charset="0"/>
              <a:ea typeface="Verdana" panose="020B0604030504040204" pitchFamily="34" charset="0"/>
              <a:cs typeface="Unbounded Bold" pitchFamily="34" charset="-120"/>
            </a:endParaRPr>
          </a:p>
          <a:p>
            <a:pPr marL="0" indent="0">
              <a:lnSpc>
                <a:spcPts val="5000"/>
              </a:lnSpc>
              <a:buNone/>
            </a:pP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(исполнитель Робот)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7303769" y="1391484"/>
            <a:ext cx="45719" cy="993458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0" name="Shape 7"/>
          <p:cNvSpPr/>
          <p:nvPr/>
        </p:nvSpPr>
        <p:spPr>
          <a:xfrm>
            <a:off x="7523143" y="1514713"/>
            <a:ext cx="718066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1" name="Shape 8"/>
          <p:cNvSpPr/>
          <p:nvPr/>
        </p:nvSpPr>
        <p:spPr>
          <a:xfrm>
            <a:off x="7084397" y="1295400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7186672" y="1372314"/>
            <a:ext cx="256937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443555" y="1269802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Кумир (Р</a:t>
            </a:r>
            <a:r>
              <a:rPr lang="en-US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обот</a:t>
            </a: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)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6389191" y="2142649"/>
            <a:ext cx="718066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6" name="Shape 13"/>
          <p:cNvSpPr/>
          <p:nvPr/>
        </p:nvSpPr>
        <p:spPr>
          <a:xfrm>
            <a:off x="7084397" y="1923336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7" name="Text 14"/>
          <p:cNvSpPr/>
          <p:nvPr/>
        </p:nvSpPr>
        <p:spPr>
          <a:xfrm>
            <a:off x="7186077" y="2000250"/>
            <a:ext cx="258128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3756065" y="1909167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500"/>
              </a:lnSpc>
            </a:pPr>
            <a:r>
              <a:rPr lang="en-US" sz="2800" b="1" dirty="0" err="1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Blockly</a:t>
            </a:r>
            <a:r>
              <a:rPr lang="ru-RU" sz="28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 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r">
              <a:lnSpc>
                <a:spcPts val="2500"/>
              </a:lnSpc>
              <a:buNone/>
            </a:pP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700000" y="7543800"/>
            <a:ext cx="19304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2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2115" y="590808"/>
            <a:ext cx="986035" cy="98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292" y="1757005"/>
            <a:ext cx="3168134" cy="50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1"/>
          <a:stretch/>
        </p:blipFill>
        <p:spPr bwMode="auto">
          <a:xfrm>
            <a:off x="510690" y="3074143"/>
            <a:ext cx="4317743" cy="3720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0"/>
          <p:cNvSpPr/>
          <p:nvPr/>
        </p:nvSpPr>
        <p:spPr>
          <a:xfrm>
            <a:off x="11241432" y="2913850"/>
            <a:ext cx="1567399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ru-RU" sz="3200" b="1" dirty="0">
                <a:solidFill>
                  <a:srgbClr val="333F70"/>
                </a:solidFill>
                <a:latin typeface="Verdana" panose="020B0604030504040204" pitchFamily="34" charset="0"/>
                <a:ea typeface="Verdana" panose="020B0604030504040204" pitchFamily="34" charset="0"/>
                <a:cs typeface="Unbounded Bold" pitchFamily="34" charset="-120"/>
              </a:rPr>
              <a:t>СКИ: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27"/>
          <a:stretch/>
        </p:blipFill>
        <p:spPr bwMode="auto">
          <a:xfrm>
            <a:off x="9901057" y="3863369"/>
            <a:ext cx="4248150" cy="3165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12"/>
          <a:stretch/>
        </p:blipFill>
        <p:spPr bwMode="auto">
          <a:xfrm>
            <a:off x="5202553" y="3074143"/>
            <a:ext cx="4248150" cy="3954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78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421</Words>
  <Application>Microsoft Office PowerPoint</Application>
  <PresentationFormat>Произвольный</PresentationFormat>
  <Paragraphs>138</Paragraphs>
  <Slides>16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Unbounded Bold</vt:lpstr>
      <vt:lpstr>Open Sans</vt:lpstr>
      <vt:lpstr>Verdana</vt:lpstr>
      <vt:lpstr>Calibri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Angelina</cp:lastModifiedBy>
  <cp:revision>54</cp:revision>
  <dcterms:created xsi:type="dcterms:W3CDTF">2025-02-27T07:16:10Z</dcterms:created>
  <dcterms:modified xsi:type="dcterms:W3CDTF">2025-11-20T12:27:04Z</dcterms:modified>
</cp:coreProperties>
</file>