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77" r:id="rId2"/>
    <p:sldId id="337" r:id="rId3"/>
    <p:sldId id="267" r:id="rId4"/>
    <p:sldId id="269" r:id="rId5"/>
    <p:sldId id="294" r:id="rId6"/>
    <p:sldId id="268" r:id="rId7"/>
    <p:sldId id="317" r:id="rId8"/>
    <p:sldId id="316" r:id="rId9"/>
    <p:sldId id="298" r:id="rId10"/>
    <p:sldId id="271" r:id="rId11"/>
    <p:sldId id="257" r:id="rId12"/>
    <p:sldId id="279" r:id="rId13"/>
    <p:sldId id="285" r:id="rId14"/>
    <p:sldId id="292" r:id="rId15"/>
    <p:sldId id="293" r:id="rId16"/>
    <p:sldId id="318" r:id="rId17"/>
    <p:sldId id="278" r:id="rId18"/>
    <p:sldId id="295" r:id="rId19"/>
    <p:sldId id="296" r:id="rId20"/>
    <p:sldId id="319" r:id="rId21"/>
    <p:sldId id="280" r:id="rId22"/>
    <p:sldId id="266" r:id="rId23"/>
    <p:sldId id="291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C12E55-515C-4168-8A5B-1E0CE062CECE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D1FFE-F074-462F-BB3B-61492DFA7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0CA9DAA-B9E5-4DCB-A5FD-DA06F59D0152}" type="slidenum">
              <a:rPr lang="ru-RU" altLang="ru-RU"/>
              <a:pPr/>
              <a:t>17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237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098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3250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654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41419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426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074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69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5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027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44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278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281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194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541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813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89F05-B957-4068-A49C-42073FBCDA90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F447E71-86D3-41F8-9566-D817D4C36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82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youtube.com/watch?v=ABtsfrmRDy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8014" y="346842"/>
            <a:ext cx="8970579" cy="353147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  <a:defRPr/>
            </a:pPr>
            <a:r>
              <a:rPr lang="ru-RU" altLang="ru-RU" sz="4400" b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 panose="02020603050405020304" pitchFamily="18" charset="0"/>
              </a:rPr>
              <a:t>Нормативно-правовые и концептуальные основы внедрения целевой модели наставничества</a:t>
            </a:r>
            <a:endParaRPr lang="ru-RU" altLang="ru-RU" sz="4400" dirty="0">
              <a:solidFill>
                <a:schemeClr val="accent2">
                  <a:lumMod val="5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2307" y="4322708"/>
            <a:ext cx="9120717" cy="15621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ru-RU" altLang="ru-RU" b="1" dirty="0"/>
              <a:t> </a:t>
            </a:r>
            <a:endParaRPr lang="ru-RU" alt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FC9DCB-9AE4-E08D-830C-4CA5D1A4CD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270" y="4322708"/>
            <a:ext cx="3834809" cy="25352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AE0491-8C02-9F27-C388-535353FABA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553" y="3396878"/>
            <a:ext cx="4450080" cy="2535292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077" y="599091"/>
            <a:ext cx="11266541" cy="4792716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Растущему человеку  недостаточно простых   знаний, им нужны компетенции и навыки.</a:t>
            </a:r>
            <a:br>
              <a:rPr lang="ru-RU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</a:br>
            <a:b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-Как общаться? </a:t>
            </a:r>
            <a:b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b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-Как планировать? </a:t>
            </a:r>
            <a:b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b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-Как ставить цель и достигать ее? </a:t>
            </a:r>
            <a:b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b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-Как презентовать себя?</a:t>
            </a:r>
            <a:br>
              <a:rPr lang="ru-RU" sz="2800" dirty="0">
                <a:solidFill>
                  <a:srgbClr val="C00000"/>
                </a:solidFill>
              </a:rPr>
            </a:br>
            <a:br>
              <a:rPr lang="ru-RU" sz="2800" dirty="0"/>
            </a:b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539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263" y="238375"/>
            <a:ext cx="11175669" cy="1499616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ial" panose="020B0604020202020204" pitchFamily="34" charset="0"/>
              </a:rPr>
              <a:t>Один совет наставника, </a:t>
            </a:r>
            <a:b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ial" panose="020B0604020202020204" pitchFamily="34" charset="0"/>
              </a:rPr>
            </a:b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ial" panose="020B0604020202020204" pitchFamily="34" charset="0"/>
              </a:rPr>
              <a:t>может сэкономить годы ошибок! 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1.slide-share.ru/s_slide/b842d040b829f097b2a73f8266fb75cc/8d7ffdd0-a2c7-4484-bde7-6cd1114308e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87" y="2038234"/>
            <a:ext cx="8274161" cy="412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00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1" y="507617"/>
            <a:ext cx="8040413" cy="5403850"/>
          </a:xfrm>
        </p:spPr>
        <p:txBody>
          <a:bodyPr>
            <a:normAutofit/>
          </a:bodyPr>
          <a:lstStyle/>
          <a:p>
            <a:pPr marL="215900" indent="0" algn="just">
              <a:lnSpc>
                <a:spcPct val="115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 </a:t>
            </a: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процесс обучения и воспитания, в котором человек со значительным опытом и знаниями, выполняющий эталонную функцию, обеспечивает обучение, защиту, поддержку, советы и дружескую помощь менее опытным и компетентным лицам с целью содействия личностному и/или профессиональному росту и развитию</a:t>
            </a: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5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7316" y="1755996"/>
            <a:ext cx="3373967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396" y="0"/>
            <a:ext cx="8596668" cy="1320800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Наставничество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913" y="1494276"/>
            <a:ext cx="10849204" cy="357981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200" b="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форма участия опытных профессионалов в подготовке и воспитании молодежи по соответствующей профессии. </a:t>
            </a:r>
          </a:p>
          <a:p>
            <a:pPr marL="0" indent="0">
              <a:lnSpc>
                <a:spcPct val="100000"/>
              </a:lnSpc>
            </a:pPr>
            <a:r>
              <a:rPr lang="ru-RU" sz="32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Суть наставничества </a:t>
            </a:r>
            <a:r>
              <a:rPr lang="ru-RU" sz="3200" b="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– передача богатого личного опыта профессиональной деятельности молодому человеку, в ускорении его адаптации к профессиональной деятельности, оказание помощи и поддержки.</a:t>
            </a:r>
            <a:endParaRPr lang="ru-RU" sz="32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124" y="4669894"/>
            <a:ext cx="5207876" cy="21881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69328"/>
            <a:ext cx="5897033" cy="159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8559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9448" y="348055"/>
            <a:ext cx="10562897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                 Документы регионального уровня: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Распоряжение Департамента образования Владимирской области от 14.07.2021 г. №783 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«Об утверждении положения о создании и функционировании региональной системы научно-методического сопровождения педагогических работников и управленческих кадров Владимирской области»;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Распоряжение Департамента образования Владимирской области от 07.12.2021 г. №1265 «Об организации внедрения целевой одели наставничества на территории Владимирской области»</a:t>
            </a:r>
          </a:p>
          <a:p>
            <a:pPr>
              <a:buNone/>
            </a:pPr>
            <a:endParaRPr lang="ru-RU" sz="3200" b="1" dirty="0">
              <a:solidFill>
                <a:schemeClr val="accent2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1159278" y="349578"/>
            <a:ext cx="9148233" cy="6477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200" b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Нормативные документы школьного уровня:</a:t>
            </a:r>
          </a:p>
        </p:txBody>
      </p:sp>
      <p:sp>
        <p:nvSpPr>
          <p:cNvPr id="33798" name="Rectangle 6"/>
          <p:cNvSpPr>
            <a:spLocks noGrp="1" noRot="1" noChangeArrowheads="1"/>
          </p:cNvSpPr>
          <p:nvPr>
            <p:ph type="body" idx="1"/>
          </p:nvPr>
        </p:nvSpPr>
        <p:spPr>
          <a:xfrm>
            <a:off x="478367" y="1386545"/>
            <a:ext cx="11713633" cy="52562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0"/>
              </a:spcBef>
              <a:buClr>
                <a:srgbClr val="FFFF00"/>
              </a:buClr>
              <a:buSzPct val="110000"/>
              <a:buFont typeface="Wingdings" pitchFamily="2" charset="2"/>
              <a:buChar char="Ø"/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Приказ о «Внедрение целевой модели наставничества в МБОУ «СОШ №2» г. Меленки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FFFF00"/>
              </a:buClr>
              <a:buSzPct val="110000"/>
              <a:buFont typeface="Wingdings" pitchFamily="2" charset="2"/>
              <a:buChar char="Ø"/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Положение о наставничестве в  МБОУ «СОШ №2» г. Меленки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FFFF00"/>
              </a:buClr>
              <a:buSzPct val="110000"/>
              <a:buFont typeface="Wingdings" pitchFamily="2" charset="2"/>
              <a:buChar char="Ø"/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Программа целевой модели наставничества МБОУ «СОШ №2» г. Меленки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Clr>
                <a:srgbClr val="FFFF00"/>
              </a:buClr>
              <a:buSzPct val="110000"/>
              <a:buFont typeface="Wingdings" pitchFamily="2" charset="2"/>
              <a:buChar char="Ø"/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Дорожная карта реализации целевой модели наставничества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Clr>
                <a:srgbClr val="FFFF00"/>
              </a:buClr>
              <a:buSzPct val="110000"/>
              <a:buFont typeface="Wingdings" pitchFamily="2" charset="2"/>
              <a:buChar char="Ø"/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Приказ о закреплении наставников за наставляемыми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Clr>
                <a:srgbClr val="FFFF00"/>
              </a:buClr>
              <a:buSzPct val="110000"/>
              <a:buFont typeface="Wingdings" pitchFamily="2" charset="2"/>
              <a:buChar char="Ø"/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Индивидуальный план работы наставника с молодым специалистом, с обучающимися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Clr>
                <a:srgbClr val="FFFF00"/>
              </a:buClr>
              <a:buSzPct val="110000"/>
              <a:buFont typeface="Wingdings" pitchFamily="2" charset="2"/>
              <a:buChar char="Ø"/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Анализ работы наставника с молодым специалистом, с обучающимися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E63DA6-290F-E1BF-60F3-4EE4664D4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1A3577-C689-3D12-0A20-3A0130EBB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4035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62606" y="1511396"/>
            <a:ext cx="10673255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«Формы наставничества в рамках целевой модели наставничества обучающихся для организаций, осуществляющих образовательную деятельность по общеобразовательным программам»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>
              <a:solidFill>
                <a:schemeClr val="accent2">
                  <a:lumMod val="50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</a:t>
            </a: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ам.директора по ВР</a:t>
            </a:r>
            <a:endParaRPr kumimoji="0" lang="ru-RU" sz="3600" b="1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5885" y="399668"/>
            <a:ext cx="8638115" cy="102552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 panose="02020603050405020304" pitchFamily="18" charset="0"/>
              </a:rPr>
              <a:t>Этапы деятельности наставника: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8318" y="1676401"/>
            <a:ext cx="8147049" cy="3179763"/>
          </a:xfrm>
        </p:spPr>
        <p:txBody>
          <a:bodyPr>
            <a:normAutofit lnSpcReduction="10000"/>
          </a:bodyPr>
          <a:lstStyle/>
          <a:p>
            <a:pPr marL="215900" indent="0" eaLnBrk="1" fontAlgn="auto" hangingPunct="1">
              <a:lnSpc>
                <a:spcPct val="250000"/>
              </a:lnSpc>
              <a:spcBef>
                <a:spcPts val="1000"/>
              </a:spcBef>
              <a:spcAft>
                <a:spcPts val="0"/>
              </a:spcAft>
              <a:buClrTx/>
              <a:buSzPct val="125000"/>
              <a:buFont typeface="Wingdings" pitchFamily="2" charset="2"/>
              <a:buNone/>
              <a:defRPr/>
            </a:pPr>
            <a:r>
              <a:rPr lang="ru-RU" altLang="ru-RU" sz="2800" b="1" kern="1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anose="02020603050405020304" pitchFamily="18" charset="0"/>
              </a:rPr>
              <a:t>Этап 1 – Адаптация. </a:t>
            </a:r>
            <a:br>
              <a:rPr lang="ru-RU" altLang="ru-RU" sz="2800" b="1" kern="1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anose="02020603050405020304" pitchFamily="18" charset="0"/>
              </a:rPr>
            </a:br>
            <a:r>
              <a:rPr lang="ru-RU" altLang="ru-RU" sz="2800" b="1" kern="1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anose="02020603050405020304" pitchFamily="18" charset="0"/>
              </a:rPr>
              <a:t>Этап 2 – Основы (планирование)</a:t>
            </a:r>
          </a:p>
          <a:p>
            <a:pPr marL="215900" indent="0" eaLnBrk="1" fontAlgn="auto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 typeface="Wingdings" pitchFamily="2" charset="2"/>
              <a:buNone/>
              <a:defRPr/>
            </a:pPr>
            <a:r>
              <a:rPr lang="ru-RU" altLang="ru-RU" sz="2800" b="1" kern="1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anose="02020603050405020304" pitchFamily="18" charset="0"/>
              </a:rPr>
              <a:t>Этап 3 – Анализ проведенной работы. </a:t>
            </a:r>
            <a:endParaRPr lang="ru-RU" altLang="ru-RU" sz="2800" b="1" kern="1200" dirty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Calibri" panose="020F0502020204030204" pitchFamily="34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14340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58" y="1363007"/>
            <a:ext cx="3651249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208" y="119317"/>
            <a:ext cx="834189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Большинство  из  нас  на  определенных этапах  жизни  окружали  значимые  для нас  люди:  учителя, руководители и т.д.  Эти  люди  повлияли  на наш  выбор ценностей,  жизненные  принципы,  поступки.  Они  были  для  нас  примерами, защитниками,  советчиками  и  просто друзьями.  Роль же  Наставника  гораздо важнее,  потому  что  объединяет  все  эти функции. </a:t>
            </a:r>
            <a:endParaRPr lang="ru-RU" sz="3600" dirty="0"/>
          </a:p>
        </p:txBody>
      </p:sp>
      <p:pic>
        <p:nvPicPr>
          <p:cNvPr id="7170" name="Picture 2" descr="https://avatars.mds.yandex.net/i?id=2a0000017a0a0a127cbebbd160a73ba1f3d6-4012869-images-thumbs&amp;ref=rim&amp;n=33&amp;w=244&amp;h=1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587" y="1106372"/>
            <a:ext cx="4347413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5031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392" y="1268760"/>
            <a:ext cx="10789840" cy="3579812"/>
          </a:xfrm>
        </p:spPr>
        <p:txBody>
          <a:bodyPr/>
          <a:lstStyle/>
          <a:p>
            <a:pPr algn="ctr"/>
            <a:r>
              <a:rPr lang="ru-RU" sz="3600" b="0" dirty="0">
                <a:solidFill>
                  <a:srgbClr val="FF0000"/>
                </a:solidFill>
              </a:rPr>
              <a:t>	</a:t>
            </a:r>
            <a:r>
              <a:rPr lang="ru-RU" sz="3600" dirty="0">
                <a:solidFill>
                  <a:srgbClr val="FF0000"/>
                </a:solidFill>
              </a:rPr>
              <a:t>Наставник – партнер,  соратник, помощник.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067795"/>
            <a:ext cx="7133299" cy="35615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4493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0860" y="252248"/>
            <a:ext cx="6149135" cy="1315545"/>
          </a:xfrm>
        </p:spPr>
        <p:txBody>
          <a:bodyPr/>
          <a:lstStyle/>
          <a:p>
            <a:pPr algn="ctr"/>
            <a:endParaRPr lang="ru-RU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372" y="5235903"/>
            <a:ext cx="10216056" cy="13412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Users\Desktop\16099857622337174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0070" y="34725"/>
            <a:ext cx="4658021" cy="2732779"/>
          </a:xfrm>
          <a:prstGeom prst="rect">
            <a:avLst/>
          </a:prstGeom>
          <a:noFill/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8161DEFD-3096-739D-4A31-26B3030FCCCC}"/>
              </a:ext>
            </a:extLst>
          </p:cNvPr>
          <p:cNvSpPr/>
          <p:nvPr/>
        </p:nvSpPr>
        <p:spPr>
          <a:xfrm>
            <a:off x="3862038" y="910020"/>
            <a:ext cx="2806788" cy="96204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FB98C5-6039-B1D9-900A-7AB82635D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29" y="2767504"/>
            <a:ext cx="7296912" cy="39746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7FA539A-9831-EB18-B2D0-FEF5983024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94" y="247868"/>
            <a:ext cx="2806788" cy="28680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015" y="141890"/>
            <a:ext cx="11556124" cy="192339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200" dirty="0">
                <a:solidFill>
                  <a:srgbClr val="002060"/>
                </a:solidFill>
              </a:rPr>
              <a:t>1.</a:t>
            </a:r>
            <a:r>
              <a:rPr lang="ru-RU" sz="2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Обеспечение глобальной конкурентоспособности российского образования, вхождение России в число 10 ведущих стран мира по качеству общего образования. </a:t>
            </a:r>
            <a:br>
              <a:rPr lang="ru-RU" sz="2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2.Воспитание гармонично развитой и социально ответственной личности на основе духовно-нравственных ценностей народов Российской Федерации, исторических и национально-культурных традиций</a:t>
            </a:r>
            <a:r>
              <a:rPr lang="ru-RU" sz="2200" dirty="0">
                <a:latin typeface="Cambria Math" pitchFamily="18" charset="0"/>
                <a:ea typeface="Cambria Math" pitchFamily="18" charset="0"/>
              </a:rPr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0139" y="2144110"/>
            <a:ext cx="9333186" cy="444587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Поставленные цели будут воплощаться в рамках  десяти проектов: </a:t>
            </a:r>
          </a:p>
          <a:p>
            <a:r>
              <a:rPr lang="ru-RU" sz="22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«Современная школа», </a:t>
            </a:r>
          </a:p>
          <a:p>
            <a:r>
              <a:rPr lang="ru-RU" sz="22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«Успех каждого ребенка», </a:t>
            </a:r>
          </a:p>
          <a:p>
            <a:r>
              <a:rPr lang="ru-RU" sz="22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«Поддержка семей, имеющих детей», </a:t>
            </a:r>
          </a:p>
          <a:p>
            <a:r>
              <a:rPr lang="ru-RU" sz="22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«Цифровая образовательная среда», </a:t>
            </a:r>
          </a:p>
          <a:p>
            <a:r>
              <a:rPr lang="ru-RU" sz="22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«Учитель будущего», </a:t>
            </a:r>
          </a:p>
          <a:p>
            <a:r>
              <a:rPr lang="ru-RU" sz="22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«Молодые профессионалы», </a:t>
            </a:r>
          </a:p>
          <a:p>
            <a:r>
              <a:rPr lang="ru-RU" sz="22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«Новые возможности для каждого», </a:t>
            </a:r>
          </a:p>
          <a:p>
            <a:r>
              <a:rPr lang="ru-RU" sz="22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«Социальная активность», </a:t>
            </a:r>
          </a:p>
          <a:p>
            <a:r>
              <a:rPr lang="ru-RU" sz="22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«Экспорт образования» и «Социальные лифты для каждого</a:t>
            </a:r>
            <a:r>
              <a:rPr lang="ru-RU" sz="24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».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26" name="Picture 2" descr="Нацпроект «Образование»: как организовать наставничество в школ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1" y="2822027"/>
            <a:ext cx="2622085" cy="256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259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65" y="189187"/>
            <a:ext cx="8103475" cy="616431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Президент Российской Федерации </a:t>
            </a:r>
          </a:p>
          <a:p>
            <a:pPr>
              <a:buNone/>
            </a:pPr>
            <a:r>
              <a:rPr lang="ru-RU" sz="28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    В. В. Путин считает:</a:t>
            </a:r>
          </a:p>
          <a:p>
            <a:pPr>
              <a:buNone/>
            </a:pPr>
            <a:r>
              <a:rPr lang="ru-RU" sz="28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    </a:t>
            </a:r>
            <a:r>
              <a:rPr lang="ru-RU" sz="2800" i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«Место наставничеству, верности традициям есть в любом деле. Люди, прогрессивно мыслящие, духовно и нравственно сильные, это хорошо понимают и делают всё, чтобы их начинания имели развитие, чтобы на смену им приходили те, кто сохранит и преумножит достигнутое. Эффективная система мотивации для наставников должна быть создана, и это должно быть эффективное современное наставничество, передача опыта, конкретных навыков»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074" name="Picture 2" descr="http://www.viewstorm.com/wp-content/uploads/2015/07/Vladimir-Put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640" y="504495"/>
            <a:ext cx="3813153" cy="378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747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hlinkClick r:id="rId2"/>
              </a:rPr>
              <a:t>2023 год был объявлен 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hlinkClick r:id="rId2"/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hlinkClick r:id="rId2"/>
              </a:rPr>
              <a:t>Годом педагога и наставника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0" name="Picture 2" descr="C:\Users\Users\Desktop\ukaz-god-pedagoga-i-nastavnika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4779" y="2192120"/>
            <a:ext cx="3866642" cy="42925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740" y="278523"/>
            <a:ext cx="11099508" cy="235431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Цель:</a:t>
            </a:r>
            <a:br>
              <a:rPr lang="ru-RU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просвещение педагогов по вопросам эффективного взаимодействия в рамках целевой модели наставничества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0037" y="2144824"/>
            <a:ext cx="10563480" cy="38807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Задачи:</a:t>
            </a:r>
            <a:endParaRPr lang="ru-RU" sz="32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ru-RU" sz="3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1.Продолжить знакомство педагогов со способами конструктивного взаимодействия.</a:t>
            </a:r>
          </a:p>
          <a:p>
            <a:r>
              <a:rPr lang="ru-RU" sz="3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2.Формировать коммуникативные навыки и умения.</a:t>
            </a:r>
          </a:p>
          <a:p>
            <a:r>
              <a:rPr lang="ru-RU" sz="32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3.Создавать условия для личностного роста педагогов.</a:t>
            </a:r>
          </a:p>
          <a:p>
            <a:endParaRPr lang="ru-RU" sz="32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F79D29-671F-8BD3-9EFC-88D5F876C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51" y="278523"/>
            <a:ext cx="11052211" cy="63009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477" y="220718"/>
            <a:ext cx="8665178" cy="634172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563</TotalTime>
  <Words>652</Words>
  <Application>Microsoft Office PowerPoint</Application>
  <PresentationFormat>Широкоэкранный</PresentationFormat>
  <Paragraphs>53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Calibri</vt:lpstr>
      <vt:lpstr>Cambria Math</vt:lpstr>
      <vt:lpstr>Garamond</vt:lpstr>
      <vt:lpstr>Times New Roman</vt:lpstr>
      <vt:lpstr>Trebuchet MS</vt:lpstr>
      <vt:lpstr>Wingdings</vt:lpstr>
      <vt:lpstr>Wingdings 3</vt:lpstr>
      <vt:lpstr>Аспект</vt:lpstr>
      <vt:lpstr>Нормативно-правовые и концептуальные основы внедрения целевой модели наставничества</vt:lpstr>
      <vt:lpstr>Презентация PowerPoint</vt:lpstr>
      <vt:lpstr>Презентация PowerPoint</vt:lpstr>
      <vt:lpstr>1.Обеспечение глобальной конкурентоспособности российского образования, вхождение России в число 10 ведущих стран мира по качеству общего образования.  2.Воспитание гармонично развитой и социально ответственной личности на основе духовно-нравственных ценностей народов Российской Федерации, исторических и национально-культурных традиций. </vt:lpstr>
      <vt:lpstr>Презентация PowerPoint</vt:lpstr>
      <vt:lpstr>Презентация PowerPoint</vt:lpstr>
      <vt:lpstr>2023 год был объявлен  Годом педагога и наставника</vt:lpstr>
      <vt:lpstr>Цель: просвещение педагогов по вопросам эффективного взаимодействия в рамках целевой модели наставничества </vt:lpstr>
      <vt:lpstr>Презентация PowerPoint</vt:lpstr>
      <vt:lpstr>Растущему человеку  недостаточно простых   знаний, им нужны компетенции и навыки.  -Как общаться?   -Как планировать?   -Как ставить цель и достигать ее?   -Как презентовать себя?  </vt:lpstr>
      <vt:lpstr>Один совет наставника,  может сэкономить годы ошибок! </vt:lpstr>
      <vt:lpstr>Презентация PowerPoint</vt:lpstr>
      <vt:lpstr>Наставничество</vt:lpstr>
      <vt:lpstr>Презентация PowerPoint</vt:lpstr>
      <vt:lpstr>Презентация PowerPoint</vt:lpstr>
      <vt:lpstr>Презентация PowerPoint</vt:lpstr>
      <vt:lpstr>Нормативные документы школьного уровня:</vt:lpstr>
      <vt:lpstr>Презентация PowerPoint</vt:lpstr>
      <vt:lpstr>Презентация PowerPoint</vt:lpstr>
      <vt:lpstr>Презентация PowerPoint</vt:lpstr>
      <vt:lpstr>Этапы деятельности наставника: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Тренинг-СЕМИНАР</dc:title>
  <dc:creator>МАКСИМ</dc:creator>
  <cp:lastModifiedBy>Евгения</cp:lastModifiedBy>
  <cp:revision>53</cp:revision>
  <dcterms:created xsi:type="dcterms:W3CDTF">2022-08-24T18:02:28Z</dcterms:created>
  <dcterms:modified xsi:type="dcterms:W3CDTF">2024-12-16T19:06:38Z</dcterms:modified>
</cp:coreProperties>
</file>