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5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35B2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476" y="-6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7C17-AF1A-4982-B54B-15FA20A68EC5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A422-E78C-41D1-AFF0-28451DEA1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970523"/>
      </p:ext>
    </p:extLst>
  </p:cSld>
  <p:clrMapOvr>
    <a:masterClrMapping/>
  </p:clrMapOvr>
  <p:transition spd="med" advTm="5000"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7C17-AF1A-4982-B54B-15FA20A68EC5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A422-E78C-41D1-AFF0-28451DEA1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6741635"/>
      </p:ext>
    </p:extLst>
  </p:cSld>
  <p:clrMapOvr>
    <a:masterClrMapping/>
  </p:clrMapOvr>
  <p:transition spd="med" advTm="5000"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7C17-AF1A-4982-B54B-15FA20A68EC5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A422-E78C-41D1-AFF0-28451DEA1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99142619"/>
      </p:ext>
    </p:extLst>
  </p:cSld>
  <p:clrMapOvr>
    <a:masterClrMapping/>
  </p:clrMapOvr>
  <p:transition spd="med" advTm="5000"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7C17-AF1A-4982-B54B-15FA20A68EC5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A422-E78C-41D1-AFF0-28451DEA1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9119083"/>
      </p:ext>
    </p:extLst>
  </p:cSld>
  <p:clrMapOvr>
    <a:masterClrMapping/>
  </p:clrMapOvr>
  <p:transition spd="med" advTm="5000"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7C17-AF1A-4982-B54B-15FA20A68EC5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A422-E78C-41D1-AFF0-28451DEA1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43040626"/>
      </p:ext>
    </p:extLst>
  </p:cSld>
  <p:clrMapOvr>
    <a:masterClrMapping/>
  </p:clrMapOvr>
  <p:transition spd="med" advTm="5000"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7C17-AF1A-4982-B54B-15FA20A68EC5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A422-E78C-41D1-AFF0-28451DEA1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8114471"/>
      </p:ext>
    </p:extLst>
  </p:cSld>
  <p:clrMapOvr>
    <a:masterClrMapping/>
  </p:clrMapOvr>
  <p:transition spd="med" advTm="5000"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7C17-AF1A-4982-B54B-15FA20A68EC5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A422-E78C-41D1-AFF0-28451DEA1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6954875"/>
      </p:ext>
    </p:extLst>
  </p:cSld>
  <p:clrMapOvr>
    <a:masterClrMapping/>
  </p:clrMapOvr>
  <p:transition spd="med" advTm="5000"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7C17-AF1A-4982-B54B-15FA20A68EC5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A422-E78C-41D1-AFF0-28451DEA1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5948413"/>
      </p:ext>
    </p:extLst>
  </p:cSld>
  <p:clrMapOvr>
    <a:masterClrMapping/>
  </p:clrMapOvr>
  <p:transition spd="med" advTm="5000"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7C17-AF1A-4982-B54B-15FA20A68EC5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A422-E78C-41D1-AFF0-28451DEA1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6437974"/>
      </p:ext>
    </p:extLst>
  </p:cSld>
  <p:clrMapOvr>
    <a:masterClrMapping/>
  </p:clrMapOvr>
  <p:transition spd="med" advTm="5000"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7C17-AF1A-4982-B54B-15FA20A68EC5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A422-E78C-41D1-AFF0-28451DEA1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4428466"/>
      </p:ext>
    </p:extLst>
  </p:cSld>
  <p:clrMapOvr>
    <a:masterClrMapping/>
  </p:clrMapOvr>
  <p:transition spd="med" advTm="5000"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7C17-AF1A-4982-B54B-15FA20A68EC5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9A422-E78C-41D1-AFF0-28451DEA1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1847383"/>
      </p:ext>
    </p:extLst>
  </p:cSld>
  <p:clrMapOvr>
    <a:masterClrMapping/>
  </p:clrMapOvr>
  <p:transition spd="med" advTm="5000"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46000" t="-57000" r="-14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B7C17-AF1A-4982-B54B-15FA20A68EC5}" type="datetimeFigureOut">
              <a:rPr lang="ru-RU" smtClean="0"/>
              <a:pPr/>
              <a:t>22.03.2022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9A422-E78C-41D1-AFF0-28451DEA15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3233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5000"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8.jpeg"/><Relationship Id="rId7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908720"/>
            <a:ext cx="7772400" cy="3312368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Урок окружающего мира с использованием межпредметных связей</a:t>
            </a:r>
            <a:br>
              <a:rPr lang="ru-RU" sz="4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«Весна в природе</a:t>
            </a:r>
            <a:r>
              <a:rPr lang="ru-RU" sz="60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»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509120"/>
            <a:ext cx="6400800" cy="2060848"/>
          </a:xfrm>
        </p:spPr>
        <p:txBody>
          <a:bodyPr>
            <a:normAutofit lnSpcReduction="10000"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Подготовила: 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 дополнительного образования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Татенко Марина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Петровна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МАУ ДО ЦТ «Пирамида»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Тимашевск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9533653"/>
      </p:ext>
    </p:extLst>
  </p:cSld>
  <p:clrMapOvr>
    <a:masterClrMapping/>
  </p:clrMapOvr>
  <p:transition spd="med">
    <p:wipe dir="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 сейчас посмотрите внимательно и попробуйте составить рассказ по картинкам.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97152"/>
            <a:ext cx="1666528" cy="1329011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772285"/>
            <a:ext cx="3097213" cy="2316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398" y="1629756"/>
            <a:ext cx="2689225" cy="2017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6827" y="1421607"/>
            <a:ext cx="3240360" cy="2434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6527" y="1395192"/>
            <a:ext cx="3113908" cy="240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1298" y="3864034"/>
            <a:ext cx="2663825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7088" y="3864034"/>
            <a:ext cx="3053146" cy="2289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15285130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5000" t="-25000" r="-12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Назовите предметы, изображенные на картинках.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Что лишнее? Почему?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365104"/>
            <a:ext cx="1090464" cy="1761059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68289"/>
            <a:ext cx="2808312" cy="2532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4307" y="1334410"/>
            <a:ext cx="3095626" cy="231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259" y="3944861"/>
            <a:ext cx="3240021" cy="2430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4317" y="3978953"/>
            <a:ext cx="2689725" cy="2017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2120" y="3591710"/>
            <a:ext cx="2662438" cy="266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72386649"/>
      </p:ext>
    </p:extLst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44000" t="-57000" r="-22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568952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24130" indent="207010">
              <a:lnSpc>
                <a:spcPct val="115000"/>
              </a:lnSpc>
              <a:spcAft>
                <a:spcPts val="0"/>
              </a:spcAft>
              <a:tabLst>
                <a:tab pos="356870" algn="l"/>
              </a:tabLst>
            </a:pPr>
            <a:r>
              <a:rPr lang="ru-RU" sz="3200" b="1" spc="-5" dirty="0" smtClean="0">
                <a:latin typeface="Times New Roman"/>
                <a:ea typeface="Times New Roman"/>
              </a:rPr>
              <a:t>Остальные </a:t>
            </a:r>
            <a:r>
              <a:rPr lang="ru-RU" sz="3200" b="1" spc="-5" dirty="0">
                <a:latin typeface="Times New Roman"/>
                <a:ea typeface="Times New Roman"/>
              </a:rPr>
              <a:t>предметы разделите на две </a:t>
            </a:r>
            <a:r>
              <a:rPr lang="ru-RU" sz="3200" b="1" spc="-5" dirty="0" smtClean="0">
                <a:latin typeface="Times New Roman"/>
                <a:ea typeface="Times New Roman"/>
              </a:rPr>
              <a:t>группы: </a:t>
            </a:r>
            <a:r>
              <a:rPr lang="ru-RU" sz="3200" b="1" dirty="0" smtClean="0">
                <a:latin typeface="Times New Roman"/>
                <a:ea typeface="Times New Roman"/>
              </a:rPr>
              <a:t>живую </a:t>
            </a:r>
            <a:r>
              <a:rPr lang="ru-RU" sz="3200" b="1" dirty="0">
                <a:latin typeface="Times New Roman"/>
                <a:ea typeface="Times New Roman"/>
              </a:rPr>
              <a:t>и неживую природу. Докажите.</a:t>
            </a:r>
            <a:endParaRPr lang="ru-RU" sz="3200" b="1" dirty="0">
              <a:effectLst/>
              <a:latin typeface="Arial"/>
              <a:ea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0929" y="1556792"/>
            <a:ext cx="3097213" cy="2316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0929" y="3872954"/>
            <a:ext cx="2663825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55629"/>
            <a:ext cx="2689225" cy="2017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548" y="4041689"/>
            <a:ext cx="3243263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36684425"/>
      </p:ext>
    </p:extLst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6299" y="116632"/>
            <a:ext cx="8640960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655" indent="204470">
              <a:lnSpc>
                <a:spcPct val="115000"/>
              </a:lnSpc>
              <a:spcAft>
                <a:spcPts val="0"/>
              </a:spcAft>
              <a:tabLst>
                <a:tab pos="356870" algn="l"/>
              </a:tabLst>
            </a:pPr>
            <a:r>
              <a:rPr lang="ru-RU" sz="2800" b="1" spc="-5" dirty="0">
                <a:latin typeface="Times New Roman"/>
                <a:ea typeface="Times New Roman"/>
              </a:rPr>
              <a:t>Если вы верно разгадаете кроссворд, то узнаете, кто </a:t>
            </a:r>
            <a:r>
              <a:rPr lang="ru-RU" sz="2800" b="1" spc="-5" dirty="0" smtClean="0">
                <a:latin typeface="Times New Roman"/>
                <a:ea typeface="Times New Roman"/>
              </a:rPr>
              <a:t>к </a:t>
            </a:r>
            <a:r>
              <a:rPr lang="ru-RU" sz="2800" b="1" spc="-10" dirty="0" smtClean="0">
                <a:latin typeface="Times New Roman"/>
                <a:ea typeface="Times New Roman"/>
              </a:rPr>
              <a:t>нам </a:t>
            </a:r>
            <a:r>
              <a:rPr lang="ru-RU" sz="2800" b="1" spc="-10" dirty="0">
                <a:latin typeface="Times New Roman"/>
                <a:ea typeface="Times New Roman"/>
              </a:rPr>
              <a:t>еще придет, и о чем мы будем </a:t>
            </a:r>
            <a:r>
              <a:rPr lang="ru-RU" sz="2800" b="1" spc="-10" dirty="0" smtClean="0">
                <a:latin typeface="Times New Roman"/>
                <a:ea typeface="Times New Roman"/>
              </a:rPr>
              <a:t>говорить.</a:t>
            </a:r>
            <a:endParaRPr lang="ru-RU" sz="2800" b="1" dirty="0">
              <a:effectLst/>
              <a:latin typeface="Arial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66928" y="1556792"/>
            <a:ext cx="4248472" cy="4730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Times New Roman"/>
              <a:buAutoNum type="arabicParenR"/>
              <a:tabLst>
                <a:tab pos="387350" algn="l"/>
              </a:tabLst>
            </a:pPr>
            <a:r>
              <a:rPr lang="ru-RU" sz="2400" b="1" spc="-5" dirty="0">
                <a:latin typeface="Times New Roman" pitchFamily="18" charset="0"/>
                <a:ea typeface="Times New Roman"/>
                <a:cs typeface="Times New Roman" pitchFamily="18" charset="0"/>
              </a:rPr>
              <a:t>Под ногами мурава, под названием... (трава).</a:t>
            </a:r>
            <a:endParaRPr lang="ru-RU" sz="24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Times New Roman"/>
              <a:buAutoNum type="arabicParenR"/>
              <a:tabLst>
                <a:tab pos="387350" algn="l"/>
              </a:tabLst>
            </a:pPr>
            <a:r>
              <a:rPr lang="ru-RU" sz="2400" b="1" spc="-10" dirty="0">
                <a:latin typeface="Times New Roman" pitchFamily="18" charset="0"/>
                <a:ea typeface="Times New Roman"/>
                <a:cs typeface="Times New Roman" pitchFamily="18" charset="0"/>
              </a:rPr>
              <a:t>Без рук, без топора, построена изба. (Гнездо).</a:t>
            </a:r>
            <a:endParaRPr lang="ru-RU" sz="24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Times New Roman"/>
              <a:buAutoNum type="arabicParenR"/>
              <a:tabLst>
                <a:tab pos="387350" algn="l"/>
              </a:tabLst>
            </a:pPr>
            <a:r>
              <a:rPr lang="ru-RU" sz="2400" b="1" spc="-10" dirty="0">
                <a:latin typeface="Times New Roman" pitchFamily="18" charset="0"/>
                <a:ea typeface="Times New Roman"/>
                <a:cs typeface="Times New Roman" pitchFamily="18" charset="0"/>
              </a:rPr>
              <a:t>Красная девушка по небу ходит. (Солнце).</a:t>
            </a:r>
            <a:endParaRPr lang="ru-RU" sz="24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Times New Roman"/>
              <a:buAutoNum type="arabicParenR"/>
              <a:tabLst>
                <a:tab pos="387350" algn="l"/>
              </a:tabLst>
            </a:pPr>
            <a:r>
              <a:rPr lang="ru-RU" sz="2400" b="1" spc="-10" dirty="0">
                <a:latin typeface="Times New Roman" pitchFamily="18" charset="0"/>
                <a:ea typeface="Times New Roman"/>
                <a:cs typeface="Times New Roman" pitchFamily="18" charset="0"/>
              </a:rPr>
              <a:t>Синенькая шубенка покрыла весь мир. (Небо).</a:t>
            </a:r>
            <a:endParaRPr lang="ru-RU" sz="2400" b="1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Times New Roman"/>
              <a:buAutoNum type="arabicParenR"/>
              <a:tabLst>
                <a:tab pos="387350" algn="l"/>
              </a:tabLst>
            </a:pPr>
            <a:r>
              <a:rPr lang="ru-RU" sz="2400" b="1" spc="-20" dirty="0">
                <a:latin typeface="Times New Roman" pitchFamily="18" charset="0"/>
                <a:ea typeface="Times New Roman"/>
                <a:cs typeface="Times New Roman" pitchFamily="18" charset="0"/>
              </a:rPr>
              <a:t>Фырчит, рычит, ветки ломает, пыль поднимает. (Ветер). </a:t>
            </a:r>
            <a:endParaRPr lang="ru-RU" sz="2400" b="1" dirty="0">
              <a:effectLst/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67544" y="1700808"/>
          <a:ext cx="3527108" cy="3853546"/>
        </p:xfrm>
        <a:graphic>
          <a:graphicData uri="http://schemas.openxmlformats.org/drawingml/2006/table">
            <a:tbl>
              <a:tblPr/>
              <a:tblGrid>
                <a:gridCol w="720843"/>
                <a:gridCol w="692152"/>
                <a:gridCol w="720843"/>
                <a:gridCol w="672427"/>
                <a:gridCol w="720843"/>
              </a:tblGrid>
              <a:tr h="4127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5400" marR="254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5400" marR="254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5400" marR="254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5400" marR="2540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71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5400" marR="254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888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5400" marR="254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888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5400" marR="2540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963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8325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7764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7151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3016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739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3888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5400" marR="2540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5400" marR="2540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275856" y="1700808"/>
          <a:ext cx="755341" cy="2019974"/>
        </p:xfrm>
        <a:graphic>
          <a:graphicData uri="http://schemas.openxmlformats.org/drawingml/2006/table">
            <a:tbl>
              <a:tblPr/>
              <a:tblGrid>
                <a:gridCol w="755341"/>
              </a:tblGrid>
              <a:tr h="402134">
                <a:tc>
                  <a:txBody>
                    <a:bodyPr/>
                    <a:lstStyle/>
                    <a:p>
                      <a:pPr marL="5080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   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6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     Р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73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    А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7304">
                <a:tc>
                  <a:txBody>
                    <a:bodyPr/>
                    <a:lstStyle/>
                    <a:p>
                      <a:pPr marL="19050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В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66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А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627784" y="2852936"/>
          <a:ext cx="666206" cy="2325190"/>
        </p:xfrm>
        <a:graphic>
          <a:graphicData uri="http://schemas.openxmlformats.org/drawingml/2006/table">
            <a:tbl>
              <a:tblPr/>
              <a:tblGrid>
                <a:gridCol w="666206"/>
              </a:tblGrid>
              <a:tr h="394371">
                <a:tc>
                  <a:txBody>
                    <a:bodyPr/>
                    <a:lstStyle/>
                    <a:p>
                      <a:pPr marL="4445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 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A151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33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Н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93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  Е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  З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435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 Д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93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 О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907704" y="3284984"/>
          <a:ext cx="731519" cy="2272938"/>
        </p:xfrm>
        <a:graphic>
          <a:graphicData uri="http://schemas.openxmlformats.org/drawingml/2006/table">
            <a:tbl>
              <a:tblPr/>
              <a:tblGrid>
                <a:gridCol w="731519"/>
              </a:tblGrid>
              <a:tr h="394315">
                <a:tc>
                  <a:txBody>
                    <a:bodyPr/>
                    <a:lstStyle/>
                    <a:p>
                      <a:pPr marL="47625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 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06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О 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5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   Л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59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  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A151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0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  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A151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55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Е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187624" y="2852936"/>
          <a:ext cx="692330" cy="1580604"/>
        </p:xfrm>
        <a:graphic>
          <a:graphicData uri="http://schemas.openxmlformats.org/drawingml/2006/table">
            <a:tbl>
              <a:tblPr/>
              <a:tblGrid>
                <a:gridCol w="692330"/>
              </a:tblGrid>
              <a:tr h="396660">
                <a:tc>
                  <a:txBody>
                    <a:bodyPr/>
                    <a:lstStyle/>
                    <a:p>
                      <a:pPr marL="41275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  Н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57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16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 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A151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65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  О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67544" y="3284984"/>
          <a:ext cx="731520" cy="1952128"/>
        </p:xfrm>
        <a:graphic>
          <a:graphicData uri="http://schemas.openxmlformats.org/drawingml/2006/table">
            <a:tbl>
              <a:tblPr/>
              <a:tblGrid>
                <a:gridCol w="731520"/>
              </a:tblGrid>
              <a:tr h="421896">
                <a:tc>
                  <a:txBody>
                    <a:bodyPr/>
                    <a:lstStyle/>
                    <a:p>
                      <a:pPr marL="6350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  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007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    Е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50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    Т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75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    Е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00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151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    Р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4247469"/>
      </p:ext>
    </p:extLst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4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772816"/>
            <a:ext cx="3425825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1484784"/>
            <a:ext cx="4186808" cy="868958"/>
          </a:xfrm>
        </p:spPr>
        <p:txBody>
          <a:bodyPr>
            <a:normAutofit fontScale="90000"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300" dirty="0" smtClean="0">
                <a:latin typeface="Times New Roman" pitchFamily="18" charset="0"/>
                <a:cs typeface="Times New Roman" pitchFamily="18" charset="0"/>
              </a:rPr>
              <a:t>Красивая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 smtClean="0">
                <a:latin typeface="Times New Roman" pitchFamily="18" charset="0"/>
                <a:cs typeface="Times New Roman" pitchFamily="18" charset="0"/>
              </a:rPr>
            </a:b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187624" y="2492896"/>
            <a:ext cx="4040188" cy="895945"/>
          </a:xfrm>
        </p:spPr>
        <p:txBody>
          <a:bodyPr>
            <a:noAutofit/>
          </a:bodyPr>
          <a:lstStyle/>
          <a:p>
            <a:pPr algn="ctr"/>
            <a:r>
              <a:rPr lang="ru-RU" sz="6600" b="0" dirty="0" smtClean="0">
                <a:latin typeface="Times New Roman" pitchFamily="18" charset="0"/>
                <a:cs typeface="Times New Roman" pitchFamily="18" charset="0"/>
              </a:rPr>
              <a:t>Нежная</a:t>
            </a:r>
            <a:endParaRPr lang="ru-RU" sz="66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1475656" y="3212976"/>
            <a:ext cx="3322712" cy="68103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Молодая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1043608" y="4365104"/>
            <a:ext cx="4041775" cy="802034"/>
          </a:xfrm>
        </p:spPr>
        <p:txBody>
          <a:bodyPr>
            <a:noAutofit/>
          </a:bodyPr>
          <a:lstStyle/>
          <a:p>
            <a:pPr algn="ctr"/>
            <a:r>
              <a:rPr lang="ru-RU" sz="6600" b="0" dirty="0" smtClean="0">
                <a:latin typeface="Times New Roman" pitchFamily="18" charset="0"/>
                <a:cs typeface="Times New Roman" pitchFamily="18" charset="0"/>
              </a:rPr>
              <a:t>Веселая</a:t>
            </a:r>
            <a:endParaRPr lang="ru-RU" sz="66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1619672" y="4941168"/>
            <a:ext cx="3096344" cy="86409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Яркая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548680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spc="-15" dirty="0">
                <a:latin typeface="Times New Roman"/>
                <a:ea typeface="Times New Roman"/>
              </a:rPr>
              <a:t>Как называют весну поэты? 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xmlns="" val="3054904707"/>
      </p:ext>
    </p:extLst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 build="p"/>
      <p:bldP spid="7" grpId="0" build="p"/>
      <p:bldP spid="8" grpId="0" build="p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23528" y="188640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/>
                <a:ea typeface="Times New Roman"/>
              </a:rPr>
              <a:t>Картина «Весна» из геометрических </a:t>
            </a:r>
            <a:r>
              <a:rPr lang="ru-RU" sz="4000" b="1" dirty="0" smtClean="0">
                <a:latin typeface="Times New Roman"/>
                <a:ea typeface="Times New Roman"/>
              </a:rPr>
              <a:t>фигур.</a:t>
            </a:r>
            <a:endParaRPr lang="ru-RU" sz="4000" b="1" dirty="0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6656635" y="4613662"/>
            <a:ext cx="2574676" cy="1079956"/>
          </a:xfrm>
          <a:prstGeom prst="triangle">
            <a:avLst/>
          </a:prstGeom>
          <a:solidFill>
            <a:srgbClr val="235B23"/>
          </a:solidFill>
          <a:ln>
            <a:solidFill>
              <a:srgbClr val="235B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6648" y="3366499"/>
            <a:ext cx="1953784" cy="774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9437" y="3940293"/>
            <a:ext cx="2269073" cy="903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вал 8"/>
          <p:cNvSpPr/>
          <p:nvPr/>
        </p:nvSpPr>
        <p:spPr>
          <a:xfrm>
            <a:off x="5881076" y="5707999"/>
            <a:ext cx="2304256" cy="6313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2299" y="6199187"/>
            <a:ext cx="2328863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вал 9"/>
          <p:cNvSpPr/>
          <p:nvPr/>
        </p:nvSpPr>
        <p:spPr>
          <a:xfrm>
            <a:off x="6843740" y="1512079"/>
            <a:ext cx="1112406" cy="108012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>
            <a:stCxn id="10" idx="2"/>
          </p:cNvCxnSpPr>
          <p:nvPr/>
        </p:nvCxnSpPr>
        <p:spPr>
          <a:xfrm flipH="1">
            <a:off x="5809028" y="2052139"/>
            <a:ext cx="1034712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6190383" y="2376175"/>
            <a:ext cx="831580" cy="43204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65063" y="1277129"/>
            <a:ext cx="854075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0123" y="2022259"/>
            <a:ext cx="103663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Прямая соединительная линия 16"/>
          <p:cNvCxnSpPr>
            <a:stCxn id="10" idx="5"/>
          </p:cNvCxnSpPr>
          <p:nvPr/>
        </p:nvCxnSpPr>
        <p:spPr>
          <a:xfrm>
            <a:off x="7793238" y="2434019"/>
            <a:ext cx="739202" cy="490925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10" idx="4"/>
          </p:cNvCxnSpPr>
          <p:nvPr/>
        </p:nvCxnSpPr>
        <p:spPr>
          <a:xfrm>
            <a:off x="7399943" y="2592199"/>
            <a:ext cx="0" cy="620777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10" idx="1"/>
          </p:cNvCxnSpPr>
          <p:nvPr/>
        </p:nvCxnSpPr>
        <p:spPr>
          <a:xfrm flipH="1" flipV="1">
            <a:off x="6516216" y="1196752"/>
            <a:ext cx="490432" cy="473507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10" idx="0"/>
          </p:cNvCxnSpPr>
          <p:nvPr/>
        </p:nvCxnSpPr>
        <p:spPr>
          <a:xfrm flipH="1" flipV="1">
            <a:off x="7371632" y="850359"/>
            <a:ext cx="28311" cy="66172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2699792" y="4140520"/>
            <a:ext cx="1908212" cy="2046516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/>
          <p:cNvSpPr/>
          <p:nvPr/>
        </p:nvSpPr>
        <p:spPr>
          <a:xfrm>
            <a:off x="2203785" y="2888170"/>
            <a:ext cx="2911470" cy="1332296"/>
          </a:xfrm>
          <a:prstGeom prst="triangl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196698" y="467006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640" y="5324456"/>
            <a:ext cx="2465152" cy="1063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085" y="4613662"/>
            <a:ext cx="2376264" cy="946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574" y="3940293"/>
            <a:ext cx="1975285" cy="786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71212814"/>
      </p:ext>
    </p:extLst>
  </p:cSld>
  <p:clrMapOvr>
    <a:masterClrMapping/>
  </p:clrMapOvr>
  <p:transition spd="med">
    <p:pull dir="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200" dirty="0" smtClean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/>
            </a:r>
            <a:br>
              <a:rPr lang="ru-RU" sz="3200" dirty="0" smtClean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</a:br>
            <a:r>
              <a:rPr lang="ru-RU" sz="3200" dirty="0" smtClean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У </a:t>
            </a:r>
            <a:r>
              <a:rPr lang="ru-RU" sz="3200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нас в гостях перелетные птицы. Чтобы узнать </a:t>
            </a:r>
            <a:r>
              <a:rPr lang="ru-RU" sz="3200" dirty="0" smtClean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какие, </a:t>
            </a:r>
            <a:r>
              <a:rPr lang="ru-RU" sz="3200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  <a:t>давайте отгадаем загадки.</a:t>
            </a:r>
            <a:br>
              <a:rPr lang="ru-RU" sz="3200" dirty="0">
                <a:solidFill>
                  <a:prstClr val="black"/>
                </a:solidFill>
                <a:latin typeface="Times New Roman"/>
                <a:ea typeface="Calibri"/>
                <a:cs typeface="+mn-cs"/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/>
                <a:ea typeface="Calibri"/>
              </a:rPr>
              <a:t>Всех </a:t>
            </a:r>
            <a:r>
              <a:rPr lang="ru-RU" b="1" dirty="0">
                <a:latin typeface="Times New Roman"/>
                <a:ea typeface="Calibri"/>
              </a:rPr>
              <a:t>перелетных птиц черней, </a:t>
            </a:r>
            <a:br>
              <a:rPr lang="ru-RU" b="1" dirty="0">
                <a:latin typeface="Times New Roman"/>
                <a:ea typeface="Calibri"/>
              </a:rPr>
            </a:br>
            <a:r>
              <a:rPr lang="ru-RU" b="1" dirty="0">
                <a:latin typeface="Times New Roman"/>
                <a:ea typeface="Calibri"/>
              </a:rPr>
              <a:t>Чистит пашню от червей</a:t>
            </a:r>
            <a:br>
              <a:rPr lang="ru-RU" b="1" dirty="0">
                <a:latin typeface="Times New Roman"/>
                <a:ea typeface="Calibri"/>
              </a:rPr>
            </a:br>
            <a:r>
              <a:rPr lang="ru-RU" b="1" dirty="0">
                <a:latin typeface="Times New Roman"/>
                <a:ea typeface="Calibri"/>
              </a:rPr>
              <a:t>Взад – вперед по пашне скачет,</a:t>
            </a:r>
            <a:br>
              <a:rPr lang="ru-RU" b="1" dirty="0">
                <a:latin typeface="Times New Roman"/>
                <a:ea typeface="Calibri"/>
              </a:rPr>
            </a:br>
            <a:r>
              <a:rPr lang="ru-RU" b="1" dirty="0">
                <a:latin typeface="Times New Roman"/>
                <a:ea typeface="Calibri"/>
              </a:rPr>
              <a:t>А зовется птица </a:t>
            </a:r>
            <a:r>
              <a:rPr lang="ru-RU" b="1" dirty="0" smtClean="0">
                <a:latin typeface="Times New Roman"/>
                <a:ea typeface="Calibri"/>
              </a:rPr>
              <a:t>…</a:t>
            </a:r>
            <a:r>
              <a:rPr lang="ru-RU" b="1" dirty="0">
                <a:latin typeface="Times New Roman"/>
                <a:ea typeface="Calibri"/>
              </a:rPr>
              <a:t/>
            </a:r>
            <a:br>
              <a:rPr lang="ru-RU" b="1" dirty="0">
                <a:latin typeface="Times New Roman"/>
                <a:ea typeface="Calibri"/>
              </a:rPr>
            </a:br>
            <a:endParaRPr lang="ru-RU" b="1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01008"/>
            <a:ext cx="4284672" cy="2854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6406240"/>
      </p:ext>
    </p:extLst>
  </p:cSld>
  <p:clrMapOvr>
    <a:masterClrMapping/>
  </p:clrMapOvr>
  <p:transition spd="med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2592288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>
                <a:latin typeface="Times New Roman"/>
                <a:ea typeface="Calibri"/>
              </a:rPr>
              <a:t>Эту </a:t>
            </a:r>
            <a:r>
              <a:rPr lang="ru-RU" sz="3600" b="1" dirty="0">
                <a:latin typeface="Times New Roman"/>
                <a:ea typeface="Calibri"/>
              </a:rPr>
              <a:t>птицу всякий знает:</a:t>
            </a:r>
            <a:br>
              <a:rPr lang="ru-RU" sz="3600" b="1" dirty="0">
                <a:latin typeface="Times New Roman"/>
                <a:ea typeface="Calibri"/>
              </a:rPr>
            </a:br>
            <a:r>
              <a:rPr lang="ru-RU" sz="3600" b="1" dirty="0">
                <a:latin typeface="Times New Roman"/>
                <a:ea typeface="Calibri"/>
              </a:rPr>
              <a:t>На шесте его дворец,</a:t>
            </a:r>
            <a:br>
              <a:rPr lang="ru-RU" sz="3600" b="1" dirty="0">
                <a:latin typeface="Times New Roman"/>
                <a:ea typeface="Calibri"/>
              </a:rPr>
            </a:br>
            <a:r>
              <a:rPr lang="ru-RU" sz="3600" b="1" dirty="0">
                <a:latin typeface="Times New Roman"/>
                <a:ea typeface="Calibri"/>
              </a:rPr>
              <a:t>Червяков птенцам таскает</a:t>
            </a:r>
            <a:br>
              <a:rPr lang="ru-RU" sz="3600" b="1" dirty="0">
                <a:latin typeface="Times New Roman"/>
                <a:ea typeface="Calibri"/>
              </a:rPr>
            </a:br>
            <a:r>
              <a:rPr lang="ru-RU" sz="3600" b="1" dirty="0">
                <a:latin typeface="Times New Roman"/>
                <a:ea typeface="Calibri"/>
              </a:rPr>
              <a:t>Да трещит весь день… </a:t>
            </a:r>
            <a:br>
              <a:rPr lang="ru-RU" sz="3600" b="1" dirty="0">
                <a:latin typeface="Times New Roman"/>
                <a:ea typeface="Calibri"/>
              </a:rPr>
            </a:br>
            <a:endParaRPr lang="ru-RU" sz="36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584"/>
          <a:stretch/>
        </p:blipFill>
        <p:spPr bwMode="auto">
          <a:xfrm>
            <a:off x="5364088" y="1666358"/>
            <a:ext cx="3669780" cy="4632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37281288"/>
      </p:ext>
    </p:extLst>
  </p:cSld>
  <p:clrMapOvr>
    <a:masterClrMapping/>
  </p:clrMapOvr>
  <p:transition spd="med">
    <p:wipe dir="r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>
                <a:latin typeface="Times New Roman"/>
                <a:ea typeface="Calibri"/>
              </a:rPr>
              <a:t>Спереди - шильце,</a:t>
            </a:r>
            <a:br>
              <a:rPr lang="ru-RU" sz="3600" b="1" dirty="0">
                <a:latin typeface="Times New Roman"/>
                <a:ea typeface="Calibri"/>
              </a:rPr>
            </a:br>
            <a:r>
              <a:rPr lang="ru-RU" sz="3600" b="1" dirty="0">
                <a:latin typeface="Times New Roman"/>
                <a:ea typeface="Calibri"/>
              </a:rPr>
              <a:t>Сзади – </a:t>
            </a:r>
            <a:r>
              <a:rPr lang="ru-RU" sz="3600" b="1" dirty="0" err="1">
                <a:latin typeface="Times New Roman"/>
                <a:ea typeface="Calibri"/>
              </a:rPr>
              <a:t>вильце</a:t>
            </a:r>
            <a:r>
              <a:rPr lang="ru-RU" sz="3600" b="1" dirty="0">
                <a:latin typeface="Times New Roman"/>
                <a:ea typeface="Calibri"/>
              </a:rPr>
              <a:t>,</a:t>
            </a:r>
            <a:br>
              <a:rPr lang="ru-RU" sz="3600" b="1" dirty="0">
                <a:latin typeface="Times New Roman"/>
                <a:ea typeface="Calibri"/>
              </a:rPr>
            </a:br>
            <a:r>
              <a:rPr lang="ru-RU" sz="3600" b="1" dirty="0">
                <a:latin typeface="Times New Roman"/>
                <a:ea typeface="Calibri"/>
              </a:rPr>
              <a:t>Сверху – черное суконце,</a:t>
            </a:r>
            <a:br>
              <a:rPr lang="ru-RU" sz="3600" b="1" dirty="0">
                <a:latin typeface="Times New Roman"/>
                <a:ea typeface="Calibri"/>
              </a:rPr>
            </a:br>
            <a:r>
              <a:rPr lang="ru-RU" sz="3600" b="1" dirty="0">
                <a:latin typeface="Times New Roman"/>
                <a:ea typeface="Calibri"/>
              </a:rPr>
              <a:t>А снизу белое полотенце</a:t>
            </a:r>
            <a:r>
              <a:rPr lang="ru-RU" sz="3600" b="1" dirty="0" smtClean="0">
                <a:latin typeface="Times New Roman"/>
                <a:ea typeface="Calibri"/>
              </a:rPr>
              <a:t>…</a:t>
            </a:r>
            <a:r>
              <a:rPr lang="ru-RU" sz="3600" b="1" dirty="0">
                <a:latin typeface="Times New Roman"/>
                <a:ea typeface="Calibri"/>
              </a:rPr>
              <a:t/>
            </a:r>
            <a:br>
              <a:rPr lang="ru-RU" sz="3600" b="1" dirty="0">
                <a:latin typeface="Times New Roman"/>
                <a:ea typeface="Calibri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068960"/>
            <a:ext cx="4914900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40435473"/>
      </p:ext>
    </p:extLst>
  </p:cSld>
  <p:clrMapOvr>
    <a:masterClrMapping/>
  </p:clrMapOvr>
  <p:transition spd="med">
    <p:wipe dir="d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</TotalTime>
  <Words>181</Words>
  <Application>Microsoft Office PowerPoint</Application>
  <PresentationFormat>Экран (4:3)</PresentationFormat>
  <Paragraphs>67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Урок окружающего мира с использованием межпредметных связей «Весна в природе»</vt:lpstr>
      <vt:lpstr>Назовите предметы, изображенные на картинках. Что лишнее? Почему?</vt:lpstr>
      <vt:lpstr>Слайд 3</vt:lpstr>
      <vt:lpstr>Слайд 4</vt:lpstr>
      <vt:lpstr> Красивая </vt:lpstr>
      <vt:lpstr>Слайд 6</vt:lpstr>
      <vt:lpstr> У нас в гостях перелетные птицы. Чтобы узнать какие, давайте отгадаем загадки. </vt:lpstr>
      <vt:lpstr>Эту птицу всякий знает: На шесте его дворец, Червяков птенцам таскает Да трещит весь день…  </vt:lpstr>
      <vt:lpstr>Спереди - шильце, Сзади – вильце, Сверху – черное суконце, А снизу белое полотенце… </vt:lpstr>
      <vt:lpstr>А сейчас посмотрите внимательно и попробуйте составить рассказ по картинкам.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Дед мороз</dc:creator>
  <cp:lastModifiedBy>Windows User</cp:lastModifiedBy>
  <cp:revision>20</cp:revision>
  <dcterms:created xsi:type="dcterms:W3CDTF">2012-04-26T17:12:37Z</dcterms:created>
  <dcterms:modified xsi:type="dcterms:W3CDTF">2022-03-22T06:28:48Z</dcterms:modified>
</cp:coreProperties>
</file>