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1" r:id="rId1"/>
    <p:sldMasterId id="2147483674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</p:sldIdLst>
  <p:sldSz cx="18288000" cy="10287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Roboto Condensed Bold" panose="020B0604020202020204" charset="0"/>
      <p:regular r:id="rId19"/>
    </p:embeddedFont>
    <p:embeddedFont>
      <p:font typeface="Brice RegularSemiExpanded Bold" panose="020B0604020202020204" charset="0"/>
      <p:regular r:id="rId20"/>
    </p:embeddedFont>
    <p:embeddedFont>
      <p:font typeface="Lumberjack" panose="02000503050000020004" charset="-52"/>
      <p:regular r:id="rId21"/>
    </p:embeddedFont>
    <p:embeddedFont>
      <p:font typeface="Efour Digital Pro" panose="020B0604020202020204" charset="0"/>
      <p:regular r:id="rId22"/>
    </p:embeddedFont>
    <p:embeddedFont>
      <p:font typeface="Wingdings 2" panose="05020102010507070707" pitchFamily="18" charset="2"/>
      <p:regular r:id="rId23"/>
    </p:embeddedFont>
    <p:embeddedFont>
      <p:font typeface="Magneto" panose="04030805050802020D02" pitchFamily="82" charset="0"/>
      <p:bold r:id="rId24"/>
    </p:embeddedFont>
    <p:embeddedFont>
      <p:font typeface="Anaktoria" panose="020B0604020202020204" charset="0"/>
      <p:regular r:id="rId25"/>
    </p:embeddedFont>
    <p:embeddedFont>
      <p:font typeface="Lato" panose="020B0604020202020204" charset="0"/>
      <p:regular r:id="rId26"/>
    </p:embeddedFont>
    <p:embeddedFont>
      <p:font typeface="Ossem Rust" panose="020B0604020202020204" charset="-52"/>
      <p:regular r:id="rId27"/>
    </p:embeddedFont>
    <p:embeddedFont>
      <p:font typeface="Corbel" panose="020B0503020204020204" pitchFamily="34" charset="0"/>
      <p:regular r:id="rId28"/>
      <p:bold r:id="rId29"/>
      <p:italic r:id="rId30"/>
      <p:boldItalic r:id="rId31"/>
    </p:embeddedFont>
    <p:embeddedFont>
      <p:font typeface="Clear Sans Thin" panose="020B0604020202020204" charset="0"/>
      <p:regular r:id="rId32"/>
    </p:embeddedFont>
    <p:embeddedFont>
      <p:font typeface="Cambria Math" panose="02040503050406030204" pitchFamily="18" charset="0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730" y="11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1142999"/>
            <a:ext cx="13712429" cy="8001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905395" y="1142999"/>
            <a:ext cx="4387977" cy="800100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772" y="1947672"/>
            <a:ext cx="10972800" cy="4882896"/>
          </a:xfrm>
        </p:spPr>
        <p:txBody>
          <a:bodyPr anchor="b">
            <a:normAutofit/>
          </a:bodyPr>
          <a:lstStyle>
            <a:lvl1pPr algn="l">
              <a:defRPr sz="8850" spc="-15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0023" y="7005369"/>
            <a:ext cx="10972800" cy="1371600"/>
          </a:xfrm>
        </p:spPr>
        <p:txBody>
          <a:bodyPr anchor="t">
            <a:normAutofit/>
          </a:bodyPr>
          <a:lstStyle>
            <a:lvl1pPr marL="0" indent="0" algn="l">
              <a:buNone/>
              <a:defRPr sz="33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685800" indent="0" algn="ctr">
              <a:buNone/>
              <a:defRPr sz="3300"/>
            </a:lvl2pPr>
            <a:lvl3pPr marL="1371600" indent="0" algn="ctr">
              <a:buNone/>
              <a:defRPr sz="3300"/>
            </a:lvl3pPr>
            <a:lvl4pPr marL="2057400" indent="0" algn="ctr">
              <a:buNone/>
              <a:defRPr sz="3000"/>
            </a:lvl4pPr>
            <a:lvl5pPr marL="2743200" indent="0" algn="ctr">
              <a:buNone/>
              <a:defRPr sz="3000"/>
            </a:lvl5pPr>
            <a:lvl6pPr marL="3429000" indent="0" algn="ctr">
              <a:buNone/>
              <a:defRPr sz="3000"/>
            </a:lvl6pPr>
            <a:lvl7pPr marL="4114800" indent="0" algn="ctr">
              <a:buNone/>
              <a:defRPr sz="3000"/>
            </a:lvl7pPr>
            <a:lvl8pPr marL="4800600" indent="0" algn="ctr">
              <a:buNone/>
              <a:defRPr sz="3000"/>
            </a:lvl8pPr>
            <a:lvl9pPr marL="5486400" indent="0" algn="ctr">
              <a:buNone/>
              <a:defRPr sz="3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78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83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" y="1485900"/>
            <a:ext cx="4229100" cy="7429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801868" y="1303020"/>
            <a:ext cx="10972800" cy="768096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497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914400" y="411958"/>
            <a:ext cx="16459200" cy="877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64C43F-F038-4854-A8FF-F805D2A497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0415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617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5760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771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0747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07757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176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37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784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964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7441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268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42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1868" y="1947672"/>
            <a:ext cx="10972800" cy="4882896"/>
          </a:xfrm>
        </p:spPr>
        <p:txBody>
          <a:bodyPr anchor="b">
            <a:normAutofit/>
          </a:bodyPr>
          <a:lstStyle>
            <a:lvl1pPr>
              <a:defRPr sz="8850" b="0" spc="-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29300" y="7008876"/>
            <a:ext cx="10972800" cy="1371600"/>
          </a:xfrm>
        </p:spPr>
        <p:txBody>
          <a:bodyPr anchor="t">
            <a:normAutofit/>
          </a:bodyPr>
          <a:lstStyle>
            <a:lvl1pPr marL="0" indent="0">
              <a:buNone/>
              <a:defRPr sz="33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930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01868" y="1303020"/>
            <a:ext cx="5212080" cy="7680960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27180" y="1303020"/>
            <a:ext cx="5212080" cy="7680960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10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01868" y="1535379"/>
            <a:ext cx="5212080" cy="121158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1868" y="2896404"/>
            <a:ext cx="5212080" cy="6035040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727695" y="1535380"/>
            <a:ext cx="5212080" cy="121975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727695" y="2896404"/>
            <a:ext cx="5212080" cy="6035040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29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421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544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1714500"/>
            <a:ext cx="4251960" cy="3566160"/>
          </a:xfrm>
        </p:spPr>
        <p:txBody>
          <a:bodyPr anchor="b">
            <a:normAutofit/>
          </a:bodyPr>
          <a:lstStyle>
            <a:lvl1pPr>
              <a:defRPr sz="48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1868" y="1303020"/>
            <a:ext cx="10972800" cy="7680960"/>
          </a:xfrm>
        </p:spPr>
        <p:txBody>
          <a:bodyPr/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048" y="5241264"/>
            <a:ext cx="4251960" cy="3482985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55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1714500"/>
            <a:ext cx="4251960" cy="3566160"/>
          </a:xfrm>
        </p:spPr>
        <p:txBody>
          <a:bodyPr anchor="b">
            <a:normAutofit/>
          </a:bodyPr>
          <a:lstStyle>
            <a:lvl1pPr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5966" y="1151129"/>
            <a:ext cx="12172845" cy="7996428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048" y="5239512"/>
            <a:ext cx="4251960" cy="3483864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2100">
                <a:solidFill>
                  <a:srgbClr val="FFFFFF"/>
                </a:solidFill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5248652" y="9534526"/>
            <a:ext cx="8867276" cy="54768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047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1138428"/>
            <a:ext cx="5165385" cy="79964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9379" y="1685756"/>
            <a:ext cx="4421223" cy="690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7723796" y="1138428"/>
            <a:ext cx="576072" cy="7996428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03902" y="1296162"/>
            <a:ext cx="10972800" cy="7680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3698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03903" y="9534526"/>
            <a:ext cx="8867276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951203" y="9534526"/>
            <a:ext cx="2296391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198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5400" kern="1200" spc="-9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3716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Wingdings 2" pitchFamily="18" charset="2"/>
        <a:buChar char=""/>
        <a:defRPr sz="3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1028700" indent="-27432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714500" indent="-27432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2400300" indent="-27432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3086100" indent="-27432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375"/>
        </a:spcBef>
        <a:spcAft>
          <a:spcPts val="375"/>
        </a:spcAft>
        <a:buClr>
          <a:schemeClr val="accent1"/>
        </a:buClr>
        <a:buFont typeface="Wingdings 2" pitchFamily="18" charset="2"/>
        <a:buChar char=""/>
        <a:defRPr sz="21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8BD707-D9CF-40AE-B4C6-C98DA3205C0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11/11/2021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250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2.svg"/><Relationship Id="rId18" Type="http://schemas.openxmlformats.org/officeDocument/2006/relationships/image" Target="../media/image33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6.png"/><Relationship Id="rId17" Type="http://schemas.openxmlformats.org/officeDocument/2006/relationships/image" Target="../media/image9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image" Target="../media/image11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8.svg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2" Type="http://schemas.openxmlformats.org/officeDocument/2006/relationships/image" Target="../media/image48.png"/><Relationship Id="rId2" Type="http://schemas.openxmlformats.org/officeDocument/2006/relationships/image" Target="../media/image31.png"/><Relationship Id="rId41" Type="http://schemas.openxmlformats.org/officeDocument/2006/relationships/image" Target="../media/image47.png"/><Relationship Id="rId16" Type="http://schemas.openxmlformats.org/officeDocument/2006/relationships/image" Target="../media/image65.svg"/><Relationship Id="rId1" Type="http://schemas.openxmlformats.org/officeDocument/2006/relationships/slideLayout" Target="../slideLayouts/slideLayout2.xml"/><Relationship Id="rId40" Type="http://schemas.openxmlformats.org/officeDocument/2006/relationships/image" Target="../media/image89.svg"/><Relationship Id="rId5" Type="http://schemas.openxmlformats.org/officeDocument/2006/relationships/image" Target="../media/image46.png"/><Relationship Id="rId4" Type="http://schemas.openxmlformats.org/officeDocument/2006/relationships/image" Target="../media/image35.gif"/><Relationship Id="rId22" Type="http://schemas.openxmlformats.org/officeDocument/2006/relationships/image" Target="../media/image7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8.sv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32.svg"/><Relationship Id="rId18" Type="http://schemas.openxmlformats.org/officeDocument/2006/relationships/image" Target="../media/image23.jpe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19.png"/><Relationship Id="rId17" Type="http://schemas.openxmlformats.org/officeDocument/2006/relationships/image" Target="../media/image22.jpeg"/><Relationship Id="rId2" Type="http://schemas.openxmlformats.org/officeDocument/2006/relationships/image" Target="../media/image14.png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28.sv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.svg"/><Relationship Id="rId7" Type="http://schemas.openxmlformats.org/officeDocument/2006/relationships/image" Target="../media/image41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9.svg"/><Relationship Id="rId4" Type="http://schemas.openxmlformats.org/officeDocument/2006/relationships/image" Target="../media/image25.png"/><Relationship Id="rId9" Type="http://schemas.openxmlformats.org/officeDocument/2006/relationships/image" Target="../media/image4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4.gif"/><Relationship Id="rId7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0.gif"/><Relationship Id="rId7" Type="http://schemas.openxmlformats.org/officeDocument/2006/relationships/image" Target="../media/image3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41.png"/><Relationship Id="rId9" Type="http://schemas.openxmlformats.org/officeDocument/2006/relationships/image" Target="../media/image3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2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15425" y="4252290"/>
            <a:ext cx="15257147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00"/>
              </a:lnSpc>
            </a:pPr>
            <a:r>
              <a:rPr lang="ru-RU" sz="12000" dirty="0" smtClean="0">
                <a:solidFill>
                  <a:srgbClr val="FDE7EB"/>
                </a:solidFill>
                <a:latin typeface="Brice RegularSemiExpanded Bold"/>
              </a:rPr>
              <a:t>Урок математики</a:t>
            </a:r>
            <a:endParaRPr lang="en-US" sz="12000" dirty="0">
              <a:solidFill>
                <a:srgbClr val="FDE7EB"/>
              </a:solidFill>
              <a:latin typeface="Brice RegularSemiExpanded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7706876" y="1333501"/>
            <a:ext cx="3048000" cy="2930176"/>
          </a:xfrm>
          <a:prstGeom prst="rect">
            <a:avLst/>
          </a:prstGeom>
        </p:spPr>
        <p:txBody>
          <a:bodyPr wrap="square" lIns="0" tIns="0" rIns="0" bIns="0" rtlCol="0" anchor="t">
            <a:prstTxWarp prst="textArchUp">
              <a:avLst>
                <a:gd name="adj" fmla="val 7848903"/>
              </a:avLst>
            </a:prstTxWarp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 smtClean="0">
                <a:solidFill>
                  <a:srgbClr val="FDE7EB"/>
                </a:solidFill>
                <a:latin typeface="Lumberjack"/>
              </a:rPr>
              <a:t>МБОУ НЕРАСТАННОВСКАЯ </a:t>
            </a:r>
            <a:r>
              <a:rPr lang="en-US" sz="3600" dirty="0">
                <a:solidFill>
                  <a:srgbClr val="FDE7EB"/>
                </a:solidFill>
                <a:latin typeface="Lumberjack"/>
              </a:rPr>
              <a:t>СОШ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177353" y="1849725"/>
            <a:ext cx="1933293" cy="185947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3319986" y="8459057"/>
            <a:ext cx="3951633" cy="371897"/>
            <a:chOff x="0" y="-47625"/>
            <a:chExt cx="5268844" cy="495863"/>
          </a:xfrm>
        </p:grpSpPr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47290"/>
              <a:ext cx="349288" cy="332141"/>
            </a:xfrm>
            <a:prstGeom prst="rect">
              <a:avLst/>
            </a:prstGeom>
          </p:spPr>
        </p:pic>
        <p:sp>
          <p:nvSpPr>
            <p:cNvPr id="7" name="TextBox 7"/>
            <p:cNvSpPr txBox="1"/>
            <p:nvPr/>
          </p:nvSpPr>
          <p:spPr>
            <a:xfrm>
              <a:off x="684653" y="-47625"/>
              <a:ext cx="3899539" cy="4958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940"/>
                </a:lnSpc>
              </a:pPr>
              <a:r>
                <a:rPr lang="en-US" sz="3200" spc="315" dirty="0">
                  <a:solidFill>
                    <a:srgbClr val="FDE7EB"/>
                  </a:solidFill>
                  <a:latin typeface="Lato"/>
                </a:rPr>
                <a:t>5 КЛАСС</a:t>
              </a:r>
            </a:p>
          </p:txBody>
        </p:sp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4919556" y="47290"/>
              <a:ext cx="349288" cy="332141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11016381" y="8115300"/>
            <a:ext cx="5061819" cy="1128514"/>
            <a:chOff x="0" y="80011"/>
            <a:chExt cx="5268844" cy="1504685"/>
          </a:xfrm>
        </p:grpSpPr>
        <p:sp>
          <p:nvSpPr>
            <p:cNvPr id="10" name="TextBox 10"/>
            <p:cNvSpPr txBox="1"/>
            <p:nvPr/>
          </p:nvSpPr>
          <p:spPr>
            <a:xfrm>
              <a:off x="684653" y="80011"/>
              <a:ext cx="3899539" cy="15046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04"/>
                </a:lnSpc>
              </a:pPr>
              <a:r>
                <a:rPr lang="en-US" sz="2400" spc="236" dirty="0">
                  <a:solidFill>
                    <a:srgbClr val="FDE7EB"/>
                  </a:solidFill>
                  <a:latin typeface="Lato"/>
                </a:rPr>
                <a:t>УЧИТЕЛЬ</a:t>
              </a:r>
            </a:p>
            <a:p>
              <a:pPr algn="ctr">
                <a:lnSpc>
                  <a:spcPts val="2204"/>
                </a:lnSpc>
              </a:pPr>
              <a:r>
                <a:rPr lang="en-US" sz="2400" spc="236" dirty="0">
                  <a:solidFill>
                    <a:srgbClr val="FDE7EB"/>
                  </a:solidFill>
                  <a:latin typeface="Lato"/>
                </a:rPr>
                <a:t> ЛИСИЦКАЯ ГАЛИНА АЛЕКСЕЕВНА</a:t>
              </a:r>
            </a:p>
          </p:txBody>
        </p:sp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0" y="474010"/>
              <a:ext cx="349288" cy="33214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4919556" y="474010"/>
              <a:ext cx="349288" cy="332141"/>
            </a:xfrm>
            <a:prstGeom prst="rect">
              <a:avLst/>
            </a:prstGeom>
          </p:spPr>
        </p:pic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555341" y="8287687"/>
            <a:ext cx="1177317" cy="73421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001789" flipH="1">
            <a:off x="-371953" y="-274421"/>
            <a:ext cx="2029669" cy="1952172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89620" flipH="1">
            <a:off x="16117865" y="912914"/>
            <a:ext cx="2009572" cy="149439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1136963">
            <a:off x="1162642" y="23833"/>
            <a:ext cx="1688576" cy="1648664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1097694">
            <a:off x="16751027" y="-739354"/>
            <a:ext cx="2250311" cy="222167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-512306" y="7581900"/>
            <a:ext cx="2906029" cy="2766316"/>
          </a:xfrm>
          <a:prstGeom prst="rect">
            <a:avLst/>
          </a:prstGeom>
        </p:spPr>
      </p:pic>
      <p:pic>
        <p:nvPicPr>
          <p:cNvPr id="21" name="Picture 1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>
            <a:off x="1292360" y="8530243"/>
            <a:ext cx="2222139" cy="2060529"/>
          </a:xfrm>
          <a:prstGeom prst="rect">
            <a:avLst/>
          </a:prstGeom>
        </p:spPr>
      </p:pic>
      <p:pic>
        <p:nvPicPr>
          <p:cNvPr id="23" name="Picture 4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>
            <a:fillRect/>
          </a:stretch>
        </p:blipFill>
        <p:spPr>
          <a:xfrm>
            <a:off x="3432112" y="9205676"/>
            <a:ext cx="1472099" cy="10813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286" y="1145054"/>
            <a:ext cx="18324286" cy="9103846"/>
          </a:xfrm>
          <a:prstGeom prst="rect">
            <a:avLst/>
          </a:prstGeom>
        </p:spPr>
      </p:pic>
      <p:sp>
        <p:nvSpPr>
          <p:cNvPr id="11266" name="WordArt 2"/>
          <p:cNvSpPr>
            <a:spLocks noChangeArrowheads="1" noChangeShapeType="1" noTextEdit="1"/>
          </p:cNvSpPr>
          <p:nvPr/>
        </p:nvSpPr>
        <p:spPr bwMode="auto">
          <a:xfrm>
            <a:off x="714375" y="-16511"/>
            <a:ext cx="13258800" cy="1257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ssem Rust" panose="020B0604020202020204" charset="-52"/>
                <a:cs typeface="Times New Roman" panose="02020603050405020304" pitchFamily="18" charset="0"/>
              </a:rPr>
              <a:t>Движение в одном направлении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69219" y="1186224"/>
            <a:ext cx="14058900" cy="19409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u="sng" dirty="0">
                <a:latin typeface="Times New Roman" panose="02020603050405020304" pitchFamily="18" charset="0"/>
              </a:rPr>
              <a:t>Задача 3.</a:t>
            </a:r>
            <a:r>
              <a:rPr lang="ru-RU" altLang="ru-RU" sz="3600" b="1" dirty="0">
                <a:latin typeface="Times New Roman" panose="02020603050405020304" pitchFamily="18" charset="0"/>
              </a:rPr>
              <a:t> С одного аэродрома  вылетели одновременно самолет и вертолет. Скорость самолета 1200 км/ч , а вертолета 400 км/ч. Какое расстояние будет между ними через 2 ч?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134129" y="6232973"/>
            <a:ext cx="2151871" cy="64633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Решение:</a:t>
            </a:r>
          </a:p>
        </p:txBody>
      </p:sp>
      <p:sp>
        <p:nvSpPr>
          <p:cNvPr id="11269" name="AutoShape 10" descr="i?id=319172342-12-72&amp;n=21"/>
          <p:cNvSpPr>
            <a:spLocks noChangeAspect="1" noChangeArrowheads="1"/>
          </p:cNvSpPr>
          <p:nvPr/>
        </p:nvSpPr>
        <p:spPr bwMode="auto">
          <a:xfrm>
            <a:off x="8915400" y="49149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700"/>
          </a:p>
        </p:txBody>
      </p:sp>
      <p:pic>
        <p:nvPicPr>
          <p:cNvPr id="65551" name="Picture 15" descr="GIF анимация, анимашки. Военный самолет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0" y="2400300"/>
            <a:ext cx="29718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2" name="Picture 16" descr="GIF анимация, анимашки. Военный вертолет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995" y="4615179"/>
            <a:ext cx="2985591" cy="189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54" name="Line 18"/>
          <p:cNvSpPr>
            <a:spLocks noChangeShapeType="1"/>
          </p:cNvSpPr>
          <p:nvPr/>
        </p:nvSpPr>
        <p:spPr bwMode="auto">
          <a:xfrm>
            <a:off x="2286000" y="4343400"/>
            <a:ext cx="126873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65555" name="Line 19"/>
          <p:cNvSpPr>
            <a:spLocks noChangeShapeType="1"/>
          </p:cNvSpPr>
          <p:nvPr/>
        </p:nvSpPr>
        <p:spPr bwMode="auto">
          <a:xfrm>
            <a:off x="2286000" y="5829300"/>
            <a:ext cx="5257800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12264388" y="2359379"/>
            <a:ext cx="321754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1200 км/ч</a:t>
            </a:r>
          </a:p>
        </p:txBody>
      </p:sp>
      <p:sp>
        <p:nvSpPr>
          <p:cNvPr id="65557" name="Text Box 21"/>
          <p:cNvSpPr txBox="1">
            <a:spLocks noChangeArrowheads="1"/>
          </p:cNvSpPr>
          <p:nvPr/>
        </p:nvSpPr>
        <p:spPr bwMode="auto">
          <a:xfrm>
            <a:off x="8273654" y="4645161"/>
            <a:ext cx="2493168" cy="715089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400 км/ч</a:t>
            </a:r>
          </a:p>
        </p:txBody>
      </p:sp>
      <p:sp>
        <p:nvSpPr>
          <p:cNvPr id="65558" name="Line 22"/>
          <p:cNvSpPr>
            <a:spLocks noChangeShapeType="1"/>
          </p:cNvSpPr>
          <p:nvPr/>
        </p:nvSpPr>
        <p:spPr bwMode="auto">
          <a:xfrm flipV="1">
            <a:off x="7543800" y="5829300"/>
            <a:ext cx="731520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65561" name="Text Box 25"/>
          <p:cNvSpPr txBox="1">
            <a:spLocks noChangeArrowheads="1"/>
          </p:cNvSpPr>
          <p:nvPr/>
        </p:nvSpPr>
        <p:spPr bwMode="auto">
          <a:xfrm>
            <a:off x="2514601" y="7605145"/>
            <a:ext cx="12082665" cy="132802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CC00"/>
                </a:solidFill>
                <a:latin typeface="Times New Roman" panose="02020603050405020304" pitchFamily="18" charset="0"/>
              </a:rPr>
              <a:t>2. Найдем расстояние, которое пролетит вертолет за 2 ч:</a:t>
            </a:r>
          </a:p>
          <a:p>
            <a:pPr eaLnBrk="1" hangingPunct="1"/>
            <a:r>
              <a:rPr lang="ru-RU" altLang="ru-RU" sz="3600" b="1" dirty="0">
                <a:solidFill>
                  <a:srgbClr val="00CC00"/>
                </a:solidFill>
                <a:latin typeface="Times New Roman" panose="02020603050405020304" pitchFamily="18" charset="0"/>
              </a:rPr>
              <a:t>                               400 * 2 = 800 (км)</a:t>
            </a:r>
          </a:p>
        </p:txBody>
      </p:sp>
      <p:sp>
        <p:nvSpPr>
          <p:cNvPr id="65560" name="Text Box 24"/>
          <p:cNvSpPr txBox="1">
            <a:spLocks noChangeArrowheads="1"/>
          </p:cNvSpPr>
          <p:nvPr/>
        </p:nvSpPr>
        <p:spPr bwMode="auto">
          <a:xfrm>
            <a:off x="2490787" y="6526054"/>
            <a:ext cx="11815763" cy="132802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1. Найдем расстояние, которое пролетит самолет за 2 ч:</a:t>
            </a: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1200 * 2 = 2400 (км)</a:t>
            </a:r>
            <a:endParaRPr lang="ru-RU" altLang="ru-RU" sz="3600" b="1" dirty="0">
              <a:latin typeface="Times New Roman" panose="02020603050405020304" pitchFamily="18" charset="0"/>
            </a:endParaRPr>
          </a:p>
        </p:txBody>
      </p:sp>
      <p:sp>
        <p:nvSpPr>
          <p:cNvPr id="65562" name="Text Box 26"/>
          <p:cNvSpPr txBox="1">
            <a:spLocks noChangeArrowheads="1"/>
          </p:cNvSpPr>
          <p:nvPr/>
        </p:nvSpPr>
        <p:spPr bwMode="auto">
          <a:xfrm>
            <a:off x="2514601" y="8920877"/>
            <a:ext cx="13415339" cy="1328023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3. Найдем расстояние между самолетом и вертолетом через 2 ч:</a:t>
            </a: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2400 – 800 = 1600 (км)</a:t>
            </a:r>
            <a:endParaRPr lang="ru-RU" altLang="ru-RU" sz="3600" b="1" dirty="0">
              <a:latin typeface="Times New Roman" panose="02020603050405020304" pitchFamily="18" charset="0"/>
            </a:endParaRPr>
          </a:p>
        </p:txBody>
      </p:sp>
      <p:sp>
        <p:nvSpPr>
          <p:cNvPr id="65563" name="Text Box 27"/>
          <p:cNvSpPr txBox="1">
            <a:spLocks noChangeArrowheads="1"/>
          </p:cNvSpPr>
          <p:nvPr/>
        </p:nvSpPr>
        <p:spPr bwMode="auto">
          <a:xfrm>
            <a:off x="12115800" y="9486901"/>
            <a:ext cx="35147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Ответ: 1600 км.</a:t>
            </a:r>
          </a:p>
        </p:txBody>
      </p:sp>
      <p:sp>
        <p:nvSpPr>
          <p:cNvPr id="65564" name="Text Box 28"/>
          <p:cNvSpPr txBox="1">
            <a:spLocks noChangeArrowheads="1"/>
          </p:cNvSpPr>
          <p:nvPr/>
        </p:nvSpPr>
        <p:spPr bwMode="auto">
          <a:xfrm>
            <a:off x="6719888" y="3490913"/>
            <a:ext cx="18036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>
                <a:latin typeface="Times New Roman" panose="02020603050405020304" pitchFamily="18" charset="0"/>
              </a:rPr>
              <a:t>2400 км</a:t>
            </a:r>
          </a:p>
        </p:txBody>
      </p:sp>
      <p:sp>
        <p:nvSpPr>
          <p:cNvPr id="65565" name="Text Box 29"/>
          <p:cNvSpPr txBox="1">
            <a:spLocks noChangeArrowheads="1"/>
          </p:cNvSpPr>
          <p:nvPr/>
        </p:nvSpPr>
        <p:spPr bwMode="auto">
          <a:xfrm>
            <a:off x="3519488" y="5067300"/>
            <a:ext cx="15728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</a:rPr>
              <a:t>800 км</a:t>
            </a:r>
          </a:p>
        </p:txBody>
      </p:sp>
      <p:sp>
        <p:nvSpPr>
          <p:cNvPr id="65566" name="Text Box 30"/>
          <p:cNvSpPr txBox="1">
            <a:spLocks noChangeArrowheads="1"/>
          </p:cNvSpPr>
          <p:nvPr/>
        </p:nvSpPr>
        <p:spPr bwMode="auto">
          <a:xfrm>
            <a:off x="10834688" y="4991100"/>
            <a:ext cx="49244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65568" name="Text Box 32"/>
          <p:cNvSpPr txBox="1">
            <a:spLocks noChangeArrowheads="1"/>
          </p:cNvSpPr>
          <p:nvPr/>
        </p:nvSpPr>
        <p:spPr bwMode="auto">
          <a:xfrm>
            <a:off x="2490787" y="6315075"/>
            <a:ext cx="13716000" cy="41734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ru-RU" altLang="ru-RU" sz="3600" b="1" dirty="0">
                <a:latin typeface="Times New Roman" panose="02020603050405020304" pitchFamily="18" charset="0"/>
              </a:rPr>
              <a:t>                                              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Решение 2: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Найдем </a:t>
            </a:r>
            <a:r>
              <a:rPr lang="ru-RU" altLang="ru-RU" sz="36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скорость увеличения расстояния между объектами,</a:t>
            </a: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т.е. 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разницу между скоростями:</a:t>
            </a:r>
            <a:r>
              <a:rPr lang="ru-RU" altLang="ru-RU" sz="3600" b="1" dirty="0">
                <a:latin typeface="Times New Roman" panose="02020603050405020304" pitchFamily="18" charset="0"/>
              </a:rPr>
              <a:t>   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ru-RU" altLang="ru-RU" sz="3600" b="1" dirty="0">
                <a:latin typeface="Times New Roman" panose="02020603050405020304" pitchFamily="18" charset="0"/>
              </a:rPr>
              <a:t>                                      </a:t>
            </a: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1200 – 400 = 800 (км/ч)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endParaRPr lang="ru-RU" altLang="ru-RU" sz="1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Найдем расстояние между самолетом и вертолетом через 2 ч: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800 * 2 = 1600 (км)</a:t>
            </a:r>
            <a:r>
              <a:rPr lang="ru-RU" altLang="ru-RU" sz="3600" b="1" dirty="0">
                <a:latin typeface="Times New Roman" panose="02020603050405020304" pitchFamily="18" charset="0"/>
              </a:rPr>
              <a:t>                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Ответ: 1600 км.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altLang="ru-RU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91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9166 -0.0222 L 0.075 -0.022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3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208 -0.05827 L 0.01458 -0.05827 " pathEditMode="relative" rAng="0" ptsTypes="AA">
                                      <p:cBhvr>
                                        <p:cTn id="8" dur="100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6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5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6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5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6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65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65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3" grpId="0"/>
      <p:bldP spid="65556" grpId="0"/>
      <p:bldP spid="65557" grpId="0" animBg="1"/>
      <p:bldP spid="65561" grpId="0" animBg="1"/>
      <p:bldP spid="65560" grpId="0" animBg="1"/>
      <p:bldP spid="65562" grpId="0" animBg="1"/>
      <p:bldP spid="65563" grpId="0"/>
      <p:bldP spid="65564" grpId="0"/>
      <p:bldP spid="65565" grpId="0"/>
      <p:bldP spid="65566" grpId="0"/>
      <p:bldP spid="6556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1970"/>
            <a:ext cx="18289585" cy="10290940"/>
          </a:xfrm>
          <a:prstGeom prst="rect">
            <a:avLst/>
          </a:prstGeom>
        </p:spPr>
      </p:pic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2552698" y="27147"/>
            <a:ext cx="13182600" cy="11430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kern="10" dirty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Ossem Rust" panose="020B0604020202020204" charset="-52"/>
                <a:cs typeface="Times New Roman" panose="02020603050405020304" pitchFamily="18" charset="0"/>
              </a:rPr>
              <a:t>Движение по воде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43472" y="1262918"/>
            <a:ext cx="17678400" cy="1940957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u="sng" dirty="0">
                <a:solidFill>
                  <a:srgbClr val="00CC00"/>
                </a:solidFill>
                <a:latin typeface="Times New Roman" panose="02020603050405020304" pitchFamily="18" charset="0"/>
              </a:rPr>
              <a:t>Задача 4.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Собственная скорость теплохода 37 км/ч, скорость течения реки 3 км/ч. Какое расстояние он преодолеет за 3 ч, если будет плыть: а) по течению реки; б) против течения реки.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106147" y="5219700"/>
            <a:ext cx="14353053" cy="14301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300" b="1" dirty="0">
                <a:latin typeface="Times New Roman" panose="02020603050405020304" pitchFamily="18" charset="0"/>
              </a:rPr>
              <a:t>а) Найдем скорость теплохода по течению реки: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  <a:r>
              <a:rPr lang="en-US" altLang="ru-RU" sz="4200" b="1" i="1" dirty="0"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latin typeface="Times New Roman" panose="02020603050405020304" pitchFamily="18" charset="0"/>
              </a:rPr>
              <a:t>по </a:t>
            </a:r>
            <a:r>
              <a:rPr lang="ru-RU" altLang="ru-RU" sz="2700" b="1" dirty="0" err="1">
                <a:latin typeface="Times New Roman" panose="02020603050405020304" pitchFamily="18" charset="0"/>
              </a:rPr>
              <a:t>теч</a:t>
            </a:r>
            <a:r>
              <a:rPr lang="ru-RU" altLang="ru-RU" sz="2700" b="1" dirty="0">
                <a:latin typeface="Times New Roman" panose="02020603050405020304" pitchFamily="18" charset="0"/>
              </a:rPr>
              <a:t>.</a:t>
            </a:r>
            <a:r>
              <a:rPr lang="ru-RU" altLang="ru-RU" sz="3600" b="1" dirty="0">
                <a:latin typeface="Times New Roman" panose="02020603050405020304" pitchFamily="18" charset="0"/>
              </a:rPr>
              <a:t> = </a:t>
            </a:r>
            <a:r>
              <a:rPr lang="en-US" altLang="ru-RU" sz="4200" b="1" i="1" dirty="0">
                <a:latin typeface="Times New Roman" panose="02020603050405020304" pitchFamily="18" charset="0"/>
              </a:rPr>
              <a:t>V</a:t>
            </a:r>
            <a:r>
              <a:rPr lang="ru-RU" altLang="ru-RU" sz="2700" b="1" i="1" dirty="0">
                <a:latin typeface="Times New Roman" panose="02020603050405020304" pitchFamily="18" charset="0"/>
              </a:rPr>
              <a:t>соб.</a:t>
            </a:r>
            <a:r>
              <a:rPr lang="ru-RU" altLang="ru-RU" sz="3600" b="1" i="1" dirty="0">
                <a:latin typeface="Times New Roman" panose="02020603050405020304" pitchFamily="18" charset="0"/>
              </a:rPr>
              <a:t> +</a:t>
            </a:r>
            <a:r>
              <a:rPr lang="en-US" altLang="ru-RU" sz="4200" b="1" i="1" dirty="0">
                <a:latin typeface="Times New Roman" panose="02020603050405020304" pitchFamily="18" charset="0"/>
              </a:rPr>
              <a:t> V</a:t>
            </a:r>
            <a:r>
              <a:rPr lang="ru-RU" altLang="ru-RU" sz="2700" b="1" i="1" dirty="0" err="1">
                <a:latin typeface="Times New Roman" panose="02020603050405020304" pitchFamily="18" charset="0"/>
              </a:rPr>
              <a:t>теч</a:t>
            </a:r>
            <a:r>
              <a:rPr lang="ru-RU" altLang="ru-RU" sz="2700" b="1" i="1" dirty="0">
                <a:latin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</a:rPr>
              <a:t>                                             37 + 3 = 40 (км/ч)</a:t>
            </a: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8036846" y="4533900"/>
            <a:ext cx="2214305" cy="715089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</a:rPr>
              <a:t>Решение:</a:t>
            </a:r>
          </a:p>
        </p:txBody>
      </p:sp>
      <p:sp>
        <p:nvSpPr>
          <p:cNvPr id="12294" name="AutoShape 8" descr="i?id=319172342-12-72&amp;n=21"/>
          <p:cNvSpPr>
            <a:spLocks noChangeAspect="1" noChangeArrowheads="1"/>
          </p:cNvSpPr>
          <p:nvPr/>
        </p:nvSpPr>
        <p:spPr bwMode="auto">
          <a:xfrm>
            <a:off x="8915400" y="49149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700"/>
          </a:p>
        </p:txBody>
      </p:sp>
      <p:pic>
        <p:nvPicPr>
          <p:cNvPr id="12295" name="Picture 19" descr="stock vector : set of wav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1" t="73972" r="33333" b="7306"/>
          <a:stretch>
            <a:fillRect/>
          </a:stretch>
        </p:blipFill>
        <p:spPr bwMode="auto">
          <a:xfrm>
            <a:off x="2286001" y="3543300"/>
            <a:ext cx="2224088" cy="1033463"/>
          </a:xfrm>
          <a:prstGeom prst="rect">
            <a:avLst/>
          </a:prstGeom>
          <a:solidFill>
            <a:srgbClr val="66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20" descr="stock vector : set of wav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1" t="73972" r="33333" b="7306"/>
          <a:stretch>
            <a:fillRect/>
          </a:stretch>
        </p:blipFill>
        <p:spPr bwMode="auto">
          <a:xfrm>
            <a:off x="9144001" y="3543300"/>
            <a:ext cx="2224088" cy="1033463"/>
          </a:xfrm>
          <a:prstGeom prst="rect">
            <a:avLst/>
          </a:prstGeom>
          <a:solidFill>
            <a:srgbClr val="66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21" descr="stock vector : set of wav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1" t="73972" r="33333" b="7306"/>
          <a:stretch>
            <a:fillRect/>
          </a:stretch>
        </p:blipFill>
        <p:spPr bwMode="auto">
          <a:xfrm>
            <a:off x="13777913" y="3543300"/>
            <a:ext cx="2224088" cy="1033463"/>
          </a:xfrm>
          <a:prstGeom prst="rect">
            <a:avLst/>
          </a:prstGeom>
          <a:solidFill>
            <a:srgbClr val="66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22" descr="stock vector : set of wav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1" t="73972" r="33333" b="7306"/>
          <a:stretch>
            <a:fillRect/>
          </a:stretch>
        </p:blipFill>
        <p:spPr bwMode="auto">
          <a:xfrm>
            <a:off x="11315701" y="3543300"/>
            <a:ext cx="2224088" cy="1033463"/>
          </a:xfrm>
          <a:prstGeom prst="rect">
            <a:avLst/>
          </a:prstGeom>
          <a:solidFill>
            <a:srgbClr val="66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23" descr="stock vector : set of wav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1" t="73972" r="33333" b="7306"/>
          <a:stretch>
            <a:fillRect/>
          </a:stretch>
        </p:blipFill>
        <p:spPr bwMode="auto">
          <a:xfrm>
            <a:off x="4343401" y="3543300"/>
            <a:ext cx="2224088" cy="1033463"/>
          </a:xfrm>
          <a:prstGeom prst="rect">
            <a:avLst/>
          </a:prstGeom>
          <a:solidFill>
            <a:srgbClr val="66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24" descr="stock vector : set of wav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21" t="73972" r="33333" b="7306"/>
          <a:stretch>
            <a:fillRect/>
          </a:stretch>
        </p:blipFill>
        <p:spPr bwMode="auto">
          <a:xfrm>
            <a:off x="6743701" y="3543300"/>
            <a:ext cx="2224088" cy="1033463"/>
          </a:xfrm>
          <a:prstGeom prst="rect">
            <a:avLst/>
          </a:prstGeom>
          <a:solidFill>
            <a:srgbClr val="66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9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754600" y="2897326"/>
            <a:ext cx="5773814" cy="161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10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926302" y="2590801"/>
            <a:ext cx="5181597" cy="194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612" name="Text Box 28"/>
          <p:cNvSpPr txBox="1">
            <a:spLocks noChangeArrowheads="1"/>
          </p:cNvSpPr>
          <p:nvPr/>
        </p:nvSpPr>
        <p:spPr bwMode="auto">
          <a:xfrm>
            <a:off x="2106145" y="6438900"/>
            <a:ext cx="14353053" cy="14301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3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Найдем расстояние, которое проплывет теплоход за 3 ч: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  <a:r>
              <a:rPr lang="en-US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 =</a:t>
            </a:r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по </a:t>
            </a:r>
            <a:r>
              <a:rPr lang="ru-RU" altLang="ru-RU" sz="27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теч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* t</a:t>
            </a:r>
            <a:endParaRPr lang="ru-RU" altLang="ru-RU" sz="27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</a:rPr>
              <a:t>                                             </a:t>
            </a: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40 * 3 = 120 (км)                Ответ: 120 км.</a:t>
            </a:r>
          </a:p>
        </p:txBody>
      </p:sp>
      <p:sp>
        <p:nvSpPr>
          <p:cNvPr id="67614" name="Text Box 30"/>
          <p:cNvSpPr txBox="1">
            <a:spLocks noChangeArrowheads="1"/>
          </p:cNvSpPr>
          <p:nvPr/>
        </p:nvSpPr>
        <p:spPr bwMode="auto">
          <a:xfrm>
            <a:off x="2106146" y="8818721"/>
            <a:ext cx="14353053" cy="14301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300" b="1" dirty="0">
                <a:solidFill>
                  <a:srgbClr val="00CC00"/>
                </a:solidFill>
                <a:latin typeface="Times New Roman" panose="02020603050405020304" pitchFamily="18" charset="0"/>
              </a:rPr>
              <a:t>Найдем расстояние, которое проплывет теплоход за 3 ч: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 =</a:t>
            </a:r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против </a:t>
            </a:r>
            <a:r>
              <a:rPr lang="ru-RU" altLang="ru-RU" sz="27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теч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* t</a:t>
            </a:r>
            <a:r>
              <a:rPr lang="ru-RU" altLang="ru-RU" sz="27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  <a:r>
              <a:rPr lang="ru-RU" altLang="ru-RU" sz="3600" b="1" dirty="0">
                <a:solidFill>
                  <a:srgbClr val="00CC00"/>
                </a:solidFill>
                <a:latin typeface="Times New Roman" panose="02020603050405020304" pitchFamily="18" charset="0"/>
              </a:rPr>
              <a:t>34 * 3 = 102 (км)                Ответ: 102 км.</a:t>
            </a:r>
          </a:p>
        </p:txBody>
      </p:sp>
      <p:sp>
        <p:nvSpPr>
          <p:cNvPr id="67613" name="Text Box 29"/>
          <p:cNvSpPr txBox="1">
            <a:spLocks noChangeArrowheads="1"/>
          </p:cNvSpPr>
          <p:nvPr/>
        </p:nvSpPr>
        <p:spPr bwMode="auto">
          <a:xfrm>
            <a:off x="2106147" y="7675721"/>
            <a:ext cx="14353053" cy="1430179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300" b="1" dirty="0">
                <a:solidFill>
                  <a:srgbClr val="00CC00"/>
                </a:solidFill>
                <a:latin typeface="Times New Roman" panose="02020603050405020304" pitchFamily="18" charset="0"/>
              </a:rPr>
              <a:t>б) Найдем скорость теплохода против течения реки: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против </a:t>
            </a:r>
            <a:r>
              <a:rPr lang="ru-RU" altLang="ru-RU" sz="27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теч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соб.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</a:t>
            </a:r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V</a:t>
            </a:r>
            <a:r>
              <a:rPr lang="ru-RU" altLang="ru-RU" sz="27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теч</a:t>
            </a:r>
            <a:r>
              <a:rPr lang="ru-RU" altLang="ru-RU" sz="27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.            </a:t>
            </a:r>
            <a:r>
              <a:rPr lang="ru-RU" altLang="ru-RU" sz="3600" b="1" dirty="0">
                <a:solidFill>
                  <a:srgbClr val="00CC00"/>
                </a:solidFill>
                <a:latin typeface="Times New Roman" panose="02020603050405020304" pitchFamily="18" charset="0"/>
              </a:rPr>
              <a:t>37 - 3 = 34 (км/ч)</a:t>
            </a:r>
          </a:p>
        </p:txBody>
      </p:sp>
      <p:pic>
        <p:nvPicPr>
          <p:cNvPr id="20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0"/>
              </a:ext>
            </a:extLst>
          </a:blip>
          <a:srcRect/>
          <a:stretch>
            <a:fillRect/>
          </a:stretch>
        </p:blipFill>
        <p:spPr>
          <a:xfrm flipH="1">
            <a:off x="913697" y="8906942"/>
            <a:ext cx="960051" cy="1341958"/>
          </a:xfrm>
          <a:prstGeom prst="rect">
            <a:avLst/>
          </a:prstGeom>
        </p:spPr>
      </p:pic>
      <p:pic>
        <p:nvPicPr>
          <p:cNvPr id="22" name="Picture 14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 rot="2530891">
            <a:off x="328470" y="8773407"/>
            <a:ext cx="1228039" cy="1221340"/>
          </a:xfrm>
          <a:prstGeom prst="rect">
            <a:avLst/>
          </a:prstGeom>
        </p:spPr>
      </p:pic>
      <p:pic>
        <p:nvPicPr>
          <p:cNvPr id="21" name="Picture 1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8195" y="9465798"/>
            <a:ext cx="1095047" cy="852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6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72222E-7 3.7037E-6 L 1.00833 3.7037E-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67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6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1481E-6 L -1.01667 4.81481E-6 " pathEditMode="relative" rAng="0" ptsTypes="AA">
                                      <p:cBhvr>
                                        <p:cTn id="30" dur="10000" fill="hold"/>
                                        <p:tgtEl>
                                          <p:spTgt spid="67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67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0" grpId="0" animBg="1"/>
      <p:bldP spid="67589" grpId="0" animBg="1"/>
      <p:bldP spid="67612" grpId="0" animBg="1"/>
      <p:bldP spid="67614" grpId="0" animBg="1"/>
      <p:bldP spid="676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1875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1307997" y="2427713"/>
            <a:ext cx="1067174" cy="1099920"/>
            <a:chOff x="0" y="0"/>
            <a:chExt cx="1614170" cy="16637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14170" cy="1663700"/>
            </a:xfrm>
            <a:custGeom>
              <a:avLst/>
              <a:gdLst/>
              <a:ahLst/>
              <a:cxnLst/>
              <a:rect l="l" t="t" r="r" b="b"/>
              <a:pathLst>
                <a:path w="1614170" h="1663700">
                  <a:moveTo>
                    <a:pt x="463550" y="1663700"/>
                  </a:moveTo>
                  <a:lnTo>
                    <a:pt x="0" y="1586230"/>
                  </a:lnTo>
                  <a:lnTo>
                    <a:pt x="220980" y="262890"/>
                  </a:lnTo>
                  <a:lnTo>
                    <a:pt x="994410" y="595630"/>
                  </a:lnTo>
                  <a:lnTo>
                    <a:pt x="1162050" y="0"/>
                  </a:lnTo>
                  <a:lnTo>
                    <a:pt x="1614170" y="128270"/>
                  </a:lnTo>
                  <a:lnTo>
                    <a:pt x="1300480" y="1239520"/>
                  </a:lnTo>
                  <a:lnTo>
                    <a:pt x="585470" y="932180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 rot="-812502">
            <a:off x="8809648" y="9055642"/>
            <a:ext cx="1106977" cy="1054641"/>
            <a:chOff x="0" y="0"/>
            <a:chExt cx="1772920" cy="1689100"/>
          </a:xfrm>
        </p:grpSpPr>
        <p:sp>
          <p:nvSpPr>
            <p:cNvPr id="6" name="Freeform 6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l="l" t="t" r="r" b="b"/>
              <a:pathLst>
                <a:path w="1789430" h="170180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756194">
            <a:off x="17496017" y="4616180"/>
            <a:ext cx="1106977" cy="1054641"/>
            <a:chOff x="0" y="0"/>
            <a:chExt cx="1772920" cy="1689100"/>
          </a:xfrm>
        </p:grpSpPr>
        <p:sp>
          <p:nvSpPr>
            <p:cNvPr id="8" name="Freeform 8"/>
            <p:cNvSpPr/>
            <p:nvPr/>
          </p:nvSpPr>
          <p:spPr>
            <a:xfrm>
              <a:off x="-8890" y="-5080"/>
              <a:ext cx="1789430" cy="1701800"/>
            </a:xfrm>
            <a:custGeom>
              <a:avLst/>
              <a:gdLst/>
              <a:ahLst/>
              <a:cxnLst/>
              <a:rect l="l" t="t" r="r" b="b"/>
              <a:pathLst>
                <a:path w="1789430" h="1701800">
                  <a:moveTo>
                    <a:pt x="922020" y="21590"/>
                  </a:moveTo>
                  <a:lnTo>
                    <a:pt x="1172210" y="529590"/>
                  </a:lnTo>
                  <a:cubicBezTo>
                    <a:pt x="1176020" y="538480"/>
                    <a:pt x="1184910" y="544830"/>
                    <a:pt x="1195070" y="546100"/>
                  </a:cubicBezTo>
                  <a:lnTo>
                    <a:pt x="1755140" y="627380"/>
                  </a:lnTo>
                  <a:cubicBezTo>
                    <a:pt x="1779270" y="631190"/>
                    <a:pt x="1789430" y="661670"/>
                    <a:pt x="1771650" y="678180"/>
                  </a:cubicBezTo>
                  <a:lnTo>
                    <a:pt x="1366520" y="1073150"/>
                  </a:lnTo>
                  <a:cubicBezTo>
                    <a:pt x="1358900" y="1079500"/>
                    <a:pt x="1356360" y="1089660"/>
                    <a:pt x="1357630" y="1099820"/>
                  </a:cubicBezTo>
                  <a:lnTo>
                    <a:pt x="1452880" y="1658620"/>
                  </a:lnTo>
                  <a:cubicBezTo>
                    <a:pt x="1456690" y="1682750"/>
                    <a:pt x="1431290" y="1701800"/>
                    <a:pt x="1409700" y="1690370"/>
                  </a:cubicBezTo>
                  <a:lnTo>
                    <a:pt x="908050" y="1426210"/>
                  </a:lnTo>
                  <a:cubicBezTo>
                    <a:pt x="899160" y="1421130"/>
                    <a:pt x="889000" y="1421130"/>
                    <a:pt x="880110" y="1426210"/>
                  </a:cubicBezTo>
                  <a:lnTo>
                    <a:pt x="378460" y="1690370"/>
                  </a:lnTo>
                  <a:cubicBezTo>
                    <a:pt x="356870" y="1701800"/>
                    <a:pt x="331470" y="1682750"/>
                    <a:pt x="335280" y="1658620"/>
                  </a:cubicBezTo>
                  <a:lnTo>
                    <a:pt x="430530" y="1099820"/>
                  </a:lnTo>
                  <a:cubicBezTo>
                    <a:pt x="431800" y="1089660"/>
                    <a:pt x="429260" y="1080770"/>
                    <a:pt x="421640" y="1073150"/>
                  </a:cubicBezTo>
                  <a:lnTo>
                    <a:pt x="17780" y="678180"/>
                  </a:lnTo>
                  <a:cubicBezTo>
                    <a:pt x="0" y="660400"/>
                    <a:pt x="10160" y="631190"/>
                    <a:pt x="34290" y="627380"/>
                  </a:cubicBezTo>
                  <a:lnTo>
                    <a:pt x="594360" y="546100"/>
                  </a:lnTo>
                  <a:cubicBezTo>
                    <a:pt x="604520" y="544830"/>
                    <a:pt x="612140" y="538480"/>
                    <a:pt x="617220" y="529590"/>
                  </a:cubicBezTo>
                  <a:lnTo>
                    <a:pt x="867410" y="21590"/>
                  </a:lnTo>
                  <a:cubicBezTo>
                    <a:pt x="878840" y="0"/>
                    <a:pt x="910590" y="0"/>
                    <a:pt x="922020" y="21590"/>
                  </a:cubicBez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9166327">
            <a:off x="16927103" y="310794"/>
            <a:ext cx="1067174" cy="1099920"/>
            <a:chOff x="0" y="0"/>
            <a:chExt cx="1614170" cy="16637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614170" cy="1663700"/>
            </a:xfrm>
            <a:custGeom>
              <a:avLst/>
              <a:gdLst/>
              <a:ahLst/>
              <a:cxnLst/>
              <a:rect l="l" t="t" r="r" b="b"/>
              <a:pathLst>
                <a:path w="1614170" h="1663700">
                  <a:moveTo>
                    <a:pt x="463550" y="1663700"/>
                  </a:moveTo>
                  <a:lnTo>
                    <a:pt x="0" y="1586230"/>
                  </a:lnTo>
                  <a:lnTo>
                    <a:pt x="220980" y="262890"/>
                  </a:lnTo>
                  <a:lnTo>
                    <a:pt x="994410" y="595630"/>
                  </a:lnTo>
                  <a:lnTo>
                    <a:pt x="1162050" y="0"/>
                  </a:lnTo>
                  <a:lnTo>
                    <a:pt x="1614170" y="128270"/>
                  </a:lnTo>
                  <a:lnTo>
                    <a:pt x="1300480" y="1239520"/>
                  </a:lnTo>
                  <a:lnTo>
                    <a:pt x="585470" y="932180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11" name="Group 11"/>
          <p:cNvGrpSpPr/>
          <p:nvPr/>
        </p:nvGrpSpPr>
        <p:grpSpPr>
          <a:xfrm rot="2268461">
            <a:off x="12818770" y="-526494"/>
            <a:ext cx="900588" cy="900588"/>
            <a:chOff x="0" y="0"/>
            <a:chExt cx="1913890" cy="191389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913890" cy="1913890"/>
            </a:xfrm>
            <a:custGeom>
              <a:avLst/>
              <a:gdLst/>
              <a:ahLst/>
              <a:cxnLst/>
              <a:rect l="l" t="t" r="r" b="b"/>
              <a:pathLst>
                <a:path w="1913890" h="1913890">
                  <a:moveTo>
                    <a:pt x="0" y="0"/>
                  </a:moveTo>
                  <a:lnTo>
                    <a:pt x="1913890" y="0"/>
                  </a:lnTo>
                  <a:lnTo>
                    <a:pt x="1913890" y="1913890"/>
                  </a:lnTo>
                  <a:lnTo>
                    <a:pt x="0" y="1913890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028700" y="3364391"/>
            <a:ext cx="14270732" cy="5772991"/>
            <a:chOff x="0" y="0"/>
            <a:chExt cx="4827383" cy="195283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827384" cy="1952839"/>
            </a:xfrm>
            <a:custGeom>
              <a:avLst/>
              <a:gdLst/>
              <a:ahLst/>
              <a:cxnLst/>
              <a:rect l="l" t="t" r="r" b="b"/>
              <a:pathLst>
                <a:path w="4827384" h="1952839">
                  <a:moveTo>
                    <a:pt x="4702923" y="1952839"/>
                  </a:moveTo>
                  <a:lnTo>
                    <a:pt x="124460" y="1952839"/>
                  </a:lnTo>
                  <a:cubicBezTo>
                    <a:pt x="55880" y="1952839"/>
                    <a:pt x="0" y="1896959"/>
                    <a:pt x="0" y="182837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702923" y="0"/>
                  </a:lnTo>
                  <a:cubicBezTo>
                    <a:pt x="4771503" y="0"/>
                    <a:pt x="4827384" y="55880"/>
                    <a:pt x="4827384" y="124460"/>
                  </a:cubicBezTo>
                  <a:lnTo>
                    <a:pt x="4827384" y="1828379"/>
                  </a:lnTo>
                  <a:cubicBezTo>
                    <a:pt x="4827384" y="1896959"/>
                    <a:pt x="4771503" y="1952839"/>
                    <a:pt x="4702923" y="195283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1028700" y="787867"/>
            <a:ext cx="7962008" cy="9351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363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136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four Digital Pro"/>
                <a:ea typeface="+mn-ea"/>
                <a:cs typeface="+mn-cs"/>
              </a:rPr>
              <a:t>Домашняя работа</a:t>
            </a: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356317">
            <a:off x="12879151" y="4036701"/>
            <a:ext cx="5190441" cy="4945075"/>
          </a:xfrm>
          <a:prstGeom prst="rect">
            <a:avLst/>
          </a:prstGeom>
        </p:spPr>
      </p:pic>
      <p:grpSp>
        <p:nvGrpSpPr>
          <p:cNvPr id="19" name="Group 19"/>
          <p:cNvGrpSpPr/>
          <p:nvPr/>
        </p:nvGrpSpPr>
        <p:grpSpPr>
          <a:xfrm>
            <a:off x="13666471" y="9317489"/>
            <a:ext cx="3806976" cy="507592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0000">
                <a:alpha val="9804"/>
              </a:srgbClr>
            </a:solidFill>
          </p:spPr>
        </p:sp>
      </p:grp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882176" y="4492079"/>
            <a:ext cx="11633466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П</a:t>
            </a:r>
            <a:r>
              <a:rPr lang="ru-RU" altLang="ru-RU" sz="5400" b="1" dirty="0" smtClean="0">
                <a:solidFill>
                  <a:srgbClr val="008000"/>
                </a:solidFill>
                <a:latin typeface="Times New Roman" panose="02020603050405020304" pitchFamily="18" charset="0"/>
              </a:rPr>
              <a:t>ридумайте и запишите </a:t>
            </a:r>
            <a:r>
              <a:rPr lang="ru-RU" altLang="ru-RU" sz="5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4 задачи </a:t>
            </a:r>
            <a:r>
              <a:rPr lang="ru-RU" altLang="ru-RU" sz="5400" b="1" dirty="0" smtClean="0">
                <a:solidFill>
                  <a:srgbClr val="008000"/>
                </a:solidFill>
                <a:latin typeface="Times New Roman" panose="02020603050405020304" pitchFamily="18" charset="0"/>
              </a:rPr>
              <a:t>на </a:t>
            </a:r>
            <a:r>
              <a:rPr lang="ru-RU" altLang="ru-RU" sz="5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движение и </a:t>
            </a:r>
            <a:r>
              <a:rPr lang="ru-RU" altLang="ru-RU" sz="5400" b="1" dirty="0" smtClean="0">
                <a:solidFill>
                  <a:srgbClr val="008000"/>
                </a:solidFill>
                <a:latin typeface="Times New Roman" panose="02020603050405020304" pitchFamily="18" charset="0"/>
              </a:rPr>
              <a:t>решите </a:t>
            </a:r>
            <a:r>
              <a:rPr lang="ru-RU" altLang="ru-RU" sz="5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их двумя </a:t>
            </a:r>
            <a:r>
              <a:rPr lang="ru-RU" altLang="ru-RU" sz="5400" b="1" dirty="0" smtClean="0">
                <a:solidFill>
                  <a:srgbClr val="008000"/>
                </a:solidFill>
                <a:latin typeface="Times New Roman" panose="02020603050405020304" pitchFamily="18" charset="0"/>
              </a:rPr>
              <a:t>способами</a:t>
            </a:r>
            <a:r>
              <a:rPr lang="ru-RU" altLang="ru-RU" sz="54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.</a:t>
            </a:r>
            <a:r>
              <a:rPr lang="ru-RU" altLang="ru-RU" sz="5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85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67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475813">
            <a:off x="15438550" y="4029041"/>
            <a:ext cx="3538370" cy="340326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233075" y="8535391"/>
            <a:ext cx="2151757" cy="205395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47105" y="3326530"/>
            <a:ext cx="15502495" cy="5001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762"/>
              </a:lnSpc>
            </a:pPr>
            <a:r>
              <a:rPr lang="en-US" sz="6750" dirty="0">
                <a:solidFill>
                  <a:srgbClr val="000000"/>
                </a:solidFill>
                <a:latin typeface="Oranienbaum Bold"/>
              </a:rPr>
              <a:t>«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Если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вы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хотите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научиться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плавать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,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то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смело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входите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в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воду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, а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если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хотите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научиться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решать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задачи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,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то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решайте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 </a:t>
            </a:r>
            <a:r>
              <a:rPr lang="en-US" sz="6750" dirty="0" err="1">
                <a:solidFill>
                  <a:srgbClr val="000000"/>
                </a:solidFill>
                <a:latin typeface="Oranienbaum Bold"/>
              </a:rPr>
              <a:t>их</a:t>
            </a:r>
            <a:r>
              <a:rPr lang="en-US" sz="6750" dirty="0">
                <a:solidFill>
                  <a:srgbClr val="000000"/>
                </a:solidFill>
                <a:latin typeface="Oranienbaum Bold"/>
              </a:rPr>
              <a:t>!». </a:t>
            </a:r>
          </a:p>
          <a:p>
            <a:pPr algn="ctr">
              <a:lnSpc>
                <a:spcPts val="7762"/>
              </a:lnSpc>
            </a:pPr>
            <a:endParaRPr lang="en-US" sz="6750" dirty="0">
              <a:solidFill>
                <a:srgbClr val="000000"/>
              </a:solidFill>
              <a:latin typeface="Oranienbaum Bold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065173">
            <a:off x="-47526" y="-596708"/>
            <a:ext cx="3897838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7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660976">
            <a:off x="16862656" y="-136852"/>
            <a:ext cx="1710326" cy="16699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501718" y="-157247"/>
            <a:ext cx="1912357" cy="17106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6792" y="5832529"/>
            <a:ext cx="3773727" cy="41148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307555" y="5989727"/>
            <a:ext cx="4144945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320106" y="698098"/>
            <a:ext cx="2042437" cy="41148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987885" y="342900"/>
            <a:ext cx="5385306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0545506" y="741453"/>
            <a:ext cx="1601031" cy="41148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12614899" y="741453"/>
            <a:ext cx="5453808" cy="357224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7"/>
          <a:srcRect l="2466" r="2466"/>
          <a:stretch>
            <a:fillRect/>
          </a:stretch>
        </p:blipFill>
        <p:spPr>
          <a:xfrm>
            <a:off x="12614899" y="3529123"/>
            <a:ext cx="5453808" cy="3825763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54460" y="5832529"/>
            <a:ext cx="3773727" cy="41148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849591" y="5832529"/>
            <a:ext cx="3773727" cy="41148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6400561" y="6172200"/>
            <a:ext cx="4144945" cy="41148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12614899" y="6494788"/>
            <a:ext cx="5453808" cy="3609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2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74182" y="2334784"/>
            <a:ext cx="11596340" cy="3080834"/>
            <a:chOff x="0" y="0"/>
            <a:chExt cx="8166299" cy="2169565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8102799" cy="2106065"/>
            </a:xfrm>
            <a:custGeom>
              <a:avLst/>
              <a:gdLst/>
              <a:ahLst/>
              <a:cxnLst/>
              <a:rect l="l" t="t" r="r" b="b"/>
              <a:pathLst>
                <a:path w="8102799" h="2106065">
                  <a:moveTo>
                    <a:pt x="8010089" y="2106065"/>
                  </a:moveTo>
                  <a:lnTo>
                    <a:pt x="92710" y="2106065"/>
                  </a:lnTo>
                  <a:cubicBezTo>
                    <a:pt x="41910" y="2106065"/>
                    <a:pt x="0" y="2064155"/>
                    <a:pt x="0" y="201335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8008819" y="0"/>
                  </a:lnTo>
                  <a:cubicBezTo>
                    <a:pt x="8059619" y="0"/>
                    <a:pt x="8101529" y="41910"/>
                    <a:pt x="8101529" y="92710"/>
                  </a:cubicBezTo>
                  <a:lnTo>
                    <a:pt x="8101529" y="2012085"/>
                  </a:lnTo>
                  <a:cubicBezTo>
                    <a:pt x="8102799" y="2064155"/>
                    <a:pt x="8060889" y="2106065"/>
                    <a:pt x="8010089" y="2106065"/>
                  </a:cubicBezTo>
                  <a:close/>
                </a:path>
              </a:pathLst>
            </a:custGeom>
            <a:solidFill>
              <a:srgbClr val="FDD131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8166299" cy="2169565"/>
            </a:xfrm>
            <a:custGeom>
              <a:avLst/>
              <a:gdLst/>
              <a:ahLst/>
              <a:cxnLst/>
              <a:rect l="l" t="t" r="r" b="b"/>
              <a:pathLst>
                <a:path w="8166299" h="2169565">
                  <a:moveTo>
                    <a:pt x="8041839" y="59690"/>
                  </a:moveTo>
                  <a:cubicBezTo>
                    <a:pt x="8077399" y="59690"/>
                    <a:pt x="8106609" y="88900"/>
                    <a:pt x="8106609" y="124460"/>
                  </a:cubicBezTo>
                  <a:lnTo>
                    <a:pt x="8106609" y="2045105"/>
                  </a:lnTo>
                  <a:cubicBezTo>
                    <a:pt x="8106609" y="2080665"/>
                    <a:pt x="8077399" y="2109875"/>
                    <a:pt x="8041839" y="2109875"/>
                  </a:cubicBezTo>
                  <a:lnTo>
                    <a:pt x="124460" y="2109875"/>
                  </a:lnTo>
                  <a:cubicBezTo>
                    <a:pt x="88900" y="2109875"/>
                    <a:pt x="59690" y="2080665"/>
                    <a:pt x="59690" y="204510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8041839" y="59690"/>
                  </a:lnTo>
                  <a:moveTo>
                    <a:pt x="804183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2045105"/>
                  </a:lnTo>
                  <a:cubicBezTo>
                    <a:pt x="0" y="2113685"/>
                    <a:pt x="55880" y="2169565"/>
                    <a:pt x="124460" y="2169565"/>
                  </a:cubicBezTo>
                  <a:lnTo>
                    <a:pt x="8041839" y="2169565"/>
                  </a:lnTo>
                  <a:cubicBezTo>
                    <a:pt x="8110419" y="2169565"/>
                    <a:pt x="8166299" y="2113685"/>
                    <a:pt x="8166299" y="2045105"/>
                  </a:cubicBezTo>
                  <a:lnTo>
                    <a:pt x="8166299" y="124460"/>
                  </a:lnTo>
                  <a:cubicBezTo>
                    <a:pt x="8166299" y="55880"/>
                    <a:pt x="8110419" y="0"/>
                    <a:pt x="8041839" y="0"/>
                  </a:cubicBezTo>
                  <a:close/>
                </a:path>
              </a:pathLst>
            </a:custGeom>
            <a:solidFill>
              <a:srgbClr val="FDE7EB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9062158" y="7284711"/>
            <a:ext cx="8045164" cy="1487582"/>
            <a:chOff x="0" y="0"/>
            <a:chExt cx="10726885" cy="1983443"/>
          </a:xfrm>
        </p:grpSpPr>
        <p:sp>
          <p:nvSpPr>
            <p:cNvPr id="6" name="TextBox 6"/>
            <p:cNvSpPr txBox="1"/>
            <p:nvPr/>
          </p:nvSpPr>
          <p:spPr>
            <a:xfrm>
              <a:off x="0" y="-196850"/>
              <a:ext cx="10726885" cy="11176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29"/>
                </a:lnSpc>
              </a:pPr>
              <a:r>
                <a:rPr lang="en-US" sz="2775">
                  <a:solidFill>
                    <a:srgbClr val="312249"/>
                  </a:solidFill>
                  <a:latin typeface="Lumberjack"/>
                </a:rPr>
                <a:t>Узнать, как применять математику в реальной жизни</a:t>
              </a:r>
            </a:p>
            <a:p>
              <a:pPr>
                <a:lnSpc>
                  <a:spcPts val="3329"/>
                </a:lnSpc>
              </a:pPr>
              <a:endParaRPr lang="en-US" sz="2775">
                <a:solidFill>
                  <a:srgbClr val="312249"/>
                </a:solidFill>
                <a:latin typeface="Lumberjack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016338"/>
              <a:ext cx="10726885" cy="9671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r>
                <a:rPr lang="en-US" sz="2100">
                  <a:solidFill>
                    <a:srgbClr val="312249"/>
                  </a:solidFill>
                  <a:latin typeface="Lato"/>
                </a:rPr>
                <a:t>Мы будем изучать математические понятия в сфере бизнеса, пропозициональную логику и рассуждения.</a:t>
              </a:r>
            </a:p>
          </p:txBody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28700" y="2733940"/>
            <a:ext cx="1927071" cy="183246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484156" y="2790936"/>
            <a:ext cx="1775144" cy="168800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337317">
            <a:off x="297361" y="8197596"/>
            <a:ext cx="1078183" cy="167988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59683" y="8909142"/>
            <a:ext cx="731570" cy="69831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206380">
            <a:off x="466789" y="9447430"/>
            <a:ext cx="1385787" cy="79871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3374182" y="3014558"/>
            <a:ext cx="11596340" cy="1648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69"/>
              </a:lnSpc>
            </a:pPr>
            <a:r>
              <a:rPr lang="en-US" sz="11191">
                <a:solidFill>
                  <a:srgbClr val="000000"/>
                </a:solidFill>
                <a:latin typeface="Anaktoria"/>
              </a:rPr>
              <a:t>Задачи на движение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E1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11727" y="1181100"/>
            <a:ext cx="5908383" cy="3724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52"/>
              </a:lnSpc>
            </a:pPr>
            <a:r>
              <a:rPr lang="en-US" sz="7109" dirty="0" err="1">
                <a:solidFill>
                  <a:srgbClr val="000000"/>
                </a:solidFill>
                <a:latin typeface="Clear Sans Thin"/>
              </a:rPr>
              <a:t>Скорость</a:t>
            </a:r>
            <a:r>
              <a:rPr lang="en-US" sz="7109" dirty="0">
                <a:solidFill>
                  <a:srgbClr val="000000"/>
                </a:solidFill>
                <a:latin typeface="Clear Sans Thin"/>
              </a:rPr>
              <a:t>(V)</a:t>
            </a:r>
          </a:p>
          <a:p>
            <a:pPr algn="ctr">
              <a:lnSpc>
                <a:spcPts val="9952"/>
              </a:lnSpc>
            </a:pPr>
            <a:r>
              <a:rPr lang="en-US" sz="7109" dirty="0" err="1">
                <a:solidFill>
                  <a:srgbClr val="000000"/>
                </a:solidFill>
                <a:latin typeface="Clear Sans Thin"/>
              </a:rPr>
              <a:t>Время</a:t>
            </a:r>
            <a:r>
              <a:rPr lang="en-US" sz="7109" dirty="0">
                <a:solidFill>
                  <a:srgbClr val="000000"/>
                </a:solidFill>
                <a:latin typeface="Clear Sans Thin"/>
              </a:rPr>
              <a:t>(t)</a:t>
            </a:r>
          </a:p>
          <a:p>
            <a:pPr algn="ctr">
              <a:lnSpc>
                <a:spcPts val="9952"/>
              </a:lnSpc>
            </a:pPr>
            <a:r>
              <a:rPr lang="en-US" sz="7109" dirty="0" err="1">
                <a:solidFill>
                  <a:srgbClr val="000000"/>
                </a:solidFill>
                <a:latin typeface="Clear Sans Thin"/>
              </a:rPr>
              <a:t>Расстояние</a:t>
            </a:r>
            <a:r>
              <a:rPr lang="en-US" sz="7109" dirty="0">
                <a:solidFill>
                  <a:srgbClr val="000000"/>
                </a:solidFill>
                <a:latin typeface="Clear Sans Thin"/>
              </a:rPr>
              <a:t>(S)</a:t>
            </a:r>
          </a:p>
        </p:txBody>
      </p:sp>
      <p:sp>
        <p:nvSpPr>
          <p:cNvPr id="3" name="AutoShape 3"/>
          <p:cNvSpPr/>
          <p:nvPr/>
        </p:nvSpPr>
        <p:spPr>
          <a:xfrm>
            <a:off x="5915173" y="2171700"/>
            <a:ext cx="2499742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4" name="AutoShape 4"/>
          <p:cNvSpPr/>
          <p:nvPr/>
        </p:nvSpPr>
        <p:spPr>
          <a:xfrm>
            <a:off x="5915173" y="3303030"/>
            <a:ext cx="2499742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5" name="AutoShape 5"/>
          <p:cNvSpPr/>
          <p:nvPr/>
        </p:nvSpPr>
        <p:spPr>
          <a:xfrm>
            <a:off x="6220110" y="4600013"/>
            <a:ext cx="2499742" cy="0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746277" y="1179403"/>
            <a:ext cx="9236923" cy="138387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216125" y="-85725"/>
            <a:ext cx="11118363" cy="1245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44"/>
              </a:lnSpc>
            </a:pPr>
            <a:r>
              <a:rPr lang="en-US" sz="7649" spc="764">
                <a:solidFill>
                  <a:srgbClr val="2F05FD"/>
                </a:solidFill>
                <a:latin typeface="Ossem Rust"/>
              </a:rPr>
              <a:t>Единицы измерения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608581" y="1406495"/>
            <a:ext cx="7650719" cy="971027"/>
            <a:chOff x="-124456" y="-152400"/>
            <a:chExt cx="10200958" cy="1294703"/>
          </a:xfrm>
        </p:grpSpPr>
        <p:sp>
          <p:nvSpPr>
            <p:cNvPr id="9" name="TextBox 9"/>
            <p:cNvSpPr txBox="1"/>
            <p:nvPr/>
          </p:nvSpPr>
          <p:spPr>
            <a:xfrm>
              <a:off x="0" y="-152400"/>
              <a:ext cx="10076502" cy="12947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464"/>
                </a:lnSpc>
              </a:pPr>
              <a:endParaRPr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-124456" y="-54740"/>
              <a:ext cx="9305218" cy="10601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232"/>
                </a:lnSpc>
              </a:pPr>
              <a:r>
                <a:rPr lang="en-US" sz="4298" spc="300" dirty="0">
                  <a:solidFill>
                    <a:srgbClr val="000000"/>
                  </a:solidFill>
                  <a:latin typeface="Roboto Condensed Bold"/>
                </a:rPr>
                <a:t>м/с, м/</a:t>
              </a:r>
              <a:r>
                <a:rPr lang="en-US" sz="4298" spc="300" dirty="0" err="1">
                  <a:solidFill>
                    <a:srgbClr val="000000"/>
                  </a:solidFill>
                  <a:latin typeface="Roboto Condensed Bold"/>
                </a:rPr>
                <a:t>мин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,</a:t>
              </a:r>
              <a:r>
                <a:rPr lang="ru-RU" sz="4298" spc="300" dirty="0" smtClean="0">
                  <a:solidFill>
                    <a:srgbClr val="000000"/>
                  </a:solidFill>
                  <a:latin typeface="Roboto Condensed Bold"/>
                </a:rPr>
                <a:t> </a:t>
              </a:r>
              <a:r>
                <a:rPr lang="en-US" sz="4298" spc="300" dirty="0" err="1" smtClean="0">
                  <a:solidFill>
                    <a:srgbClr val="000000"/>
                  </a:solidFill>
                  <a:latin typeface="Roboto Condensed Bold"/>
                </a:rPr>
                <a:t>км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/</a:t>
              </a:r>
              <a:r>
                <a:rPr lang="en-US" sz="4298" spc="300" dirty="0" err="1" smtClean="0">
                  <a:solidFill>
                    <a:srgbClr val="000000"/>
                  </a:solidFill>
                  <a:latin typeface="Roboto Condensed Bold"/>
                </a:rPr>
                <a:t>мин,км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/ч</a:t>
              </a:r>
              <a:endParaRPr lang="en-US" sz="4298" spc="300" dirty="0">
                <a:solidFill>
                  <a:srgbClr val="000000"/>
                </a:solidFill>
                <a:latin typeface="Roboto Condensed Bold"/>
              </a:endParaRP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746277" y="2677858"/>
            <a:ext cx="9034885" cy="1156809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>
            <a:off x="10952425" y="2780926"/>
            <a:ext cx="6306875" cy="971027"/>
            <a:chOff x="0" y="-152400"/>
            <a:chExt cx="8409167" cy="1294703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152400"/>
              <a:ext cx="8409167" cy="12947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464"/>
                </a:lnSpc>
              </a:pPr>
              <a:endParaRPr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381788" y="-52131"/>
              <a:ext cx="7765506" cy="10601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232"/>
                </a:lnSpc>
              </a:pPr>
              <a:r>
                <a:rPr lang="en-US" sz="4298" spc="300" dirty="0">
                  <a:solidFill>
                    <a:srgbClr val="000000"/>
                  </a:solidFill>
                  <a:latin typeface="Roboto Condensed Bold"/>
                </a:rPr>
                <a:t>с, </a:t>
              </a:r>
              <a:r>
                <a:rPr lang="en-US" sz="4298" spc="300" dirty="0" err="1">
                  <a:solidFill>
                    <a:srgbClr val="000000"/>
                  </a:solidFill>
                  <a:latin typeface="Roboto Condensed Bold"/>
                </a:rPr>
                <a:t>мин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,</a:t>
              </a:r>
              <a:r>
                <a:rPr lang="ru-RU" sz="4298" spc="300" dirty="0" smtClean="0">
                  <a:solidFill>
                    <a:srgbClr val="000000"/>
                  </a:solidFill>
                  <a:latin typeface="Roboto Condensed Bold"/>
                </a:rPr>
                <a:t> 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ч</a:t>
              </a:r>
              <a:endParaRPr lang="en-US" sz="4298" spc="300" dirty="0">
                <a:solidFill>
                  <a:srgbClr val="000000"/>
                </a:solidFill>
                <a:latin typeface="Roboto Condensed Bold"/>
              </a:endParaRPr>
            </a:p>
          </p:txBody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880870" y="3855020"/>
            <a:ext cx="8900291" cy="1311945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10568546" y="4114500"/>
            <a:ext cx="6881254" cy="971027"/>
            <a:chOff x="-765839" y="-152400"/>
            <a:chExt cx="9175006" cy="1294703"/>
          </a:xfrm>
        </p:grpSpPr>
        <p:sp>
          <p:nvSpPr>
            <p:cNvPr id="17" name="TextBox 17"/>
            <p:cNvSpPr txBox="1"/>
            <p:nvPr/>
          </p:nvSpPr>
          <p:spPr>
            <a:xfrm>
              <a:off x="0" y="-152400"/>
              <a:ext cx="8409167" cy="12947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464"/>
                </a:lnSpc>
              </a:pPr>
              <a:endParaRPr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-765839" y="-126724"/>
              <a:ext cx="7765506" cy="9788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232"/>
                </a:lnSpc>
              </a:pPr>
              <a:r>
                <a:rPr lang="en-US" sz="4298" spc="300" dirty="0" err="1">
                  <a:solidFill>
                    <a:srgbClr val="000000"/>
                  </a:solidFill>
                  <a:latin typeface="Roboto Condensed Bold"/>
                </a:rPr>
                <a:t>мм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,</a:t>
              </a:r>
              <a:r>
                <a:rPr lang="ru-RU" sz="4298" spc="300" dirty="0" smtClean="0">
                  <a:solidFill>
                    <a:srgbClr val="000000"/>
                  </a:solidFill>
                  <a:latin typeface="Roboto Condensed Bold"/>
                </a:rPr>
                <a:t> </a:t>
              </a:r>
              <a:r>
                <a:rPr lang="en-US" sz="4298" spc="300" dirty="0" err="1" smtClean="0">
                  <a:solidFill>
                    <a:srgbClr val="000000"/>
                  </a:solidFill>
                  <a:latin typeface="Roboto Condensed Bold"/>
                </a:rPr>
                <a:t>см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,</a:t>
              </a:r>
              <a:r>
                <a:rPr lang="ru-RU" sz="4298" spc="300" dirty="0" smtClean="0">
                  <a:solidFill>
                    <a:srgbClr val="000000"/>
                  </a:solidFill>
                  <a:latin typeface="Roboto Condensed Bold"/>
                </a:rPr>
                <a:t> </a:t>
              </a:r>
              <a:r>
                <a:rPr lang="en-US" sz="4298" spc="300" dirty="0" err="1" smtClean="0">
                  <a:solidFill>
                    <a:srgbClr val="000000"/>
                  </a:solidFill>
                  <a:latin typeface="Roboto Condensed Bold"/>
                </a:rPr>
                <a:t>дм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,</a:t>
              </a:r>
              <a:r>
                <a:rPr lang="ru-RU" sz="4298" spc="300" dirty="0" smtClean="0">
                  <a:solidFill>
                    <a:srgbClr val="000000"/>
                  </a:solidFill>
                  <a:latin typeface="Roboto Condensed Bold"/>
                </a:rPr>
                <a:t> </a:t>
              </a:r>
              <a:r>
                <a:rPr lang="en-US" sz="4298" spc="300" dirty="0" smtClean="0">
                  <a:solidFill>
                    <a:srgbClr val="000000"/>
                  </a:solidFill>
                  <a:latin typeface="Roboto Condensed Bold"/>
                </a:rPr>
                <a:t>м,</a:t>
              </a:r>
              <a:r>
                <a:rPr lang="ru-RU" sz="4298" spc="300" dirty="0" smtClean="0">
                  <a:solidFill>
                    <a:srgbClr val="000000"/>
                  </a:solidFill>
                  <a:latin typeface="Roboto Condensed Bold"/>
                </a:rPr>
                <a:t> </a:t>
              </a:r>
              <a:r>
                <a:rPr lang="en-US" sz="4298" spc="300" dirty="0" err="1" smtClean="0">
                  <a:solidFill>
                    <a:srgbClr val="000000"/>
                  </a:solidFill>
                  <a:latin typeface="Roboto Condensed Bold"/>
                </a:rPr>
                <a:t>км</a:t>
              </a:r>
              <a:endParaRPr lang="en-US" sz="4298" spc="300" dirty="0">
                <a:solidFill>
                  <a:srgbClr val="000000"/>
                </a:solidFill>
                <a:latin typeface="Roboto Condensed Bold"/>
              </a:endParaRPr>
            </a:p>
          </p:txBody>
        </p:sp>
      </p:grpSp>
      <p:pic>
        <p:nvPicPr>
          <p:cNvPr id="1026" name="Picture 2" descr="https://catherineasquithgallery.com/uploads/posts/2021-03/1614574650_8-p-stikeri-na-belom-fone-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62200" y="4894191"/>
            <a:ext cx="9244165" cy="575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1"/>
          <p:cNvSpPr txBox="1"/>
          <p:nvPr/>
        </p:nvSpPr>
        <p:spPr>
          <a:xfrm>
            <a:off x="3862676" y="6318071"/>
            <a:ext cx="6243211" cy="23596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24"/>
              </a:lnSpc>
            </a:pPr>
            <a:r>
              <a:rPr lang="en-US" sz="6361" spc="445" dirty="0" smtClean="0">
                <a:solidFill>
                  <a:srgbClr val="000000"/>
                </a:solidFill>
                <a:latin typeface="Magneto" panose="04030805050802020D02" pitchFamily="82" charset="0"/>
              </a:rPr>
              <a:t>S=</a:t>
            </a:r>
            <a:r>
              <a:rPr lang="en-US" sz="6361" spc="445" dirty="0" err="1" smtClean="0">
                <a:solidFill>
                  <a:srgbClr val="000000"/>
                </a:solidFill>
                <a:latin typeface="Magneto" panose="04030805050802020D02" pitchFamily="82" charset="0"/>
              </a:rPr>
              <a:t>V</a:t>
            </a:r>
            <a:r>
              <a:rPr lang="en-US" sz="6361" spc="445" dirty="0" err="1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·</a:t>
            </a:r>
            <a:r>
              <a:rPr lang="en-US" sz="6361" spc="445" dirty="0" err="1" smtClean="0">
                <a:solidFill>
                  <a:srgbClr val="000000"/>
                </a:solidFill>
                <a:latin typeface="Magneto" panose="04030805050802020D02" pitchFamily="82" charset="0"/>
              </a:rPr>
              <a:t>t</a:t>
            </a:r>
            <a:endParaRPr lang="en-US" sz="1400" spc="445" dirty="0">
              <a:solidFill>
                <a:srgbClr val="000000"/>
              </a:solidFill>
              <a:latin typeface="Magneto" panose="04030805050802020D02" pitchFamily="82" charset="0"/>
            </a:endParaRPr>
          </a:p>
          <a:p>
            <a:pPr algn="ctr">
              <a:lnSpc>
                <a:spcPts val="9224"/>
              </a:lnSpc>
            </a:pPr>
            <a:r>
              <a:rPr lang="en-US" sz="4400" spc="445" dirty="0">
                <a:solidFill>
                  <a:srgbClr val="000000"/>
                </a:solidFill>
                <a:latin typeface="Magneto" panose="04030805050802020D02" pitchFamily="82" charset="0"/>
              </a:rPr>
              <a:t>V=</a:t>
            </a:r>
            <a:r>
              <a:rPr lang="en-US" sz="4400" spc="445" dirty="0" err="1">
                <a:solidFill>
                  <a:srgbClr val="000000"/>
                </a:solidFill>
                <a:latin typeface="Magneto" panose="04030805050802020D02" pitchFamily="82" charset="0"/>
              </a:rPr>
              <a:t>S:t</a:t>
            </a:r>
            <a:r>
              <a:rPr lang="en-US" sz="4400" spc="445" dirty="0">
                <a:solidFill>
                  <a:srgbClr val="000000"/>
                </a:solidFill>
                <a:latin typeface="Magneto" panose="04030805050802020D02" pitchFamily="82" charset="0"/>
              </a:rPr>
              <a:t>        </a:t>
            </a:r>
            <a:r>
              <a:rPr lang="en-US" sz="4400" spc="445" dirty="0" smtClean="0">
                <a:solidFill>
                  <a:srgbClr val="000000"/>
                </a:solidFill>
                <a:latin typeface="Magneto" panose="04030805050802020D02" pitchFamily="82" charset="0"/>
              </a:rPr>
              <a:t>t=S</a:t>
            </a:r>
            <a:r>
              <a:rPr lang="en-US" sz="4400" spc="445" dirty="0">
                <a:solidFill>
                  <a:srgbClr val="0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·</a:t>
            </a:r>
            <a:r>
              <a:rPr lang="en-US" sz="4400" spc="445" dirty="0" smtClean="0">
                <a:solidFill>
                  <a:srgbClr val="000000"/>
                </a:solidFill>
                <a:latin typeface="Magneto" panose="04030805050802020D02" pitchFamily="82" charset="0"/>
              </a:rPr>
              <a:t>V</a:t>
            </a:r>
            <a:endParaRPr lang="en-US" sz="4400" spc="445" dirty="0">
              <a:solidFill>
                <a:srgbClr val="000000"/>
              </a:solidFill>
              <a:latin typeface="Magneto" panose="04030805050802020D02" pitchFamily="82" charset="0"/>
            </a:endParaRPr>
          </a:p>
        </p:txBody>
      </p:sp>
      <p:sp>
        <p:nvSpPr>
          <p:cNvPr id="22" name="AutoShape 22"/>
          <p:cNvSpPr/>
          <p:nvPr/>
        </p:nvSpPr>
        <p:spPr>
          <a:xfrm rot="7602177">
            <a:off x="4978465" y="7591986"/>
            <a:ext cx="686117" cy="27663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23" name="AutoShape 23"/>
          <p:cNvSpPr/>
          <p:nvPr/>
        </p:nvSpPr>
        <p:spPr>
          <a:xfrm rot="3123556">
            <a:off x="8177429" y="7581860"/>
            <a:ext cx="681123" cy="47912"/>
          </a:xfrm>
          <a:prstGeom prst="line">
            <a:avLst/>
          </a:prstGeom>
          <a:ln w="47625" cap="rnd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3086"/>
            <a:ext cx="1600200" cy="141194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74045">
            <a:off x="189920" y="2435048"/>
            <a:ext cx="1140051" cy="100592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671455">
            <a:off x="2252123" y="1618389"/>
            <a:ext cx="1140051" cy="1005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1970"/>
            <a:ext cx="18289585" cy="10290940"/>
          </a:xfrm>
          <a:prstGeom prst="rect">
            <a:avLst/>
          </a:prstGeom>
        </p:spPr>
      </p:pic>
      <p:sp>
        <p:nvSpPr>
          <p:cNvPr id="7171" name="WordArt 5"/>
          <p:cNvSpPr>
            <a:spLocks noChangeArrowheads="1" noChangeShapeType="1" noTextEdit="1"/>
          </p:cNvSpPr>
          <p:nvPr/>
        </p:nvSpPr>
        <p:spPr bwMode="auto">
          <a:xfrm>
            <a:off x="990601" y="-419100"/>
            <a:ext cx="1219200" cy="11048999"/>
          </a:xfrm>
          <a:prstGeom prst="rect">
            <a:avLst/>
          </a:prstGeom>
        </p:spPr>
        <p:txBody>
          <a:bodyPr vert="horz" wrap="none" fromWordArt="1">
            <a:prstTxWarp prst="textPlain">
              <a:avLst>
                <a:gd name="adj" fmla="val 43747"/>
              </a:avLst>
            </a:prstTxWarp>
          </a:bodyPr>
          <a:lstStyle/>
          <a:p>
            <a:pPr algn="ctr"/>
            <a:endParaRPr lang="ru-RU" sz="54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</a:p>
          <a:p>
            <a:pPr algn="ctr"/>
            <a:endParaRPr lang="ru-RU" sz="5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</a:p>
          <a:p>
            <a:pPr algn="ctr"/>
            <a:r>
              <a:rPr lang="ru-RU" sz="5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</a:p>
          <a:p>
            <a:pPr algn="ctr"/>
            <a:endParaRPr lang="ru-RU" sz="5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806661677"/>
              </p:ext>
            </p:extLst>
          </p:nvPr>
        </p:nvGraphicFramePr>
        <p:xfrm>
          <a:off x="3200400" y="1127257"/>
          <a:ext cx="14478000" cy="8559966"/>
        </p:xfrm>
        <a:graphic>
          <a:graphicData uri="http://schemas.openxmlformats.org/drawingml/2006/table">
            <a:tbl>
              <a:tblPr/>
              <a:tblGrid>
                <a:gridCol w="482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2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362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Скорость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(км/ч)</a:t>
                      </a: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00FF"/>
                        </a:gs>
                        <a:gs pos="50000">
                          <a:srgbClr val="00CCFF"/>
                        </a:gs>
                        <a:gs pos="100000">
                          <a:srgbClr val="0000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Время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(ч)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00FF"/>
                        </a:gs>
                        <a:gs pos="50000">
                          <a:srgbClr val="00CCFF"/>
                        </a:gs>
                        <a:gs pos="100000">
                          <a:srgbClr val="0000FF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Расстояние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(км)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0000FF"/>
                        </a:gs>
                        <a:gs pos="50000">
                          <a:srgbClr val="00CCFF"/>
                        </a:gs>
                        <a:gs pos="100000">
                          <a:srgbClr val="0000FF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7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578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</a:t>
                      </a: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240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27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200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553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</a:t>
                      </a: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ч 30 мин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6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?</a:t>
                      </a:r>
                    </a:p>
                  </a:txBody>
                  <a:tcPr marL="137160" marR="137160" marT="68580" marB="6858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4387" name="Text Box 51"/>
          <p:cNvSpPr txBox="1">
            <a:spLocks noChangeArrowheads="1"/>
          </p:cNvSpPr>
          <p:nvPr/>
        </p:nvSpPr>
        <p:spPr bwMode="auto">
          <a:xfrm>
            <a:off x="14369028" y="3162300"/>
            <a:ext cx="1338828" cy="1015663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latin typeface="Times New Roman" panose="02020603050405020304" pitchFamily="18" charset="0"/>
              </a:rPr>
              <a:t>150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10097556" y="4762500"/>
            <a:ext cx="683688" cy="1015663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4389" name="Text Box 53"/>
          <p:cNvSpPr txBox="1">
            <a:spLocks noChangeArrowheads="1"/>
          </p:cNvSpPr>
          <p:nvPr/>
        </p:nvSpPr>
        <p:spPr bwMode="auto">
          <a:xfrm>
            <a:off x="5105400" y="6591300"/>
            <a:ext cx="954107" cy="1015663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latin typeface="Times New Roman" panose="02020603050405020304" pitchFamily="18" charset="0"/>
              </a:rPr>
              <a:t>40</a:t>
            </a:r>
          </a:p>
        </p:txBody>
      </p:sp>
      <p:sp>
        <p:nvSpPr>
          <p:cNvPr id="14390" name="Text Box 54"/>
          <p:cNvSpPr txBox="1">
            <a:spLocks noChangeArrowheads="1"/>
          </p:cNvSpPr>
          <p:nvPr/>
        </p:nvSpPr>
        <p:spPr bwMode="auto">
          <a:xfrm>
            <a:off x="14554200" y="8267700"/>
            <a:ext cx="1338828" cy="1015663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latin typeface="Times New Roman" panose="02020603050405020304" pitchFamily="18" charset="0"/>
              </a:rPr>
              <a:t>200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9" y="-190500"/>
            <a:ext cx="1140051" cy="10059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65" y="9203788"/>
            <a:ext cx="1103472" cy="10851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33" y="8039100"/>
            <a:ext cx="564387" cy="5550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5842" y="8661197"/>
            <a:ext cx="1103472" cy="108518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1" y="6913962"/>
            <a:ext cx="1103472" cy="108518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8853" y="9386778"/>
            <a:ext cx="731323" cy="71920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 flipV="1">
            <a:off x="2094074" y="1127257"/>
            <a:ext cx="571638" cy="50438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253570">
            <a:off x="374337" y="1986783"/>
            <a:ext cx="818584" cy="72228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825170">
            <a:off x="156614" y="1086659"/>
            <a:ext cx="506423" cy="44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1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87" grpId="0" animBg="1"/>
      <p:bldP spid="14388" grpId="0" animBg="1"/>
      <p:bldP spid="14389" grpId="0" animBg="1"/>
      <p:bldP spid="143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1970"/>
            <a:ext cx="18289585" cy="10290940"/>
          </a:xfrm>
          <a:prstGeom prst="rect">
            <a:avLst/>
          </a:prstGeom>
        </p:spPr>
      </p:pic>
      <p:sp>
        <p:nvSpPr>
          <p:cNvPr id="8194" name="WordArt 5"/>
          <p:cNvSpPr>
            <a:spLocks noChangeArrowheads="1" noChangeShapeType="1" noTextEdit="1"/>
          </p:cNvSpPr>
          <p:nvPr/>
        </p:nvSpPr>
        <p:spPr bwMode="auto">
          <a:xfrm>
            <a:off x="228600" y="68096"/>
            <a:ext cx="174498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Ossem Rust" panose="020B0604020202020204" charset="-52"/>
                <a:cs typeface="Times New Roman" panose="02020603050405020304" pitchFamily="18" charset="0"/>
              </a:rPr>
              <a:t>Виды задач на </a:t>
            </a:r>
            <a:r>
              <a:rPr lang="ru-RU" sz="5400" b="1" kern="10" dirty="0" smtClean="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Ossem Rust" panose="020B0604020202020204" charset="-52"/>
                <a:cs typeface="Times New Roman" panose="02020603050405020304" pitchFamily="18" charset="0"/>
              </a:rPr>
              <a:t>движение</a:t>
            </a:r>
            <a:endParaRPr lang="ru-RU" sz="5400" b="1" kern="10" dirty="0">
              <a:ln w="25400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Ossem Rust" panose="020B0604020202020204" charset="-52"/>
              <a:cs typeface="Times New Roman" panose="02020603050405020304" pitchFamily="18" charset="0"/>
            </a:endParaRPr>
          </a:p>
        </p:txBody>
      </p:sp>
      <p:pic>
        <p:nvPicPr>
          <p:cNvPr id="8195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2753" y="1324173"/>
            <a:ext cx="968104" cy="228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80534" y="5823903"/>
            <a:ext cx="8432110" cy="236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0609" y="1360578"/>
            <a:ext cx="1549950" cy="227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Line 22"/>
          <p:cNvSpPr>
            <a:spLocks noChangeShapeType="1"/>
          </p:cNvSpPr>
          <p:nvPr/>
        </p:nvSpPr>
        <p:spPr bwMode="auto">
          <a:xfrm>
            <a:off x="1828800" y="3619500"/>
            <a:ext cx="64008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8199" name="Line 24"/>
          <p:cNvSpPr>
            <a:spLocks noChangeShapeType="1"/>
          </p:cNvSpPr>
          <p:nvPr/>
        </p:nvSpPr>
        <p:spPr bwMode="auto">
          <a:xfrm>
            <a:off x="7772400" y="2095500"/>
            <a:ext cx="0" cy="1600200"/>
          </a:xfrm>
          <a:prstGeom prst="line">
            <a:avLst/>
          </a:prstGeom>
          <a:noFill/>
          <a:ln w="508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8200" name="Line 25"/>
          <p:cNvSpPr>
            <a:spLocks noChangeShapeType="1"/>
          </p:cNvSpPr>
          <p:nvPr/>
        </p:nvSpPr>
        <p:spPr bwMode="auto">
          <a:xfrm>
            <a:off x="2209800" y="2133600"/>
            <a:ext cx="0" cy="1600200"/>
          </a:xfrm>
          <a:prstGeom prst="line">
            <a:avLst/>
          </a:prstGeom>
          <a:noFill/>
          <a:ln w="508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grpSp>
        <p:nvGrpSpPr>
          <p:cNvPr id="8201" name="Group 26"/>
          <p:cNvGrpSpPr>
            <a:grpSpLocks/>
          </p:cNvGrpSpPr>
          <p:nvPr/>
        </p:nvGrpSpPr>
        <p:grpSpPr bwMode="auto">
          <a:xfrm>
            <a:off x="4350541" y="2582696"/>
            <a:ext cx="978695" cy="1028700"/>
            <a:chOff x="2464" y="3024"/>
            <a:chExt cx="399" cy="432"/>
          </a:xfrm>
        </p:grpSpPr>
        <p:grpSp>
          <p:nvGrpSpPr>
            <p:cNvPr id="8219" name="Group 27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8221" name="Oval 28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700"/>
              </a:p>
            </p:txBody>
          </p:sp>
          <p:sp>
            <p:nvSpPr>
              <p:cNvPr id="8222" name="Oval 29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700"/>
              </a:p>
            </p:txBody>
          </p:sp>
          <p:sp>
            <p:nvSpPr>
              <p:cNvPr id="8223" name="Oval 30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700"/>
              </a:p>
            </p:txBody>
          </p:sp>
        </p:grpSp>
        <p:sp>
          <p:nvSpPr>
            <p:cNvPr id="8220" name="Freeform 31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>
                <a:gd name="T0" fmla="*/ 0 w 454"/>
                <a:gd name="T1" fmla="*/ 186 h 544"/>
                <a:gd name="T2" fmla="*/ 231 w 454"/>
                <a:gd name="T3" fmla="*/ 186 h 544"/>
                <a:gd name="T4" fmla="*/ 0 w 454"/>
                <a:gd name="T5" fmla="*/ 0 h 544"/>
                <a:gd name="T6" fmla="*/ 0 w 454"/>
                <a:gd name="T7" fmla="*/ 318 h 5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700"/>
            </a:p>
          </p:txBody>
        </p:sp>
      </p:grpSp>
      <p:sp>
        <p:nvSpPr>
          <p:cNvPr id="8202" name="Line 32"/>
          <p:cNvSpPr>
            <a:spLocks noChangeShapeType="1"/>
          </p:cNvSpPr>
          <p:nvPr/>
        </p:nvSpPr>
        <p:spPr bwMode="auto">
          <a:xfrm>
            <a:off x="1828800" y="3924300"/>
            <a:ext cx="240030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8203" name="Line 33"/>
          <p:cNvSpPr>
            <a:spLocks noChangeShapeType="1"/>
          </p:cNvSpPr>
          <p:nvPr/>
        </p:nvSpPr>
        <p:spPr bwMode="auto">
          <a:xfrm flipH="1">
            <a:off x="5829300" y="3924300"/>
            <a:ext cx="240030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838200" y="4192369"/>
            <a:ext cx="81534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latin typeface="Times New Roman" panose="02020603050405020304" pitchFamily="18" charset="0"/>
              </a:rPr>
              <a:t>Движение навстречу </a:t>
            </a:r>
            <a:r>
              <a:rPr lang="ru-RU" altLang="ru-RU" sz="3600" b="1" dirty="0" smtClean="0">
                <a:latin typeface="Times New Roman" panose="02020603050405020304" pitchFamily="18" charset="0"/>
              </a:rPr>
              <a:t>друг </a:t>
            </a:r>
            <a:r>
              <a:rPr lang="ru-RU" altLang="ru-RU" sz="3600" b="1" dirty="0">
                <a:latin typeface="Times New Roman" panose="02020603050405020304" pitchFamily="18" charset="0"/>
              </a:rPr>
              <a:t>другу</a:t>
            </a:r>
          </a:p>
        </p:txBody>
      </p:sp>
      <p:sp>
        <p:nvSpPr>
          <p:cNvPr id="8205" name="Line 36"/>
          <p:cNvSpPr>
            <a:spLocks noChangeShapeType="1"/>
          </p:cNvSpPr>
          <p:nvPr/>
        </p:nvSpPr>
        <p:spPr bwMode="auto">
          <a:xfrm flipH="1">
            <a:off x="9696809" y="4076700"/>
            <a:ext cx="240030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8206" name="Line 37"/>
          <p:cNvSpPr>
            <a:spLocks noChangeShapeType="1"/>
          </p:cNvSpPr>
          <p:nvPr/>
        </p:nvSpPr>
        <p:spPr bwMode="auto">
          <a:xfrm>
            <a:off x="13896589" y="4076700"/>
            <a:ext cx="240030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pic>
        <p:nvPicPr>
          <p:cNvPr id="8207" name="Picture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85263" y="1114773"/>
            <a:ext cx="1082503" cy="256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100257" y="1317338"/>
            <a:ext cx="996852" cy="2357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9" name="Line 48"/>
          <p:cNvSpPr>
            <a:spLocks noChangeShapeType="1"/>
          </p:cNvSpPr>
          <p:nvPr/>
        </p:nvSpPr>
        <p:spPr bwMode="auto">
          <a:xfrm>
            <a:off x="9821578" y="3695700"/>
            <a:ext cx="64008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8210" name="Line 49"/>
          <p:cNvSpPr>
            <a:spLocks noChangeShapeType="1"/>
          </p:cNvSpPr>
          <p:nvPr/>
        </p:nvSpPr>
        <p:spPr bwMode="auto">
          <a:xfrm>
            <a:off x="12857560" y="2362200"/>
            <a:ext cx="0" cy="1371600"/>
          </a:xfrm>
          <a:prstGeom prst="line">
            <a:avLst/>
          </a:prstGeom>
          <a:noFill/>
          <a:ln w="508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17458" name="Text Box 50"/>
          <p:cNvSpPr txBox="1">
            <a:spLocks noChangeArrowheads="1"/>
          </p:cNvSpPr>
          <p:nvPr/>
        </p:nvSpPr>
        <p:spPr bwMode="auto">
          <a:xfrm>
            <a:off x="9220200" y="4292122"/>
            <a:ext cx="76035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latin typeface="Times New Roman" panose="02020603050405020304" pitchFamily="18" charset="0"/>
              </a:rPr>
              <a:t>Движение в </a:t>
            </a:r>
            <a:r>
              <a:rPr lang="ru-RU" altLang="ru-RU" sz="2800" b="1" dirty="0" smtClean="0">
                <a:latin typeface="Times New Roman" panose="02020603050405020304" pitchFamily="18" charset="0"/>
              </a:rPr>
              <a:t>противоположных направлениях</a:t>
            </a:r>
            <a:endParaRPr lang="ru-RU" altLang="ru-RU" sz="2800" b="1" dirty="0">
              <a:latin typeface="Times New Roman" panose="02020603050405020304" pitchFamily="18" charset="0"/>
            </a:endParaRPr>
          </a:p>
        </p:txBody>
      </p:sp>
      <p:pic>
        <p:nvPicPr>
          <p:cNvPr id="8212" name="Picture 5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071" y="5316587"/>
            <a:ext cx="1998440" cy="180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5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2471" y="7332886"/>
            <a:ext cx="1875425" cy="1696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4" name="Line 53"/>
          <p:cNvSpPr>
            <a:spLocks noChangeShapeType="1"/>
          </p:cNvSpPr>
          <p:nvPr/>
        </p:nvSpPr>
        <p:spPr bwMode="auto">
          <a:xfrm>
            <a:off x="2971800" y="7124700"/>
            <a:ext cx="365760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8215" name="Line 54"/>
          <p:cNvSpPr>
            <a:spLocks noChangeShapeType="1"/>
          </p:cNvSpPr>
          <p:nvPr/>
        </p:nvSpPr>
        <p:spPr bwMode="auto">
          <a:xfrm>
            <a:off x="2971800" y="9029700"/>
            <a:ext cx="5372100" cy="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8216" name="Line 55"/>
          <p:cNvSpPr>
            <a:spLocks noChangeShapeType="1"/>
          </p:cNvSpPr>
          <p:nvPr/>
        </p:nvSpPr>
        <p:spPr bwMode="auto">
          <a:xfrm>
            <a:off x="2971800" y="5524500"/>
            <a:ext cx="0" cy="3429000"/>
          </a:xfrm>
          <a:prstGeom prst="line">
            <a:avLst/>
          </a:prstGeom>
          <a:noFill/>
          <a:ln w="508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17464" name="Text Box 56"/>
          <p:cNvSpPr txBox="1">
            <a:spLocks noChangeArrowheads="1"/>
          </p:cNvSpPr>
          <p:nvPr/>
        </p:nvSpPr>
        <p:spPr bwMode="auto">
          <a:xfrm>
            <a:off x="1143001" y="9105900"/>
            <a:ext cx="781049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Движение в 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одном направлении</a:t>
            </a:r>
            <a:endParaRPr lang="ru-RU" altLang="ru-RU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65" name="Text Box 57"/>
          <p:cNvSpPr txBox="1">
            <a:spLocks noChangeArrowheads="1"/>
          </p:cNvSpPr>
          <p:nvPr/>
        </p:nvSpPr>
        <p:spPr bwMode="auto">
          <a:xfrm>
            <a:off x="10896959" y="8915401"/>
            <a:ext cx="392120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Движение по воде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19040" y="9110649"/>
            <a:ext cx="1103472" cy="10851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29800" y="6362700"/>
            <a:ext cx="1103472" cy="10851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975193" y="9554578"/>
            <a:ext cx="1103472" cy="10851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904010" y="7911587"/>
            <a:ext cx="825790" cy="812103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89074" y="9198219"/>
            <a:ext cx="745091" cy="7327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53992" y="5859736"/>
            <a:ext cx="1140051" cy="100592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3033945">
            <a:off x="439783" y="8124990"/>
            <a:ext cx="859877" cy="75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0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2" grpId="0"/>
      <p:bldP spid="17458" grpId="0"/>
      <p:bldP spid="17464" grpId="0"/>
      <p:bldP spid="174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5" y="-40070"/>
            <a:ext cx="18289585" cy="10290940"/>
          </a:xfrm>
          <a:prstGeom prst="rect">
            <a:avLst/>
          </a:prstGeom>
        </p:spPr>
      </p:pic>
      <p:sp>
        <p:nvSpPr>
          <p:cNvPr id="9218" name="WordArt 4"/>
          <p:cNvSpPr>
            <a:spLocks noChangeArrowheads="1" noChangeShapeType="1" noTextEdit="1"/>
          </p:cNvSpPr>
          <p:nvPr/>
        </p:nvSpPr>
        <p:spPr bwMode="auto">
          <a:xfrm>
            <a:off x="3200400" y="0"/>
            <a:ext cx="122301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0066"/>
                    </a:gs>
                    <a:gs pos="100000">
                      <a:srgbClr val="FF6600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навстречу друг другу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2819401" y="1143000"/>
            <a:ext cx="13129107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u="sng" dirty="0">
                <a:solidFill>
                  <a:srgbClr val="00CC00"/>
                </a:solidFill>
                <a:latin typeface="Times New Roman" panose="02020603050405020304" pitchFamily="18" charset="0"/>
              </a:rPr>
              <a:t>Задача 1.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Два пешехода одновременно вышли навстречу друг </a:t>
            </a: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другу из двух сел. Скорость одного из них 6 км/ч, другого – </a:t>
            </a: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5 км/ч. Какое расстояние между селами, если пешеходы </a:t>
            </a: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встретились через 3 часа?</a:t>
            </a:r>
          </a:p>
        </p:txBody>
      </p:sp>
      <p:pic>
        <p:nvPicPr>
          <p:cNvPr id="60422" name="Picture 6" descr="aluno0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25" y="3538538"/>
            <a:ext cx="1504950" cy="2593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4" name="Picture 8" descr="aluno0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35903" y="3731418"/>
            <a:ext cx="1485900" cy="24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762000" y="6051203"/>
            <a:ext cx="17145000" cy="80517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9223" name="WordArt 10"/>
          <p:cNvSpPr>
            <a:spLocks noChangeArrowheads="1" noChangeShapeType="1" noTextEdit="1"/>
          </p:cNvSpPr>
          <p:nvPr/>
        </p:nvSpPr>
        <p:spPr bwMode="auto">
          <a:xfrm>
            <a:off x="2514601" y="6172200"/>
            <a:ext cx="471488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А</a:t>
            </a:r>
          </a:p>
        </p:txBody>
      </p:sp>
      <p:sp>
        <p:nvSpPr>
          <p:cNvPr id="9224" name="WordArt 11"/>
          <p:cNvSpPr>
            <a:spLocks noChangeArrowheads="1" noChangeShapeType="1" noTextEdit="1"/>
          </p:cNvSpPr>
          <p:nvPr/>
        </p:nvSpPr>
        <p:spPr bwMode="auto">
          <a:xfrm>
            <a:off x="15316201" y="6172200"/>
            <a:ext cx="471488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>Б</a:t>
            </a:r>
          </a:p>
        </p:txBody>
      </p:sp>
      <p:grpSp>
        <p:nvGrpSpPr>
          <p:cNvPr id="9225" name="Group 13"/>
          <p:cNvGrpSpPr>
            <a:grpSpLocks/>
          </p:cNvGrpSpPr>
          <p:nvPr/>
        </p:nvGrpSpPr>
        <p:grpSpPr bwMode="auto">
          <a:xfrm>
            <a:off x="9486901" y="5105400"/>
            <a:ext cx="978695" cy="1028700"/>
            <a:chOff x="2464" y="3024"/>
            <a:chExt cx="399" cy="432"/>
          </a:xfrm>
        </p:grpSpPr>
        <p:grpSp>
          <p:nvGrpSpPr>
            <p:cNvPr id="9233" name="Group 14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9235" name="Oval 15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700"/>
              </a:p>
            </p:txBody>
          </p:sp>
          <p:sp>
            <p:nvSpPr>
              <p:cNvPr id="9236" name="Oval 16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700"/>
              </a:p>
            </p:txBody>
          </p:sp>
          <p:sp>
            <p:nvSpPr>
              <p:cNvPr id="9237" name="Oval 17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ru-RU" altLang="ru-RU" sz="2700"/>
              </a:p>
            </p:txBody>
          </p:sp>
        </p:grpSp>
        <p:sp>
          <p:nvSpPr>
            <p:cNvPr id="9234" name="Freeform 18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>
                <a:gd name="T0" fmla="*/ 0 w 454"/>
                <a:gd name="T1" fmla="*/ 186 h 544"/>
                <a:gd name="T2" fmla="*/ 231 w 454"/>
                <a:gd name="T3" fmla="*/ 186 h 544"/>
                <a:gd name="T4" fmla="*/ 0 w 454"/>
                <a:gd name="T5" fmla="*/ 0 h 544"/>
                <a:gd name="T6" fmla="*/ 0 w 454"/>
                <a:gd name="T7" fmla="*/ 318 h 54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FF00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2700"/>
            </a:p>
          </p:txBody>
        </p:sp>
      </p:grpSp>
      <p:sp>
        <p:nvSpPr>
          <p:cNvPr id="9226" name="Line 19"/>
          <p:cNvSpPr>
            <a:spLocks noChangeShapeType="1"/>
          </p:cNvSpPr>
          <p:nvPr/>
        </p:nvSpPr>
        <p:spPr bwMode="auto">
          <a:xfrm>
            <a:off x="3314700" y="6286500"/>
            <a:ext cx="46863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9227" name="Line 20"/>
          <p:cNvSpPr>
            <a:spLocks noChangeShapeType="1"/>
          </p:cNvSpPr>
          <p:nvPr/>
        </p:nvSpPr>
        <p:spPr bwMode="auto">
          <a:xfrm flipH="1">
            <a:off x="11201400" y="6286500"/>
            <a:ext cx="34290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9228" name="Text Box 21"/>
          <p:cNvSpPr txBox="1">
            <a:spLocks noChangeArrowheads="1"/>
          </p:cNvSpPr>
          <p:nvPr/>
        </p:nvSpPr>
        <p:spPr bwMode="auto">
          <a:xfrm>
            <a:off x="3976688" y="3414713"/>
            <a:ext cx="252505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= 6 км/ч</a:t>
            </a:r>
          </a:p>
        </p:txBody>
      </p:sp>
      <p:sp>
        <p:nvSpPr>
          <p:cNvPr id="60439" name="Text Box 23"/>
          <p:cNvSpPr txBox="1">
            <a:spLocks noChangeArrowheads="1"/>
          </p:cNvSpPr>
          <p:nvPr/>
        </p:nvSpPr>
        <p:spPr bwMode="auto">
          <a:xfrm>
            <a:off x="8343900" y="6515101"/>
            <a:ext cx="24981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Решение 2:</a:t>
            </a:r>
          </a:p>
        </p:txBody>
      </p:sp>
      <p:sp>
        <p:nvSpPr>
          <p:cNvPr id="60440" name="Text Box 24"/>
          <p:cNvSpPr txBox="1">
            <a:spLocks noChangeArrowheads="1"/>
          </p:cNvSpPr>
          <p:nvPr/>
        </p:nvSpPr>
        <p:spPr bwMode="auto">
          <a:xfrm>
            <a:off x="2286001" y="7010401"/>
            <a:ext cx="13762229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300" b="1">
                <a:solidFill>
                  <a:srgbClr val="0000FF"/>
                </a:solidFill>
                <a:latin typeface="Times New Roman" panose="02020603050405020304" pitchFamily="18" charset="0"/>
              </a:rPr>
              <a:t>Найдем скорость сближения пешеходов, она равна:</a:t>
            </a:r>
            <a:r>
              <a:rPr lang="ru-RU" altLang="ru-RU" sz="3600" b="1">
                <a:latin typeface="Times New Roman" panose="02020603050405020304" pitchFamily="18" charset="0"/>
              </a:rPr>
              <a:t> </a:t>
            </a:r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>
                <a:solidFill>
                  <a:srgbClr val="FF0000"/>
                </a:solidFill>
                <a:latin typeface="Times New Roman" panose="02020603050405020304" pitchFamily="18" charset="0"/>
              </a:rPr>
              <a:t>сб.</a:t>
            </a: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i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ru-RU" altLang="ru-RU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 +</a:t>
            </a:r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 V</a:t>
            </a:r>
            <a:r>
              <a:rPr lang="ru-RU" altLang="ru-RU" sz="2700" b="1" i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  <a:p>
            <a:pPr eaLnBrk="1" hangingPunct="1"/>
            <a:r>
              <a:rPr lang="ru-RU" altLang="ru-RU" sz="3600" b="1">
                <a:latin typeface="Times New Roman" panose="02020603050405020304" pitchFamily="18" charset="0"/>
              </a:rPr>
              <a:t>                                              </a:t>
            </a:r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6 + 5 = 11 (км/ч)</a:t>
            </a:r>
          </a:p>
          <a:p>
            <a:pPr eaLnBrk="1" hangingPunct="1"/>
            <a:r>
              <a:rPr lang="ru-RU" altLang="ru-RU" sz="3300" b="1">
                <a:solidFill>
                  <a:srgbClr val="0000FF"/>
                </a:solidFill>
                <a:latin typeface="Times New Roman" panose="02020603050405020304" pitchFamily="18" charset="0"/>
              </a:rPr>
              <a:t>Так как пешеходы двигались 3 ч, то найдем расстояние между селами:</a:t>
            </a:r>
          </a:p>
          <a:p>
            <a:pPr eaLnBrk="1" hangingPunct="1"/>
            <a:r>
              <a:rPr lang="ru-RU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>
                <a:solidFill>
                  <a:srgbClr val="FF0000"/>
                </a:solidFill>
                <a:latin typeface="Times New Roman" panose="02020603050405020304" pitchFamily="18" charset="0"/>
              </a:rPr>
              <a:t>сб</a:t>
            </a:r>
            <a:r>
              <a:rPr lang="en-US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* </a:t>
            </a:r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r>
              <a:rPr lang="ru-RU" altLang="ru-RU" sz="3600" b="1">
                <a:latin typeface="Times New Roman" panose="02020603050405020304" pitchFamily="18" charset="0"/>
              </a:rPr>
              <a:t>                         </a:t>
            </a:r>
          </a:p>
          <a:p>
            <a:pPr eaLnBrk="1" hangingPunct="1"/>
            <a:r>
              <a:rPr lang="ru-RU" altLang="ru-RU" sz="3600" b="1">
                <a:latin typeface="Times New Roman" panose="02020603050405020304" pitchFamily="18" charset="0"/>
              </a:rPr>
              <a:t>                                              </a:t>
            </a:r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11 * 3 = 33 (км)</a:t>
            </a:r>
            <a:r>
              <a:rPr lang="ru-RU" altLang="ru-RU" sz="3600" b="1">
                <a:latin typeface="Times New Roman" panose="02020603050405020304" pitchFamily="18" charset="0"/>
              </a:rPr>
              <a:t>                 </a:t>
            </a: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Ответ: 33 км.</a:t>
            </a:r>
            <a:endParaRPr lang="ru-RU" altLang="ru-RU" sz="3600" b="1">
              <a:latin typeface="Times New Roman" panose="02020603050405020304" pitchFamily="18" charset="0"/>
            </a:endParaRPr>
          </a:p>
        </p:txBody>
      </p:sp>
      <p:sp>
        <p:nvSpPr>
          <p:cNvPr id="9231" name="Text Box 25"/>
          <p:cNvSpPr txBox="1">
            <a:spLocks noChangeArrowheads="1"/>
          </p:cNvSpPr>
          <p:nvPr/>
        </p:nvSpPr>
        <p:spPr bwMode="auto">
          <a:xfrm>
            <a:off x="12001500" y="3314700"/>
            <a:ext cx="252505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4200" b="1" i="1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= 5 км/ч</a:t>
            </a:r>
          </a:p>
        </p:txBody>
      </p:sp>
      <p:sp>
        <p:nvSpPr>
          <p:cNvPr id="60442" name="Text Box 26"/>
          <p:cNvSpPr txBox="1">
            <a:spLocks noChangeArrowheads="1"/>
          </p:cNvSpPr>
          <p:nvPr/>
        </p:nvSpPr>
        <p:spPr bwMode="auto">
          <a:xfrm>
            <a:off x="2286000" y="6360320"/>
            <a:ext cx="13944600" cy="392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     </a:t>
            </a: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Решение 1:</a:t>
            </a:r>
          </a:p>
          <a:p>
            <a:pPr eaLnBrk="1" hangingPunct="1"/>
            <a:r>
              <a:rPr lang="ru-RU" altLang="ru-RU" sz="3300" b="1">
                <a:solidFill>
                  <a:srgbClr val="0000FF"/>
                </a:solidFill>
                <a:latin typeface="Times New Roman" panose="02020603050405020304" pitchFamily="18" charset="0"/>
              </a:rPr>
              <a:t>Найдем, какое расстояние пройдет первый пешеход до встречи (за 3 ч):</a:t>
            </a:r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  </a:t>
            </a:r>
          </a:p>
          <a:p>
            <a:pPr eaLnBrk="1" hangingPunct="1"/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  6 * 3 = 18 (км)</a:t>
            </a:r>
          </a:p>
          <a:p>
            <a:pPr eaLnBrk="1" hangingPunct="1"/>
            <a:r>
              <a:rPr lang="ru-RU" altLang="ru-RU" sz="3300" b="1">
                <a:solidFill>
                  <a:srgbClr val="0000FF"/>
                </a:solidFill>
                <a:latin typeface="Times New Roman" panose="02020603050405020304" pitchFamily="18" charset="0"/>
              </a:rPr>
              <a:t>Найдем, какое расстояние пройдет второй пешеход до встречи (за 3 ч):</a:t>
            </a:r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</a:t>
            </a:r>
          </a:p>
          <a:p>
            <a:pPr eaLnBrk="1" hangingPunct="1"/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  5 * 3 = 15 (км)</a:t>
            </a:r>
          </a:p>
          <a:p>
            <a:pPr eaLnBrk="1" hangingPunct="1"/>
            <a:r>
              <a:rPr lang="ru-RU" altLang="ru-RU" sz="3300" b="1">
                <a:solidFill>
                  <a:srgbClr val="0000FF"/>
                </a:solidFill>
                <a:latin typeface="Times New Roman" panose="02020603050405020304" pitchFamily="18" charset="0"/>
              </a:rPr>
              <a:t>Найдем расстояние между селами:</a:t>
            </a:r>
          </a:p>
          <a:p>
            <a:pPr eaLnBrk="1" hangingPunct="1"/>
            <a:r>
              <a:rPr lang="ru-RU" altLang="ru-RU" sz="36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18 + 15 = 33 (км)            </a:t>
            </a:r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Ответ: 33 км.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445" y="94313"/>
            <a:ext cx="1103472" cy="1085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35575">
            <a:off x="39673" y="1909416"/>
            <a:ext cx="878889" cy="7754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188" y="94313"/>
            <a:ext cx="540812" cy="47718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35575">
            <a:off x="54188" y="8966962"/>
            <a:ext cx="878889" cy="775490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404383">
            <a:off x="1275334" y="8876005"/>
            <a:ext cx="475046" cy="41915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11832">
            <a:off x="897299" y="8112815"/>
            <a:ext cx="475046" cy="41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80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0293 L -0.44635 0.0029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0.00772 L 0.53411 0.00772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9" grpId="0"/>
      <p:bldP spid="60440" grpId="0"/>
      <p:bldP spid="60442" grpId="0"/>
      <p:bldP spid="6044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/>
          </p:cNvPicPr>
          <p:nvPr/>
        </p:nvPicPr>
        <p:blipFill>
          <a:blip r:embed="rId2"/>
          <a:srcRect t="21875" b="21875"/>
          <a:stretch>
            <a:fillRect/>
          </a:stretch>
        </p:blipFill>
        <p:spPr>
          <a:xfrm>
            <a:off x="0" y="0"/>
            <a:ext cx="5181600" cy="10287000"/>
          </a:xfrm>
          <a:prstGeom prst="rect">
            <a:avLst/>
          </a:prstGeom>
        </p:spPr>
      </p:pic>
      <p:sp>
        <p:nvSpPr>
          <p:cNvPr id="10242" name="WordArt 2"/>
          <p:cNvSpPr>
            <a:spLocks noChangeArrowheads="1" noChangeShapeType="1" noTextEdit="1"/>
          </p:cNvSpPr>
          <p:nvPr/>
        </p:nvSpPr>
        <p:spPr bwMode="auto">
          <a:xfrm>
            <a:off x="381000" y="152400"/>
            <a:ext cx="17754600" cy="1257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</a:t>
            </a:r>
            <a:r>
              <a:rPr lang="ru-RU" sz="5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0066"/>
                    </a:gs>
                    <a:gs pos="100000">
                      <a:srgbClr val="FF6600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5400" b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0066"/>
                    </a:gs>
                    <a:gs pos="100000">
                      <a:srgbClr val="FF6600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50000">
                      <a:srgbClr val="FF0066"/>
                    </a:gs>
                    <a:gs pos="100000">
                      <a:srgbClr val="FF6600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противоположных направлениях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04950" y="1229211"/>
            <a:ext cx="1663065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u="sng" dirty="0">
                <a:solidFill>
                  <a:schemeClr val="bg1"/>
                </a:solidFill>
                <a:latin typeface="Times New Roman" panose="02020603050405020304" pitchFamily="18" charset="0"/>
              </a:rPr>
              <a:t>Задача 2.</a:t>
            </a:r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Из гнезда вылетели две птицы и полетели в разных </a:t>
            </a: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направлениях. Скорость первой птицы 30 км/ч, а второй – 35 км/ч. Какое расстояние будет между ними через 2ч?</a:t>
            </a:r>
          </a:p>
        </p:txBody>
      </p:sp>
      <p:sp>
        <p:nvSpPr>
          <p:cNvPr id="10244" name="Line 15"/>
          <p:cNvSpPr>
            <a:spLocks noChangeShapeType="1"/>
          </p:cNvSpPr>
          <p:nvPr/>
        </p:nvSpPr>
        <p:spPr bwMode="auto">
          <a:xfrm>
            <a:off x="12115800" y="5715000"/>
            <a:ext cx="30861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10245" name="Line 16"/>
          <p:cNvSpPr>
            <a:spLocks noChangeShapeType="1"/>
          </p:cNvSpPr>
          <p:nvPr/>
        </p:nvSpPr>
        <p:spPr bwMode="auto">
          <a:xfrm flipH="1">
            <a:off x="2857500" y="5715000"/>
            <a:ext cx="29718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sp>
        <p:nvSpPr>
          <p:cNvPr id="10246" name="Text Box 17"/>
          <p:cNvSpPr txBox="1">
            <a:spLocks noChangeArrowheads="1"/>
          </p:cNvSpPr>
          <p:nvPr/>
        </p:nvSpPr>
        <p:spPr bwMode="auto">
          <a:xfrm>
            <a:off x="5355780" y="2899955"/>
            <a:ext cx="275588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30 км/ч</a:t>
            </a:r>
          </a:p>
        </p:txBody>
      </p:sp>
      <p:sp>
        <p:nvSpPr>
          <p:cNvPr id="61458" name="Text Box 18"/>
          <p:cNvSpPr txBox="1">
            <a:spLocks noChangeArrowheads="1"/>
          </p:cNvSpPr>
          <p:nvPr/>
        </p:nvSpPr>
        <p:spPr bwMode="auto">
          <a:xfrm>
            <a:off x="8343901" y="6515101"/>
            <a:ext cx="2151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>
                <a:solidFill>
                  <a:srgbClr val="FF0000"/>
                </a:solidFill>
                <a:latin typeface="Times New Roman" panose="02020603050405020304" pitchFamily="18" charset="0"/>
              </a:rPr>
              <a:t>Решение:</a:t>
            </a:r>
          </a:p>
        </p:txBody>
      </p:sp>
      <p:sp>
        <p:nvSpPr>
          <p:cNvPr id="61459" name="Text Box 19"/>
          <p:cNvSpPr txBox="1">
            <a:spLocks noChangeArrowheads="1"/>
          </p:cNvSpPr>
          <p:nvPr/>
        </p:nvSpPr>
        <p:spPr bwMode="auto">
          <a:xfrm>
            <a:off x="2286001" y="7010400"/>
            <a:ext cx="13031131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Найдем скорость удаления птиц, она равна:</a:t>
            </a:r>
            <a:r>
              <a:rPr lang="ru-RU" altLang="ru-RU" sz="3600" b="1" dirty="0">
                <a:latin typeface="Times New Roman" panose="02020603050405020304" pitchFamily="18" charset="0"/>
              </a:rPr>
              <a:t>  </a:t>
            </a:r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уд.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ru-RU" altLang="ru-RU" sz="36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+</a:t>
            </a:r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V</a:t>
            </a:r>
            <a:r>
              <a:rPr lang="ru-RU" altLang="ru-RU" sz="27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  <a:p>
            <a:pPr eaLnBrk="1" hangingPunct="1"/>
            <a:r>
              <a:rPr lang="ru-RU" altLang="ru-RU" sz="3600" b="1" dirty="0">
                <a:latin typeface="Times New Roman" panose="02020603050405020304" pitchFamily="18" charset="0"/>
              </a:rPr>
              <a:t>                                             </a:t>
            </a:r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30 + 35 = 65 (км/ч)</a:t>
            </a: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Найдем расстояние, которое будет между птицами через 2ч :</a:t>
            </a:r>
            <a:r>
              <a:rPr lang="ru-RU" altLang="ru-RU" sz="3300" b="1" dirty="0"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ru-RU" altLang="ru-RU" sz="3300" b="1" dirty="0">
                <a:latin typeface="Times New Roman" panose="02020603050405020304" pitchFamily="18" charset="0"/>
              </a:rPr>
              <a:t> </a:t>
            </a:r>
            <a:r>
              <a:rPr lang="en-US" altLang="ru-RU" sz="42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S</a:t>
            </a:r>
            <a:r>
              <a:rPr lang="ru-RU" altLang="ru-RU" sz="42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ru-RU" sz="4200" b="1" i="1" dirty="0">
                <a:solidFill>
                  <a:schemeClr val="bg1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уд. </a:t>
            </a:r>
            <a:r>
              <a:rPr lang="ru-RU" altLang="ru-RU" sz="4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* </a:t>
            </a:r>
            <a:r>
              <a:rPr lang="en-US" altLang="ru-RU" sz="4200" b="1" i="1" dirty="0">
                <a:solidFill>
                  <a:schemeClr val="bg1"/>
                </a:solidFill>
              </a:rPr>
              <a:t>t</a:t>
            </a:r>
            <a:r>
              <a:rPr lang="ru-RU" altLang="ru-RU" sz="4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ru-RU" altLang="ru-RU" sz="36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ru-RU" altLang="ru-RU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65 * 2 = 130 (км)</a:t>
            </a:r>
            <a:r>
              <a:rPr lang="ru-RU" altLang="ru-RU" sz="3600" b="1" dirty="0">
                <a:latin typeface="Times New Roman" panose="02020603050405020304" pitchFamily="18" charset="0"/>
              </a:rPr>
              <a:t>            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Ответ: 130 км.</a:t>
            </a:r>
          </a:p>
        </p:txBody>
      </p:sp>
      <p:sp>
        <p:nvSpPr>
          <p:cNvPr id="10249" name="Text Box 20"/>
          <p:cNvSpPr txBox="1">
            <a:spLocks noChangeArrowheads="1"/>
          </p:cNvSpPr>
          <p:nvPr/>
        </p:nvSpPr>
        <p:spPr bwMode="auto">
          <a:xfrm>
            <a:off x="9820275" y="2899955"/>
            <a:ext cx="275588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42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V</a:t>
            </a:r>
            <a:r>
              <a:rPr lang="ru-RU" altLang="ru-RU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ru-RU" altLang="ru-RU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35 км/ч</a:t>
            </a:r>
          </a:p>
        </p:txBody>
      </p:sp>
      <p:pic>
        <p:nvPicPr>
          <p:cNvPr id="61461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8153" y="3908823"/>
            <a:ext cx="2461683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2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686800" y="3888751"/>
            <a:ext cx="2389254" cy="1897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AutoShape 24" descr="i?id=319172342-12-72&amp;n=21"/>
          <p:cNvSpPr>
            <a:spLocks noChangeAspect="1" noChangeArrowheads="1"/>
          </p:cNvSpPr>
          <p:nvPr/>
        </p:nvSpPr>
        <p:spPr bwMode="auto">
          <a:xfrm>
            <a:off x="8915400" y="49149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700"/>
          </a:p>
        </p:txBody>
      </p:sp>
      <p:pic>
        <p:nvPicPr>
          <p:cNvPr id="10253" name="Picture 26" descr="i?id=319172342-12-72&amp;n=2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894" y="4581525"/>
            <a:ext cx="2157413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Line 27"/>
          <p:cNvSpPr>
            <a:spLocks noChangeShapeType="1"/>
          </p:cNvSpPr>
          <p:nvPr/>
        </p:nvSpPr>
        <p:spPr bwMode="auto">
          <a:xfrm>
            <a:off x="2286000" y="5943600"/>
            <a:ext cx="137160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270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00" y="4220577"/>
            <a:ext cx="1103472" cy="108518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400" y="6724650"/>
            <a:ext cx="1140051" cy="100592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7328" y="3881629"/>
            <a:ext cx="723285" cy="71129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514" y="2184105"/>
            <a:ext cx="761286" cy="74866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752588">
            <a:off x="509449" y="8636793"/>
            <a:ext cx="557352" cy="49178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990624">
            <a:off x="-131424" y="9267498"/>
            <a:ext cx="1140051" cy="1005927"/>
          </a:xfrm>
          <a:prstGeom prst="rect">
            <a:avLst/>
          </a:prstGeom>
        </p:spPr>
      </p:pic>
      <p:pic>
        <p:nvPicPr>
          <p:cNvPr id="24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6310682" y="8226471"/>
            <a:ext cx="2222139" cy="206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167 -0.00879 L 0.35833 -0.0087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-0.0037 L -0.35 -0.003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8" grpId="0"/>
      <p:bldP spid="61459" grpId="0"/>
    </p:bldLst>
  </p:timing>
</p:sld>
</file>

<file path=ppt/theme/theme1.xml><?xml version="1.0" encoding="utf-8"?>
<a:theme xmlns:a="http://schemas.openxmlformats.org/drawingml/2006/main" name="Рамка">
  <a:themeElements>
    <a:clrScheme name="Рамк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210</TotalTime>
  <Words>796</Words>
  <Application>Microsoft Office PowerPoint</Application>
  <PresentationFormat>Произвольный</PresentationFormat>
  <Paragraphs>137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30" baseType="lpstr">
      <vt:lpstr>Calibri</vt:lpstr>
      <vt:lpstr>Roboto Condensed Bold</vt:lpstr>
      <vt:lpstr>Brice RegularSemiExpanded Bold</vt:lpstr>
      <vt:lpstr>Lumberjack</vt:lpstr>
      <vt:lpstr>Times New Roman</vt:lpstr>
      <vt:lpstr>Efour Digital Pro</vt:lpstr>
      <vt:lpstr>Wingdings 2</vt:lpstr>
      <vt:lpstr>Oranienbaum Bold</vt:lpstr>
      <vt:lpstr>Arial</vt:lpstr>
      <vt:lpstr>Magneto</vt:lpstr>
      <vt:lpstr>Anaktoria</vt:lpstr>
      <vt:lpstr>Lato</vt:lpstr>
      <vt:lpstr>Ossem Rust</vt:lpstr>
      <vt:lpstr>Corbel</vt:lpstr>
      <vt:lpstr>Clear Sans Thin</vt:lpstr>
      <vt:lpstr>Cambria Math</vt:lpstr>
      <vt:lpstr>Рамка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Нерастанновская сош</dc:title>
  <dc:creator>Галина Лисицкая</dc:creator>
  <cp:lastModifiedBy>Галина Лисицкая</cp:lastModifiedBy>
  <cp:revision>21</cp:revision>
  <dcterms:created xsi:type="dcterms:W3CDTF">2006-08-16T00:00:00Z</dcterms:created>
  <dcterms:modified xsi:type="dcterms:W3CDTF">2021-11-11T19:01:17Z</dcterms:modified>
  <dc:identifier>DAEvDcuFIrQ</dc:identifier>
</cp:coreProperties>
</file>