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32"/>
  </p:notesMasterIdLst>
  <p:sldIdLst>
    <p:sldId id="266" r:id="rId2"/>
    <p:sldId id="259" r:id="rId3"/>
    <p:sldId id="282" r:id="rId4"/>
    <p:sldId id="283" r:id="rId5"/>
    <p:sldId id="272" r:id="rId6"/>
    <p:sldId id="277" r:id="rId7"/>
    <p:sldId id="278" r:id="rId8"/>
    <p:sldId id="271" r:id="rId9"/>
    <p:sldId id="274" r:id="rId10"/>
    <p:sldId id="275" r:id="rId11"/>
    <p:sldId id="294" r:id="rId12"/>
    <p:sldId id="281" r:id="rId13"/>
    <p:sldId id="292" r:id="rId14"/>
    <p:sldId id="293" r:id="rId15"/>
    <p:sldId id="279" r:id="rId16"/>
    <p:sldId id="300" r:id="rId17"/>
    <p:sldId id="299" r:id="rId18"/>
    <p:sldId id="298" r:id="rId19"/>
    <p:sldId id="261" r:id="rId20"/>
    <p:sldId id="295" r:id="rId21"/>
    <p:sldId id="286" r:id="rId22"/>
    <p:sldId id="287" r:id="rId23"/>
    <p:sldId id="296" r:id="rId24"/>
    <p:sldId id="269" r:id="rId25"/>
    <p:sldId id="288" r:id="rId26"/>
    <p:sldId id="289" r:id="rId27"/>
    <p:sldId id="290" r:id="rId28"/>
    <p:sldId id="276" r:id="rId29"/>
    <p:sldId id="270" r:id="rId30"/>
    <p:sldId id="301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344E6D"/>
    <a:srgbClr val="FFFF00"/>
    <a:srgbClr val="FF9966"/>
    <a:srgbClr val="FF9900"/>
    <a:srgbClr val="04345C"/>
    <a:srgbClr val="FFCCFF"/>
    <a:srgbClr val="A5B5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9" autoAdjust="0"/>
    <p:restoredTop sz="97133" autoAdjust="0"/>
  </p:normalViewPr>
  <p:slideViewPr>
    <p:cSldViewPr>
      <p:cViewPr>
        <p:scale>
          <a:sx n="70" d="100"/>
          <a:sy n="70" d="100"/>
        </p:scale>
        <p:origin x="-978" y="-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3B582-AF0A-4665-9083-EACA289D3408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2CD2A-DE86-4963-904F-675C88A2AC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514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Герб зачем показывать? Или Он другой был?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Привязать музыку к слайду,</a:t>
            </a:r>
            <a:r>
              <a:rPr lang="ru-RU" baseline="0" dirty="0" smtClean="0"/>
              <a:t> может быть гимн города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 - ответ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Картинки – как ответ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Блиц – спортсмены, или почетные граждане или </a:t>
            </a:r>
            <a:r>
              <a:rPr lang="ru-RU" smtClean="0"/>
              <a:t>полезные ископаемые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Перефразировать</a:t>
            </a:r>
            <a:r>
              <a:rPr lang="ru-RU" baseline="0" dirty="0" smtClean="0"/>
              <a:t> вопрос или придумать новый, про герб Белгородской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</a:t>
            </a:r>
            <a:r>
              <a:rPr lang="ru-RU" baseline="0" dirty="0" smtClean="0"/>
              <a:t> быть Чем занимаются члены клуба поиск???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 могу сделать</a:t>
            </a:r>
            <a:r>
              <a:rPr lang="ru-RU" baseline="0" dirty="0" smtClean="0"/>
              <a:t> всплывающее окно с ответом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 могу сделать</a:t>
            </a:r>
            <a:r>
              <a:rPr lang="ru-RU" baseline="0" dirty="0" smtClean="0"/>
              <a:t> всплывающее окно с ответом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2CD2A-DE86-4963-904F-675C88A2AC5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1"/>
          <p:cNvGrpSpPr/>
          <p:nvPr userDrawn="1"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9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3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1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9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7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5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5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BE4573E-F6AE-47E8-A5D7-4BCB2A2DFF86}" type="datetimeFigureOut">
              <a:rPr lang="en-US" smtClean="0"/>
              <a:pPr/>
              <a:t>4/26/2020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8683790-BC70-4AE4-8F29-A17DB58E1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3;&#1072;&#1095;&#1072;&#1083;&#1086;%20&#1080;&#1075;&#1088;&#1099;.wav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jpeg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10.png"/><Relationship Id="rId10" Type="http://schemas.openxmlformats.org/officeDocument/2006/relationships/image" Target="../media/image41.png"/><Relationship Id="rId4" Type="http://schemas.openxmlformats.org/officeDocument/2006/relationships/image" Target="../media/image9.wmf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40;&#1088;&#1093;&#1080;&#1074;\&#1069;&#1054;&#1056;%20&#1082;&#1088;&#1072;&#1077;&#1074;&#1077;&#1076;&#1077;&#1085;&#1080;&#1077;\&#1069;&#1054;&#1056;\&#1051;&#1077;&#1075;&#1077;&#1085;&#1076;&#1099;%20&#1072;&#1088;&#1084;&#1080;&#1080;%20&#1047;&#1074;&#1077;&#1079;&#1076;&#1072;%20-&#1074;&#1086;&#1087;&#1088;&#1086;&#1089;.mp4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30%20&#1057;&#1077;&#1082;&#1091;&#1085;&#1076;).wav" TargetMode="External"/><Relationship Id="rId6" Type="http://schemas.openxmlformats.org/officeDocument/2006/relationships/image" Target="../media/image43.jpe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slide" Target="slide2.xml"/><Relationship Id="rId9" Type="http://schemas.openxmlformats.org/officeDocument/2006/relationships/image" Target="../media/image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9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63;&#1105;&#1088;&#1085;&#1099;&#1081;%20&#1103;&#1097;&#1080;&#1082;.mp3" TargetMode="Externa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4.xml"/><Relationship Id="rId18" Type="http://schemas.openxmlformats.org/officeDocument/2006/relationships/slide" Target="slide22.xml"/><Relationship Id="rId3" Type="http://schemas.openxmlformats.org/officeDocument/2006/relationships/slide" Target="slide10.xml"/><Relationship Id="rId21" Type="http://schemas.openxmlformats.org/officeDocument/2006/relationships/slide" Target="slide8.xml"/><Relationship Id="rId7" Type="http://schemas.openxmlformats.org/officeDocument/2006/relationships/slide" Target="slide25.xml"/><Relationship Id="rId12" Type="http://schemas.openxmlformats.org/officeDocument/2006/relationships/slide" Target="slide3.xml"/><Relationship Id="rId17" Type="http://schemas.openxmlformats.org/officeDocument/2006/relationships/slide" Target="slide23.xml"/><Relationship Id="rId25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slide" Target="slide29.xml"/><Relationship Id="rId20" Type="http://schemas.openxmlformats.org/officeDocument/2006/relationships/slide" Target="slide15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74;&#1086;&#1083;&#1095;&#1086;&#1082;.wav" TargetMode="External"/><Relationship Id="rId6" Type="http://schemas.openxmlformats.org/officeDocument/2006/relationships/slide" Target="slide21.xml"/><Relationship Id="rId11" Type="http://schemas.openxmlformats.org/officeDocument/2006/relationships/slide" Target="slide7.xml"/><Relationship Id="rId24" Type="http://schemas.openxmlformats.org/officeDocument/2006/relationships/image" Target="../media/image7.jpeg"/><Relationship Id="rId5" Type="http://schemas.openxmlformats.org/officeDocument/2006/relationships/slide" Target="slide19.xml"/><Relationship Id="rId15" Type="http://schemas.openxmlformats.org/officeDocument/2006/relationships/slide" Target="slide6.xml"/><Relationship Id="rId23" Type="http://schemas.openxmlformats.org/officeDocument/2006/relationships/image" Target="../media/image6.png"/><Relationship Id="rId10" Type="http://schemas.openxmlformats.org/officeDocument/2006/relationships/slide" Target="slide5.xml"/><Relationship Id="rId19" Type="http://schemas.openxmlformats.org/officeDocument/2006/relationships/slide" Target="slide27.xml"/><Relationship Id="rId4" Type="http://schemas.openxmlformats.org/officeDocument/2006/relationships/slide" Target="slide18.xml"/><Relationship Id="rId9" Type="http://schemas.openxmlformats.org/officeDocument/2006/relationships/slide" Target="slide28.xml"/><Relationship Id="rId14" Type="http://schemas.openxmlformats.org/officeDocument/2006/relationships/slide" Target="slide12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10" Type="http://schemas.openxmlformats.org/officeDocument/2006/relationships/image" Target="../media/image41.png"/><Relationship Id="rId4" Type="http://schemas.openxmlformats.org/officeDocument/2006/relationships/slide" Target="slide2.xml"/><Relationship Id="rId9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audio" Target="file:///F:\&#1040;&#1088;&#1093;&#1080;&#1074;\&#1069;&#1054;&#1056;%20&#1082;&#1088;&#1072;&#1077;&#1074;&#1077;&#1076;&#1077;&#1085;&#1080;&#1077;\&#1069;&#1054;&#1056;\&#1055;&#1086;&#1083;&#1080;&#1085;&#1072;%20&#1070;&#1088;&#1095;&#1077;&#1085;&#1082;&#1086;%20-%20&#1057;&#1090;&#1072;&#1088;&#1099;&#1081;%20&#1054;&#1089;&#1082;&#1086;&#1083;.mp3" TargetMode="External"/><Relationship Id="rId7" Type="http://schemas.openxmlformats.org/officeDocument/2006/relationships/image" Target="../media/image56.jpeg"/><Relationship Id="rId2" Type="http://schemas.openxmlformats.org/officeDocument/2006/relationships/audio" Target="file:///F:\&#1040;&#1088;&#1093;&#1080;&#1074;\&#1069;&#1054;&#1056;%20&#1082;&#1088;&#1072;&#1077;&#1074;&#1077;&#1076;&#1077;&#1085;&#1080;&#1077;\&#1069;&#1054;&#1056;\&#1056;&#1086;&#1076;&#1085;&#1080;&#1095;&#1082;&#1080;%20-%20&#1057;&#1090;&#1072;&#1088;&#1099;&#1081;%20&#1054;&#1089;&#1082;&#1086;&#1083;%20(mixpromo.net).mp3" TargetMode="Externa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Gimn_Starogo_Oskola_-_Staryj_Oskol_gorod_rodnoj.mp3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60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5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61.jpe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9.wmf"/><Relationship Id="rId5" Type="http://schemas.openxmlformats.org/officeDocument/2006/relationships/slide" Target="slide2.xml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notesSlide" Target="../notesSlides/notesSlide13.xml"/><Relationship Id="rId7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30%20&#1057;&#1077;&#1082;&#1091;&#1085;&#1076;).wav" TargetMode="External"/><Relationship Id="rId6" Type="http://schemas.openxmlformats.org/officeDocument/2006/relationships/slide" Target="slide2.xml"/><Relationship Id="rId5" Type="http://schemas.openxmlformats.org/officeDocument/2006/relationships/hyperlink" Target="https://ru.wikipedia.org/wiki/2000" TargetMode="External"/><Relationship Id="rId4" Type="http://schemas.openxmlformats.org/officeDocument/2006/relationships/hyperlink" Target="https://ru.wikipedia.org/wiki/1996" TargetMode="External"/><Relationship Id="rId9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sokm.org.ru/" TargetMode="Externa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88;&#1093;&#1080;&#1074;\&#1069;&#1054;&#1056;%20&#1082;&#1088;&#1072;&#1077;&#1074;&#1077;&#1076;&#1077;&#1085;&#1080;&#1077;\&#1069;&#1054;&#1056;\&#1052;&#1077;&#1090;&#1088;&#1086;&#1085;&#1086;&#1084;%20(1%20&#1084;&#1080;&#1085;&#1091;&#1090;&#1072;)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t2t2z9-yua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4791"/>
            <a:ext cx="7992887" cy="213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5536" y="2132857"/>
            <a:ext cx="8305800" cy="1911934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  <a:t/>
            </a:r>
            <a:br>
              <a:rPr lang="ru-RU" sz="6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</a:b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  <a:t>Интерактивная игра</a:t>
            </a:r>
            <a:br>
              <a:rPr lang="ru-RU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</a:b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  <a:t>ВСЕМУ </a:t>
            </a:r>
            <a:r>
              <a:rPr lang="ru-RU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  <a:t>НАЧАЛО ЗДЕСЬ, </a:t>
            </a:r>
            <a:br>
              <a:rPr lang="ru-RU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</a:br>
            <a:r>
              <a:rPr lang="ru-RU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cs typeface="Courier New" pitchFamily="49" charset="0"/>
              </a:rPr>
              <a:t>В КРАЮ МОЕМ РОДНОМ…</a:t>
            </a:r>
            <a:endParaRPr lang="ru-RU" sz="6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  <a:cs typeface="Courier New" pitchFamily="49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292080" y="404664"/>
            <a:ext cx="3600400" cy="86409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Краеведение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Начало игры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404664"/>
            <a:ext cx="736848" cy="736848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4114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8678198" cy="3303248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</a:t>
            </a: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Это здание конца </a:t>
            </a:r>
            <a:r>
              <a:rPr lang="en-US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XIX </a:t>
            </a: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века,         получило название «Каприз Маргариты».</a:t>
            </a:r>
            <a:b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А) дом купца А.И. </a:t>
            </a:r>
            <a:r>
              <a:rPr lang="ru-RU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Соломенцова</a:t>
            </a: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Б) дом купца Кобзева</a:t>
            </a:r>
            <a:b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В) дом купца </a:t>
            </a:r>
            <a:r>
              <a:rPr lang="ru-RU" sz="3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Лихушина</a:t>
            </a:r>
            <a:r>
              <a:rPr lang="ru-RU" sz="2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2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929198"/>
            <a:ext cx="3857652" cy="142876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Дом</a:t>
            </a:r>
            <a:r>
              <a:rPr 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купца</a:t>
            </a:r>
            <a:r>
              <a:rPr 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Кобзева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86256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  <p:pic>
        <p:nvPicPr>
          <p:cNvPr id="9" name="Рисунок 8" descr="E:\Ст.Оскол\выборка\Герб\dom-kuptsa-kobzeva.jpg"/>
          <p:cNvPicPr/>
          <p:nvPr/>
        </p:nvPicPr>
        <p:blipFill>
          <a:blip r:embed="rId6" cstate="print"/>
          <a:srcRect l="5797" t="-2174" r="7971"/>
          <a:stretch>
            <a:fillRect/>
          </a:stretch>
        </p:blipFill>
        <p:spPr bwMode="auto">
          <a:xfrm>
            <a:off x="5572132" y="2571744"/>
            <a:ext cx="34289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916832"/>
            <a:ext cx="7750708" cy="295232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b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7030A0"/>
                </a:solidFill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Задание: необходимо сопоставить фотографию художника,</a:t>
            </a:r>
            <a:br>
              <a:rPr lang="ru-RU" sz="4400" dirty="0" smtClean="0">
                <a:solidFill>
                  <a:srgbClr val="7030A0"/>
                </a:solidFill>
                <a:latin typeface="Monotype Corsiva" pitchFamily="66" charset="0"/>
                <a:ea typeface="BatangChe" pitchFamily="49" charset="-127"/>
                <a:cs typeface="BrowalliaUPC" pitchFamily="34" charset="-34"/>
              </a:rPr>
            </a:br>
            <a:r>
              <a:rPr lang="ru-RU" sz="4400" dirty="0" smtClean="0">
                <a:solidFill>
                  <a:srgbClr val="7030A0"/>
                </a:solidFill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 биографическую справку о нём и его картины. </a:t>
            </a:r>
            <a:endParaRPr lang="ru-RU" sz="4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BatangChe" pitchFamily="49" charset="-127"/>
              <a:cs typeface="BrowalliaUPC" pitchFamily="34" charset="-34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085184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195736" y="260648"/>
            <a:ext cx="42017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Вопрос-задание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712" y="1124744"/>
            <a:ext cx="5069015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Старооскольские художники</a:t>
            </a: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445224"/>
            <a:ext cx="5929354" cy="107157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Илья </a:t>
            </a:r>
            <a:r>
              <a:rPr lang="ru-RU" sz="5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Хегай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Рисунок 9" descr="C:\Users\Ирина\Desktop\выборка 2пос\Герб\абдулин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1859098" cy="1882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/>
          <p:nvPr/>
        </p:nvPicPr>
        <p:blipFill>
          <a:blip r:embed="rId3" cstate="print"/>
          <a:srcRect r="6103"/>
          <a:stretch>
            <a:fillRect/>
          </a:stretch>
        </p:blipFill>
        <p:spPr bwMode="auto">
          <a:xfrm>
            <a:off x="6444208" y="3573016"/>
            <a:ext cx="1928826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4" cstate="print">
            <a:lum contrast="30000"/>
          </a:blip>
          <a:srcRect b="5997"/>
          <a:stretch>
            <a:fillRect/>
          </a:stretch>
        </p:blipFill>
        <p:spPr bwMode="auto">
          <a:xfrm>
            <a:off x="4499992" y="3429000"/>
            <a:ext cx="1428760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C:\Users\Ирина\Desktop\выборка 2пос\Герб\хегай.jpg"/>
          <p:cNvPicPr/>
          <p:nvPr/>
        </p:nvPicPr>
        <p:blipFill>
          <a:blip r:embed="rId5" cstate="print"/>
          <a:srcRect l="4046" r="6937" b="-3140"/>
          <a:stretch>
            <a:fillRect/>
          </a:stretch>
        </p:blipFill>
        <p:spPr bwMode="auto">
          <a:xfrm>
            <a:off x="1214414" y="1928802"/>
            <a:ext cx="235745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132856"/>
            <a:ext cx="1714512" cy="1604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1619672" y="332656"/>
            <a:ext cx="5069015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Старооскольские художники</a:t>
            </a: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445224"/>
            <a:ext cx="5929354" cy="107157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Елена Маркова (Бойко) 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476672"/>
            <a:ext cx="5069015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Старооскольские художники</a:t>
            </a: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7" name="Рисунок 16" descr="http://www.museum.ru/startmus/artlena/BIOGRAF/FOTOBIO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2257797" cy="291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8" name="Рисунок 17" descr="C:\Users\Ирина\Desktop\выборка 2пос\Герб\Купеческие домики Оскол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212976"/>
            <a:ext cx="2733040" cy="2197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C:\Users\Ирина\Desktop\выборка 2пос\Герб\МКУК «Старооскольский краеведческий музей» - Город глазами художника_files\1-fit-181x249.jpg"/>
          <p:cNvPicPr/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2915817" y="2852936"/>
            <a:ext cx="1944216" cy="2368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 descr="C:\Users\Ирина\Desktop\выборка 2пос\Герб\Sire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412776"/>
            <a:ext cx="1728192" cy="2123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 descr="C:\Users\Ирина\Desktop\выборка 2пос\Герб\y masterizi.jpg"/>
          <p:cNvPicPr/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6588224" y="404664"/>
            <a:ext cx="2133600" cy="2619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445224"/>
            <a:ext cx="5929354" cy="107157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Анатолий </a:t>
            </a:r>
            <a:r>
              <a:rPr lang="ru-RU" sz="4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Галюзин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5656" y="260648"/>
            <a:ext cx="5069015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Старооскольские художники</a:t>
            </a: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J:\Ст.Оскол\все для ЧТО Где КОГДА\Герб\Галюзин.jpg"/>
          <p:cNvPicPr>
            <a:picLocks noChangeAspect="1" noChangeArrowheads="1"/>
          </p:cNvPicPr>
          <p:nvPr/>
        </p:nvPicPr>
        <p:blipFill>
          <a:blip r:embed="rId3" cstate="print"/>
          <a:srcRect l="7660" t="2921"/>
          <a:stretch>
            <a:fillRect/>
          </a:stretch>
        </p:blipFill>
        <p:spPr bwMode="auto">
          <a:xfrm>
            <a:off x="323528" y="1916832"/>
            <a:ext cx="2774240" cy="2623046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6" name="Рисунок 15" descr="C:\Users\Ирина\Desktop\выборка 2пос\Герб\Последний луч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76672"/>
            <a:ext cx="1944216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C:\Users\Ирина\Desktop\выборка 2пос\Герб\Галюзин Всегда готов.JPG"/>
          <p:cNvPicPr/>
          <p:nvPr/>
        </p:nvPicPr>
        <p:blipFill>
          <a:blip r:embed="rId5" cstate="print"/>
          <a:srcRect b="6339"/>
          <a:stretch>
            <a:fillRect/>
          </a:stretch>
        </p:blipFill>
        <p:spPr bwMode="auto">
          <a:xfrm>
            <a:off x="4355976" y="836712"/>
            <a:ext cx="1872208" cy="2628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C:\Users\Ирина\Desktop\выборка 2пос\Герб\fevralj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492896"/>
            <a:ext cx="2592288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C:\Users\Ирина\Desktop\выборка 2пос\Герб\5 февраля.JPG"/>
          <p:cNvPicPr/>
          <p:nvPr/>
        </p:nvPicPr>
        <p:blipFill>
          <a:blip r:embed="rId7" cstate="print"/>
          <a:srcRect b="5501"/>
          <a:stretch>
            <a:fillRect/>
          </a:stretch>
        </p:blipFill>
        <p:spPr bwMode="auto">
          <a:xfrm>
            <a:off x="3923928" y="3645024"/>
            <a:ext cx="2592288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43932" cy="342902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2400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28588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429000"/>
            <a:ext cx="5429288" cy="185738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</a:t>
            </a:r>
            <a:r>
              <a:rPr lang="ru-RU" sz="28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) Жуков Георгий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Константинович</a:t>
            </a:r>
          </a:p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Б) Ватутин Николай Фёдорович</a:t>
            </a:r>
          </a:p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В) Будённый Семён Михайлович</a:t>
            </a:r>
          </a:p>
          <a:p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Г)  Конев  Иван  Степанович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3933056"/>
            <a:ext cx="714380" cy="1228501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24886" y="2214554"/>
            <a:ext cx="519114" cy="519114"/>
          </a:xfrm>
          <a:prstGeom prst="rect">
            <a:avLst/>
          </a:prstGeom>
        </p:spPr>
      </p:pic>
      <p:pic>
        <p:nvPicPr>
          <p:cNvPr id="10" name="Рисунок 9" descr="E:\Ст.Оскол\выборка\Герб\georgiy-zhukov.jpg"/>
          <p:cNvPicPr/>
          <p:nvPr/>
        </p:nvPicPr>
        <p:blipFill>
          <a:blip r:embed="rId6" cstate="print"/>
          <a:srcRect l="16187" t="3585" r="10536" b="48605"/>
          <a:stretch>
            <a:fillRect/>
          </a:stretch>
        </p:blipFill>
        <p:spPr bwMode="auto">
          <a:xfrm>
            <a:off x="899592" y="1628800"/>
            <a:ext cx="150019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E:\Ст.Оскол\выборка\Герб\Ватутин_Николай_Федорович,_Герой_Советского_Союза,_генерал_армии.jpg"/>
          <p:cNvPicPr/>
          <p:nvPr/>
        </p:nvPicPr>
        <p:blipFill>
          <a:blip r:embed="rId7" cstate="print"/>
          <a:srcRect l="4965" b="29688"/>
          <a:stretch>
            <a:fillRect/>
          </a:stretch>
        </p:blipFill>
        <p:spPr bwMode="auto">
          <a:xfrm>
            <a:off x="2843808" y="1628800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E:\Ст.Оскол\выборка\Герб\Semyon_Budyonny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1628800"/>
            <a:ext cx="150019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E:\Ст.Оскол\выборка\Герб\Конев-портрет.jpg"/>
          <p:cNvPicPr/>
          <p:nvPr/>
        </p:nvPicPr>
        <p:blipFill>
          <a:blip r:embed="rId9" cstate="print"/>
          <a:srcRect l="9615" t="2336" r="11538" b="30841"/>
          <a:stretch>
            <a:fillRect/>
          </a:stretch>
        </p:blipFill>
        <p:spPr bwMode="auto">
          <a:xfrm>
            <a:off x="6732240" y="1628800"/>
            <a:ext cx="1357322" cy="167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0_8119f_1d7ff8f1_L"/>
          <p:cNvPicPr>
            <a:picLocks noChangeAspect="1" noChangeArrowheads="1"/>
          </p:cNvPicPr>
          <p:nvPr/>
        </p:nvPicPr>
        <p:blipFill>
          <a:blip r:embed="rId10" cstate="print"/>
          <a:srcRect l="18750" t="5367" r="6250" b="3410"/>
          <a:stretch>
            <a:fillRect/>
          </a:stretch>
        </p:blipFill>
        <p:spPr bwMode="auto">
          <a:xfrm rot="16200000">
            <a:off x="3705079" y="2279697"/>
            <a:ext cx="81046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331640" y="404664"/>
            <a:ext cx="7344816" cy="5232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Военачальники Великой Отечественной войны</a:t>
            </a:r>
            <a:endParaRPr lang="en-US" sz="27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55776" y="980728"/>
            <a:ext cx="425308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Кто</a:t>
            </a:r>
            <a:r>
              <a:rPr lang="en-US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5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изображен</a:t>
            </a:r>
            <a:r>
              <a:rPr lang="en-US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5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</a:t>
            </a:r>
            <a:r>
              <a:rPr lang="en-US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5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фотографиях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?</a:t>
            </a:r>
            <a:endParaRPr lang="en-US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43932" cy="342902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2400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28588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620688"/>
            <a:ext cx="3600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Видео-вопрос</a:t>
            </a:r>
            <a:endParaRPr 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75656" y="260648"/>
            <a:ext cx="7344816" cy="5232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Военачальники Великой Отечественной войны</a:t>
            </a:r>
            <a:endParaRPr lang="en-US" sz="27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8" name="Легенды армии Звезда -вопро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1340768"/>
            <a:ext cx="7848872" cy="5184576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0" name="Picture 2" descr="0_8119f_1d7ff8f1_L"/>
          <p:cNvPicPr>
            <a:picLocks noChangeAspect="1" noChangeArrowheads="1"/>
          </p:cNvPicPr>
          <p:nvPr/>
        </p:nvPicPr>
        <p:blipFill>
          <a:blip r:embed="rId5" cstate="print"/>
          <a:srcRect l="18750" t="5367" r="6250" b="3410"/>
          <a:stretch>
            <a:fillRect/>
          </a:stretch>
        </p:blipFill>
        <p:spPr bwMode="auto">
          <a:xfrm rot="5400000">
            <a:off x="4065119" y="2737991"/>
            <a:ext cx="81046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43932" cy="342902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2400" dirty="0"/>
          </a:p>
        </p:txBody>
      </p:sp>
      <p:sp>
        <p:nvSpPr>
          <p:cNvPr id="4" name="Управляющая кнопка: справка 3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285884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2780928"/>
            <a:ext cx="4968552" cy="273630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Василий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Маргелов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- советский военачальник, командующий ВДВ, генерал армии, Герой Советского Союза.</a:t>
            </a:r>
            <a:endParaRPr lang="ru-RU" sz="28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4" name="Picture 2" descr="0_8119f_1d7ff8f1_L"/>
          <p:cNvPicPr>
            <a:picLocks noChangeAspect="1" noChangeArrowheads="1"/>
          </p:cNvPicPr>
          <p:nvPr/>
        </p:nvPicPr>
        <p:blipFill>
          <a:blip r:embed="rId5" cstate="print"/>
          <a:srcRect l="18750" t="5367" r="6250" b="3410"/>
          <a:stretch>
            <a:fillRect/>
          </a:stretch>
        </p:blipFill>
        <p:spPr bwMode="auto">
          <a:xfrm rot="5400000">
            <a:off x="3705079" y="2279697"/>
            <a:ext cx="810466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475656" y="260648"/>
            <a:ext cx="7344816" cy="5232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7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Военачальники Великой Отечественной войны</a:t>
            </a:r>
            <a:endParaRPr lang="en-US" sz="27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187624" y="836712"/>
            <a:ext cx="7956376" cy="151216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indent="627063">
              <a:spcBef>
                <a:spcPct val="0"/>
              </a:spcBef>
              <a:tabLst>
                <a:tab pos="627063" algn="l"/>
              </a:tabLst>
            </a:pPr>
            <a:r>
              <a:rPr lang="ru-RU" sz="2300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Modern No. 20" pitchFamily="18" charset="0"/>
                <a:ea typeface="+mj-ea"/>
                <a:cs typeface="Times New Roman" pitchFamily="18" charset="0"/>
              </a:rPr>
              <a:t>Назовите командующего Воздушно-десантными войсками,  чей сын  Александр в качестве командира экипажа  </a:t>
            </a:r>
          </a:p>
          <a:p>
            <a:pPr lvl="0">
              <a:spcBef>
                <a:spcPct val="0"/>
              </a:spcBef>
            </a:pPr>
            <a:r>
              <a:rPr lang="ru-RU" sz="2300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Modern No. 20" pitchFamily="18" charset="0"/>
                <a:ea typeface="+mj-ea"/>
                <a:cs typeface="Times New Roman" pitchFamily="18" charset="0"/>
              </a:rPr>
              <a:t> совершил первое в мире десантирование  </a:t>
            </a:r>
          </a:p>
          <a:p>
            <a:pPr lvl="0">
              <a:spcBef>
                <a:spcPct val="0"/>
              </a:spcBef>
            </a:pPr>
            <a:r>
              <a:rPr lang="ru-RU" sz="2300" b="1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Modern No. 20" pitchFamily="18" charset="0"/>
                <a:ea typeface="+mj-ea"/>
                <a:cs typeface="Times New Roman" pitchFamily="18" charset="0"/>
              </a:rPr>
              <a:t>на  боевой машине с  парашютной системой.</a:t>
            </a:r>
          </a:p>
        </p:txBody>
      </p:sp>
      <p:sp>
        <p:nvSpPr>
          <p:cNvPr id="24578" name="AutoShape 2" descr="https://pbs.twimg.com/media/CcruGyGUsAAwSb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Ирина\Desktop\все для ЧТО Где КОГДА\Герб\Маргелов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 l="12944" t="2632" r="37327"/>
          <a:stretch>
            <a:fillRect/>
          </a:stretch>
        </p:blipFill>
        <p:spPr bwMode="auto">
          <a:xfrm>
            <a:off x="611560" y="2348880"/>
            <a:ext cx="1800200" cy="2333593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0" name="Picture 4" descr="https://pbs.twimg.com/media/CcruGyGUsAAwSb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268760"/>
            <a:ext cx="1440160" cy="1872208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" name="Рисунок 20" descr="C:\Users\Ирина\Desktop\932.jpg"/>
          <p:cNvPicPr/>
          <p:nvPr/>
        </p:nvPicPr>
        <p:blipFill>
          <a:blip r:embed="rId8" cstate="print">
            <a:lum bright="-10000" contrast="40000"/>
          </a:blip>
          <a:srcRect l="7089" t="11905" r="69080" b="55555"/>
          <a:stretch>
            <a:fillRect/>
          </a:stretch>
        </p:blipFill>
        <p:spPr bwMode="auto">
          <a:xfrm>
            <a:off x="179512" y="1268760"/>
            <a:ext cx="9716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13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15338" y="4000504"/>
            <a:ext cx="600936" cy="1033414"/>
          </a:xfrm>
          <a:prstGeom prst="rect">
            <a:avLst/>
          </a:prstGeom>
          <a:noFill/>
        </p:spPr>
      </p:pic>
      <p:pic>
        <p:nvPicPr>
          <p:cNvPr id="15" name="Метроном (30 Секунд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2859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082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286676" cy="1303554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Где в нашем городе находится музей боевой славы военно-патриотического клуба «Поиск»? </a:t>
            </a:r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89040"/>
            <a:ext cx="576320" cy="991082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1000108"/>
            <a:ext cx="304800" cy="304800"/>
          </a:xfrm>
          <a:prstGeom prst="rect">
            <a:avLst/>
          </a:prstGeom>
        </p:spPr>
      </p:pic>
      <p:pic>
        <p:nvPicPr>
          <p:cNvPr id="9" name="Рисунок 8" descr="C:\Users\Ирина\Desktop\выборка 2пос\Герб\maket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268760"/>
            <a:ext cx="12241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3" name="Picture 2" descr="J:\Ст.Оскол\все для ЧТО Где КОГДА\Герб\maket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1340768"/>
            <a:ext cx="5956936" cy="3960440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606480" y="4293096"/>
            <a:ext cx="4286000" cy="1440160"/>
          </a:xfrm>
          <a:prstGeom prst="rect">
            <a:avLst/>
          </a:prstGeom>
          <a:solidFill>
            <a:schemeClr val="accent6">
              <a:lumMod val="90000"/>
            </a:schemeClr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Военно-патриотический клуб «Поиск» действует при дворце культуры и техники «Комсомолец».</a:t>
            </a:r>
          </a:p>
        </p:txBody>
      </p:sp>
      <p:pic>
        <p:nvPicPr>
          <p:cNvPr id="11" name="Picture 2" descr="0_8119f_1d7ff8f1_L"/>
          <p:cNvPicPr>
            <a:picLocks noChangeAspect="1" noChangeArrowheads="1"/>
          </p:cNvPicPr>
          <p:nvPr/>
        </p:nvPicPr>
        <p:blipFill>
          <a:blip r:embed="rId8" cstate="print"/>
          <a:srcRect l="18750" t="5367" r="6250" b="3410"/>
          <a:stretch>
            <a:fillRect/>
          </a:stretch>
        </p:blipFill>
        <p:spPr bwMode="auto">
          <a:xfrm rot="5400000">
            <a:off x="4100282" y="2244534"/>
            <a:ext cx="836711" cy="767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справка 11">
            <a:hlinkClick r:id="rId9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uralskweek.kz/wp-content/uploads/2015/10/maslo_podsolnux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509120"/>
            <a:ext cx="2392276" cy="18002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110532" cy="1357298"/>
          </a:xfrm>
        </p:spPr>
        <p:txBody>
          <a:bodyPr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 </a:t>
            </a:r>
            <a:r>
              <a:rPr lang="ru-RU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Черный </a:t>
            </a: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ящик</a:t>
            </a:r>
            <a:endParaRPr lang="ru-RU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Управляющая кнопка: справка 17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572000" y="3933056"/>
            <a:ext cx="2664296" cy="2495200"/>
          </a:xfrm>
          <a:prstGeom prst="flowChartProcess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3568" y="1556793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	В этом доме  в г. Алексеевка проживал крепостной крестьянин графа Шереметева, который в 1829 году открыл ЭТО.   С 1835 года начался экспорт  ЭТОГО за границу.</a:t>
            </a:r>
          </a:p>
          <a:p>
            <a:pPr algn="just">
              <a:spcBef>
                <a:spcPct val="0"/>
              </a:spcBef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Россия до сих пор является мировым лидером по производству ЭТОГО. </a:t>
            </a:r>
          </a:p>
          <a:p>
            <a:pPr algn="just">
              <a:spcBef>
                <a:spcPct val="0"/>
              </a:spcBef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Что находится в Черном ящике?</a:t>
            </a:r>
          </a:p>
        </p:txBody>
      </p:sp>
      <p:pic>
        <p:nvPicPr>
          <p:cNvPr id="10" name="Чёрный ящ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86710" y="642918"/>
            <a:ext cx="642942" cy="642942"/>
          </a:xfrm>
          <a:prstGeom prst="rect">
            <a:avLst/>
          </a:prstGeom>
        </p:spPr>
      </p:pic>
      <p:pic>
        <p:nvPicPr>
          <p:cNvPr id="11" name="Picture 2" descr="C:\Users\Oksana\Desktop\11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857628"/>
            <a:ext cx="3456384" cy="2305902"/>
          </a:xfrm>
          <a:prstGeom prst="rect">
            <a:avLst/>
          </a:prstGeom>
          <a:noFill/>
        </p:spPr>
      </p:pic>
      <p:pic>
        <p:nvPicPr>
          <p:cNvPr id="12" name="Picture 2" descr="C:\Users\Oksana\Desktop\11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929066"/>
            <a:ext cx="3456384" cy="2305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2357438" y="55721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-конечная звезда 5">
            <a:hlinkClick r:id="rId4" action="ppaction://hlinksldjump"/>
          </p:cNvPr>
          <p:cNvSpPr/>
          <p:nvPr/>
        </p:nvSpPr>
        <p:spPr>
          <a:xfrm>
            <a:off x="5357813" y="2143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5-конечная звезда 6">
            <a:hlinkClick r:id="rId5" action="ppaction://hlinksldjump"/>
          </p:cNvPr>
          <p:cNvSpPr/>
          <p:nvPr/>
        </p:nvSpPr>
        <p:spPr>
          <a:xfrm>
            <a:off x="6286500" y="7858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7286625" y="142875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5-конечная звезда 8">
            <a:hlinkClick r:id="rId7" action="ppaction://hlinksldjump"/>
          </p:cNvPr>
          <p:cNvSpPr/>
          <p:nvPr/>
        </p:nvSpPr>
        <p:spPr>
          <a:xfrm>
            <a:off x="7786688" y="22860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5-конечная звезда 9">
            <a:hlinkClick r:id="rId8" action="ppaction://hlinksldjump"/>
          </p:cNvPr>
          <p:cNvSpPr/>
          <p:nvPr/>
        </p:nvSpPr>
        <p:spPr>
          <a:xfrm>
            <a:off x="7858125" y="3214688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5-конечная звезда 10">
            <a:hlinkClick r:id="rId9" action="ppaction://hlinksldjump"/>
          </p:cNvPr>
          <p:cNvSpPr/>
          <p:nvPr/>
        </p:nvSpPr>
        <p:spPr>
          <a:xfrm>
            <a:off x="7429500" y="42148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5-конечная звезда 11">
            <a:hlinkClick r:id="rId10" action="ppaction://hlinksldjump"/>
          </p:cNvPr>
          <p:cNvSpPr/>
          <p:nvPr/>
        </p:nvSpPr>
        <p:spPr>
          <a:xfrm>
            <a:off x="6786563" y="50006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>
            <a:hlinkClick r:id="rId11" action="ppaction://hlinksldjump"/>
          </p:cNvPr>
          <p:cNvSpPr/>
          <p:nvPr/>
        </p:nvSpPr>
        <p:spPr>
          <a:xfrm>
            <a:off x="5857875" y="542925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5-конечная звезда 13">
            <a:hlinkClick r:id="rId12" action="ppaction://hlinksldjump"/>
          </p:cNvPr>
          <p:cNvSpPr/>
          <p:nvPr/>
        </p:nvSpPr>
        <p:spPr>
          <a:xfrm>
            <a:off x="4714875" y="564356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5-конечная звезда 14">
            <a:hlinkClick r:id="rId13" action="ppaction://hlinksldjump"/>
          </p:cNvPr>
          <p:cNvSpPr/>
          <p:nvPr/>
        </p:nvSpPr>
        <p:spPr>
          <a:xfrm>
            <a:off x="2857500" y="14287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5-конечная звезда 15">
            <a:hlinkClick r:id="rId14" action="ppaction://hlinksldjump"/>
          </p:cNvPr>
          <p:cNvSpPr/>
          <p:nvPr/>
        </p:nvSpPr>
        <p:spPr>
          <a:xfrm>
            <a:off x="1785938" y="357188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5-конечная звезда 16">
            <a:hlinkClick r:id="rId15" action="ppaction://hlinksldjump"/>
          </p:cNvPr>
          <p:cNvSpPr/>
          <p:nvPr/>
        </p:nvSpPr>
        <p:spPr>
          <a:xfrm>
            <a:off x="928688" y="10001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5-конечная звезда 17">
            <a:hlinkClick r:id="rId16" action="ppaction://hlinksldjump"/>
          </p:cNvPr>
          <p:cNvSpPr/>
          <p:nvPr/>
        </p:nvSpPr>
        <p:spPr>
          <a:xfrm>
            <a:off x="285750" y="17145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>
            <a:hlinkClick r:id="rId17" action="ppaction://hlinksldjump"/>
          </p:cNvPr>
          <p:cNvSpPr/>
          <p:nvPr/>
        </p:nvSpPr>
        <p:spPr>
          <a:xfrm>
            <a:off x="0" y="2714625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0" name="5-конечная звезда 19">
            <a:hlinkClick r:id="rId18" action="ppaction://hlinksldjump"/>
          </p:cNvPr>
          <p:cNvSpPr/>
          <p:nvPr/>
        </p:nvSpPr>
        <p:spPr>
          <a:xfrm>
            <a:off x="0" y="364331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5-конечная звезда 20">
            <a:hlinkClick r:id="rId19" action="ppaction://hlinksldjump"/>
          </p:cNvPr>
          <p:cNvSpPr/>
          <p:nvPr/>
        </p:nvSpPr>
        <p:spPr>
          <a:xfrm>
            <a:off x="571500" y="4357688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5-конечная звезда 21">
            <a:hlinkClick r:id="rId20" action="ppaction://hlinksldjump"/>
          </p:cNvPr>
          <p:cNvSpPr/>
          <p:nvPr/>
        </p:nvSpPr>
        <p:spPr>
          <a:xfrm>
            <a:off x="1285875" y="5072063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5-конечная звезда 22">
            <a:hlinkClick r:id="rId21" action="ppaction://hlinksldjump"/>
          </p:cNvPr>
          <p:cNvSpPr/>
          <p:nvPr/>
        </p:nvSpPr>
        <p:spPr>
          <a:xfrm>
            <a:off x="3571868" y="5715016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5-конечная звезда 23">
            <a:hlinkClick r:id="rId22" action="ppaction://hlinksldjump"/>
          </p:cNvPr>
          <p:cNvSpPr/>
          <p:nvPr/>
        </p:nvSpPr>
        <p:spPr>
          <a:xfrm>
            <a:off x="4152900" y="152400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68" name="Picture 2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7188" y="3000375"/>
            <a:ext cx="428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Группа 32"/>
          <p:cNvGrpSpPr/>
          <p:nvPr/>
        </p:nvGrpSpPr>
        <p:grpSpPr>
          <a:xfrm>
            <a:off x="4214796" y="-48"/>
            <a:ext cx="573230" cy="6858048"/>
            <a:chOff x="3929058" y="4357694"/>
            <a:chExt cx="716540" cy="1571636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>
              <a:off x="4195544" y="4357705"/>
              <a:ext cx="360040" cy="928683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6" name="Равнобедренный треугольник 35"/>
            <p:cNvSpPr/>
            <p:nvPr/>
          </p:nvSpPr>
          <p:spPr>
            <a:xfrm flipV="1">
              <a:off x="4105536" y="5292034"/>
              <a:ext cx="540062" cy="264029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pic>
        <p:nvPicPr>
          <p:cNvPr id="30" name="Рисунок 29" descr="E:\Ст.Оскол\все для ЧТО Где КОГДА\Герб\610x698_Quality97_650x744_Quality97_yu2.jpg"/>
          <p:cNvPicPr/>
          <p:nvPr/>
        </p:nvPicPr>
        <p:blipFill>
          <a:blip r:embed="rId24" cstate="print"/>
          <a:srcRect l="6707" t="2926" r="7317" b="2394"/>
          <a:stretch>
            <a:fillRect/>
          </a:stretch>
        </p:blipFill>
        <p:spPr bwMode="auto">
          <a:xfrm>
            <a:off x="3707904" y="2636912"/>
            <a:ext cx="1728192" cy="158417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1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72400" y="260648"/>
            <a:ext cx="758508" cy="758508"/>
          </a:xfrm>
          <a:prstGeom prst="rect">
            <a:avLst/>
          </a:prstGeom>
        </p:spPr>
      </p:pic>
      <p:pic>
        <p:nvPicPr>
          <p:cNvPr id="32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37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38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39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0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1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2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3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4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5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7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8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49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0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1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2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3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4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  <p:pic>
        <p:nvPicPr>
          <p:cNvPr id="55" name="волчок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8143900" y="214290"/>
            <a:ext cx="758508" cy="758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1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331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331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331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331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4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331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5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331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6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331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7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4331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8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331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9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3311"/>
                            </p:stCondLst>
                            <p:childTnLst>
                              <p:par>
                                <p:cTn id="100" presetID="1" presetClass="emph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4331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10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4331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11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4331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2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4331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3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4331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5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9" dur="4331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2100000">
                                      <p:cBhvr>
                                        <p:cTn id="16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9" dur="4331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7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9" dur="4331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8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4331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9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1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9" dur="4331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20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7353"/>
                                      </p:to>
                                    </p:animClr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>
                <p:cTn id="2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>
                <p:cTn id="2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>
                <p:cTn id="2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>
                <p:cTn id="2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>
                <p:cTn id="2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>
                <p:cTn id="2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2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2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2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>
                <p:cTn id="2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2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>
                <p:cTn id="2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>
                <p:cTn id="2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>
                <p:cTn id="2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>
                <p:cTn id="2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>
                <p:cTn id="2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285720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95736" y="260648"/>
            <a:ext cx="42017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Вопрос-задание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1196752"/>
            <a:ext cx="7120859" cy="5847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Лётчики Великой Отечественной войны</a:t>
            </a: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115616" y="1916832"/>
            <a:ext cx="7750708" cy="295232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br>
              <a:rPr kumimoji="0" lang="ru-RU" sz="48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4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Задание: необходимо</a:t>
            </a:r>
            <a:r>
              <a:rPr kumimoji="0" lang="ru-RU" sz="44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 сопоставить фамилию</a:t>
            </a:r>
            <a:r>
              <a:rPr kumimoji="0" lang="ru-RU" sz="4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 авиационного командира и краткую информацию о нём.</a:t>
            </a:r>
            <a:br>
              <a:rPr kumimoji="0" lang="ru-RU" sz="4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Monotype Corsiva" pitchFamily="66" charset="0"/>
                <a:ea typeface="BatangChe" pitchFamily="49" charset="-127"/>
                <a:cs typeface="BrowalliaUPC" pitchFamily="34" charset="-34"/>
              </a:rPr>
            </a:br>
            <a:r>
              <a:rPr kumimoji="0" lang="ru-RU" sz="4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Monotype Corsiva" pitchFamily="66" charset="0"/>
                <a:ea typeface="BatangChe" pitchFamily="49" charset="-127"/>
                <a:cs typeface="BrowalliaUPC" pitchFamily="34" charset="-34"/>
              </a:rPr>
              <a:t> </a:t>
            </a:r>
            <a:endParaRPr kumimoji="0" lang="ru-RU" sz="4800" b="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itchFamily="66" charset="0"/>
              <a:ea typeface="BatangChe" pitchFamily="49" charset="-127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285720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34844"/>
            <a:ext cx="672374" cy="115626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43966" y="714356"/>
            <a:ext cx="304800" cy="304800"/>
          </a:xfrm>
          <a:prstGeom prst="rect">
            <a:avLst/>
          </a:prstGeom>
        </p:spPr>
      </p:pic>
      <p:pic>
        <p:nvPicPr>
          <p:cNvPr id="12" name="Рисунок 11" descr="А.П. Маресьев в конце войны.jpg"/>
          <p:cNvPicPr/>
          <p:nvPr/>
        </p:nvPicPr>
        <p:blipFill>
          <a:blip r:embed="rId7" cstate="print"/>
          <a:srcRect l="10501" t="8160" r="5714" b="25237"/>
          <a:stretch>
            <a:fillRect/>
          </a:stretch>
        </p:blipFill>
        <p:spPr bwMode="auto">
          <a:xfrm>
            <a:off x="1331640" y="1052736"/>
            <a:ext cx="1571636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1" name="Picture 1" descr="E:\Ст.Оскол\все для ЧТО Где КОГДА\Герб\_8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1124744"/>
            <a:ext cx="1428760" cy="1973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 descr="Моисей Степанович Токарев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1052736"/>
            <a:ext cx="135732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Прямоугольник 20"/>
          <p:cNvSpPr/>
          <p:nvPr/>
        </p:nvSpPr>
        <p:spPr>
          <a:xfrm>
            <a:off x="539552" y="306896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Александр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Маресьев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3284984"/>
            <a:ext cx="2489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Анатолий 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Анпилов</a:t>
            </a:r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00192" y="3068960"/>
            <a:ext cx="22172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Моисей  Токарев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928662" y="4214818"/>
            <a:ext cx="7143800" cy="142876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Военный лётчик.  Герой Советского Союза. </a:t>
            </a:r>
          </a:p>
          <a:p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Родился в городе Камышин, Саратовской губернии.</a:t>
            </a:r>
          </a:p>
          <a:p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Является прототипом героя повести Бориса Полевого «Повесть о настоящем человеке».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642910" y="3929066"/>
            <a:ext cx="7416824" cy="2016224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Лётчик-истребитель. Герой Советского Союза принимал участие в битве на Курской дуге . Родился в 1913г. в Донецке. </a:t>
            </a:r>
          </a:p>
          <a:p>
            <a:pPr algn="ctr"/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В 1943г. в районе г. Старый Оскол сбил в неравном бою 4 вражеских самолёта, но и сам погиб. После войны в слободе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Гумны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 одна из улиц получила</a:t>
            </a:r>
            <a:r>
              <a:rPr lang="en-US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 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имя</a:t>
            </a:r>
            <a:r>
              <a:rPr lang="en-US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 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этого Героя Советского Союза.</a:t>
            </a:r>
            <a:endParaRPr lang="ru-RU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  <a:cs typeface="+mj-cs"/>
            </a:endParaRPr>
          </a:p>
        </p:txBody>
      </p:sp>
      <p:sp>
        <p:nvSpPr>
          <p:cNvPr id="29" name="Нашивка 28"/>
          <p:cNvSpPr/>
          <p:nvPr/>
        </p:nvSpPr>
        <p:spPr>
          <a:xfrm>
            <a:off x="571472" y="3929066"/>
            <a:ext cx="7704856" cy="2016224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Уроженец Старого Оскола. Герой Советского Союза, генерал-майор, лётчик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бомбардировачной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 авиации.  Во время ВОВ участвовал в Курской, Орловской, Брянской,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Севской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, Гомельской, </a:t>
            </a:r>
            <a:r>
              <a:rPr lang="ru-RU" b="1" spc="-10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Мозырьской</a:t>
            </a:r>
            <a:r>
              <a:rPr lang="ru-RU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+mj-cs"/>
              </a:rPr>
              <a:t> операциях. В после военные годы стал военным консультантом фильма «Хроники пикирующего бомбардировщика</a:t>
            </a:r>
            <a:r>
              <a:rPr lang="ru-RU" sz="20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0_8119f_1d7ff8f1_L"/>
          <p:cNvPicPr>
            <a:picLocks noChangeAspect="1" noChangeArrowheads="1"/>
          </p:cNvPicPr>
          <p:nvPr/>
        </p:nvPicPr>
        <p:blipFill>
          <a:blip r:embed="rId10" cstate="print"/>
          <a:srcRect l="18750" t="5367" r="6250" b="3410"/>
          <a:stretch>
            <a:fillRect/>
          </a:stretch>
        </p:blipFill>
        <p:spPr bwMode="auto">
          <a:xfrm rot="16200000">
            <a:off x="3644567" y="2356203"/>
            <a:ext cx="857231" cy="81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547664" y="260648"/>
            <a:ext cx="6330579" cy="5232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Лётчики Великой Отечественной войны</a:t>
            </a:r>
            <a:endParaRPr lang="en-US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rea7.ru/images/geography/l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714488"/>
            <a:ext cx="5289813" cy="27969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28215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Назовите природную зону, в которой расположена наша область. </a:t>
            </a:r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714884"/>
            <a:ext cx="4249042" cy="178538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noProof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Лесостепь</a:t>
            </a:r>
            <a:endParaRPr lang="ru-RU" sz="540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2643182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-конечная звезда 5">
            <a:hlinkClick r:id="" action="ppaction://noaction"/>
          </p:cNvPr>
          <p:cNvSpPr/>
          <p:nvPr/>
        </p:nvSpPr>
        <p:spPr>
          <a:xfrm>
            <a:off x="142844" y="142852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chemeClr val="tx1"/>
              </a:solidFill>
            </a:endParaRPr>
          </a:p>
        </p:txBody>
      </p:sp>
      <p:pic>
        <p:nvPicPr>
          <p:cNvPr id="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28604"/>
            <a:ext cx="428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50" name="AutoShape 362" descr="http://oskolregion.ru/img/menu/27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52" name="AutoShape 364" descr="http://oskolregion.ru/img/menu/27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2195736" y="260648"/>
            <a:ext cx="42017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Вопрос-задание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539552" y="1340768"/>
            <a:ext cx="8424937" cy="5232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Modern No. 20" pitchFamily="18" charset="0"/>
                <a:ea typeface="+mj-ea"/>
                <a:cs typeface="Times New Roman" pitchFamily="18" charset="0"/>
              </a:rPr>
              <a:t>Кроссворд « Старый Оскол на рубеже 15-17 веков</a:t>
            </a:r>
            <a:endParaRPr lang="en-US" sz="2800" b="1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Modern No. 20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39" name="Рисунок 138" descr="img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260648"/>
            <a:ext cx="648072" cy="84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J:\Ст.Оскол\все для ЧТО Где КОГДА\Герб\Засечная_черта.Южный_рубеж.2010г.х.,м.90х1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624" y="2204864"/>
            <a:ext cx="6588224" cy="3456384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4" name="Gimn_Starogo_Oskola_-_Staryj_Oskol_gorod_rodno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48485" y="0"/>
            <a:ext cx="871187" cy="764704"/>
          </a:xfrm>
          <a:prstGeom prst="rect">
            <a:avLst/>
          </a:prstGeom>
        </p:spPr>
      </p:pic>
      <p:pic>
        <p:nvPicPr>
          <p:cNvPr id="15" name="Роднички - Старый Оскол (mixpromo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8532440" y="260648"/>
            <a:ext cx="304800" cy="304800"/>
          </a:xfrm>
          <a:prstGeom prst="rect">
            <a:avLst/>
          </a:prstGeom>
        </p:spPr>
      </p:pic>
      <p:pic>
        <p:nvPicPr>
          <p:cNvPr id="13" name="Полина Юрченко - Старый Оскол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8532440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74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756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7562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46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382" y="500042"/>
            <a:ext cx="7929618" cy="500066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Кроссворд 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«</a:t>
            </a:r>
            <a:r>
              <a:rPr sz="2800" b="1" dirty="0" err="1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Старый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 </a:t>
            </a:r>
            <a:r>
              <a:rPr sz="2800" b="1" dirty="0" err="1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Оскол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  </a:t>
            </a:r>
            <a:r>
              <a:rPr sz="2800" b="1" dirty="0" err="1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на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 </a:t>
            </a:r>
            <a:r>
              <a:rPr sz="2800" b="1" dirty="0" err="1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рубеже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 16 – 17 </a:t>
            </a:r>
            <a:r>
              <a:rPr sz="2800" b="1" dirty="0" err="1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веков</a:t>
            </a:r>
            <a:r>
              <a:rPr sz="2800" b="1" dirty="0" smtClean="0">
                <a:solidFill>
                  <a:schemeClr val="accent6">
                    <a:lumMod val="50000"/>
                  </a:schemeClr>
                </a:solidFill>
                <a:latin typeface="Modern No. 20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5-конечная звезда 5">
            <a:hlinkClick r:id="" action="ppaction://noaction"/>
          </p:cNvPr>
          <p:cNvSpPr/>
          <p:nvPr/>
        </p:nvSpPr>
        <p:spPr>
          <a:xfrm>
            <a:off x="142844" y="142852"/>
            <a:ext cx="1143000" cy="928688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 b="1" dirty="0">
              <a:solidFill>
                <a:schemeClr val="tx1"/>
              </a:solidFill>
            </a:endParaRPr>
          </a:p>
        </p:txBody>
      </p:sp>
      <p:pic>
        <p:nvPicPr>
          <p:cNvPr id="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428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справка 8">
            <a:hlinkClick r:id="rId4" action="ppaction://hlinksldjump" highlightClick="1"/>
          </p:cNvPr>
          <p:cNvSpPr/>
          <p:nvPr/>
        </p:nvSpPr>
        <p:spPr>
          <a:xfrm>
            <a:off x="7858148" y="5857892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4" name="Группа 373"/>
          <p:cNvGrpSpPr/>
          <p:nvPr/>
        </p:nvGrpSpPr>
        <p:grpSpPr>
          <a:xfrm>
            <a:off x="285823" y="1000108"/>
            <a:ext cx="8429580" cy="5357850"/>
            <a:chOff x="285823" y="1000108"/>
            <a:chExt cx="8429580" cy="5357850"/>
          </a:xfrm>
        </p:grpSpPr>
        <p:grpSp>
          <p:nvGrpSpPr>
            <p:cNvPr id="12523" name="Group 235"/>
            <p:cNvGrpSpPr>
              <a:grpSpLocks/>
            </p:cNvGrpSpPr>
            <p:nvPr/>
          </p:nvGrpSpPr>
          <p:grpSpPr bwMode="auto">
            <a:xfrm>
              <a:off x="285823" y="1000108"/>
              <a:ext cx="8429580" cy="5357850"/>
              <a:chOff x="2535" y="1578"/>
              <a:chExt cx="12750" cy="7650"/>
            </a:xfrm>
          </p:grpSpPr>
          <p:grpSp>
            <p:nvGrpSpPr>
              <p:cNvPr id="12524" name="Group 236"/>
              <p:cNvGrpSpPr>
                <a:grpSpLocks/>
              </p:cNvGrpSpPr>
              <p:nvPr/>
            </p:nvGrpSpPr>
            <p:grpSpPr bwMode="auto">
              <a:xfrm>
                <a:off x="2535" y="1578"/>
                <a:ext cx="12750" cy="7650"/>
                <a:chOff x="2535" y="1578"/>
                <a:chExt cx="12750" cy="7650"/>
              </a:xfrm>
            </p:grpSpPr>
            <p:grpSp>
              <p:nvGrpSpPr>
                <p:cNvPr id="12525" name="Group 237"/>
                <p:cNvGrpSpPr>
                  <a:grpSpLocks/>
                </p:cNvGrpSpPr>
                <p:nvPr/>
              </p:nvGrpSpPr>
              <p:grpSpPr bwMode="auto">
                <a:xfrm>
                  <a:off x="2535" y="1578"/>
                  <a:ext cx="12750" cy="7650"/>
                  <a:chOff x="1975" y="723"/>
                  <a:chExt cx="12750" cy="7650"/>
                </a:xfrm>
              </p:grpSpPr>
              <p:sp>
                <p:nvSpPr>
                  <p:cNvPr id="12526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5381" y="5306"/>
                    <a:ext cx="584" cy="50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rPr>
                      <a:t>о</a:t>
                    </a:r>
                    <a:endPara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grpSp>
                <p:nvGrpSpPr>
                  <p:cNvPr id="12527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1975" y="723"/>
                    <a:ext cx="12750" cy="7650"/>
                    <a:chOff x="844" y="761"/>
                    <a:chExt cx="12750" cy="7650"/>
                  </a:xfrm>
                </p:grpSpPr>
                <p:grpSp>
                  <p:nvGrpSpPr>
                    <p:cNvPr id="12528" name="Group 2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50" y="3838"/>
                      <a:ext cx="2920" cy="4518"/>
                      <a:chOff x="4250" y="3838"/>
                      <a:chExt cx="2920" cy="4518"/>
                    </a:xfrm>
                  </p:grpSpPr>
                  <p:grpSp>
                    <p:nvGrpSpPr>
                      <p:cNvPr id="12529" name="Group 2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250" y="3838"/>
                        <a:ext cx="584" cy="4518"/>
                        <a:chOff x="4250" y="3838"/>
                        <a:chExt cx="584" cy="4518"/>
                      </a:xfrm>
                    </p:grpSpPr>
                    <p:sp>
                      <p:nvSpPr>
                        <p:cNvPr id="12530" name="Rectangle 2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50" y="3838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т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1" name="Rectangle 2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50" y="5846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ж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2" name="Rectangle 2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50" y="7352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а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3" name="Rectangle 2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50" y="785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2534" name="Group 2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250" y="7854"/>
                        <a:ext cx="2920" cy="502"/>
                        <a:chOff x="4250" y="8424"/>
                        <a:chExt cx="2920" cy="502"/>
                      </a:xfrm>
                    </p:grpSpPr>
                    <p:sp>
                      <p:nvSpPr>
                        <p:cNvPr id="12535" name="Rectangle 2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50" y="842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я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6" name="Rectangle 2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002" y="842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и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7" name="Rectangle 2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586" y="842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к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8" name="Rectangle 2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418" y="842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щ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39" name="Rectangle 25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34" y="842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м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2540" name="Group 2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44" y="761"/>
                      <a:ext cx="12750" cy="7650"/>
                      <a:chOff x="844" y="761"/>
                      <a:chExt cx="12750" cy="7650"/>
                    </a:xfrm>
                  </p:grpSpPr>
                  <p:grpSp>
                    <p:nvGrpSpPr>
                      <p:cNvPr id="12541" name="Group 2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338" y="2332"/>
                        <a:ext cx="584" cy="3514"/>
                        <a:chOff x="8338" y="2332"/>
                        <a:chExt cx="584" cy="3514"/>
                      </a:xfrm>
                    </p:grpSpPr>
                    <p:sp>
                      <p:nvSpPr>
                        <p:cNvPr id="12542" name="Rectangle 2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338" y="2332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т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43" name="Rectangle 25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338" y="283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р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44" name="Rectangle 25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338" y="4340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ь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12545" name="Rectangle 2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338" y="5344"/>
                          <a:ext cx="584" cy="502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cs typeface="Arial" pitchFamily="34" charset="0"/>
                            </a:rPr>
                            <a:t>ы</a:t>
                          </a:r>
                          <a:endParaRPr kumimoji="0" 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2546" name="Group 2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44" y="761"/>
                        <a:ext cx="12750" cy="7650"/>
                        <a:chOff x="844" y="761"/>
                        <a:chExt cx="12750" cy="7650"/>
                      </a:xfrm>
                    </p:grpSpPr>
                    <p:grpSp>
                      <p:nvGrpSpPr>
                        <p:cNvPr id="12547" name="Group 25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914" y="1318"/>
                          <a:ext cx="11680" cy="6034"/>
                          <a:chOff x="1914" y="1888"/>
                          <a:chExt cx="11680" cy="6034"/>
                        </a:xfrm>
                      </p:grpSpPr>
                      <p:grpSp>
                        <p:nvGrpSpPr>
                          <p:cNvPr id="12548" name="Group 26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250" y="3906"/>
                            <a:ext cx="4672" cy="502"/>
                            <a:chOff x="4250" y="3906"/>
                            <a:chExt cx="4672" cy="502"/>
                          </a:xfrm>
                        </p:grpSpPr>
                        <p:sp>
                          <p:nvSpPr>
                            <p:cNvPr id="12549" name="Rectangle 2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250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с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0" name="Rectangle 26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834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л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1" name="Rectangle 26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418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у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2" name="Rectangle 26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002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ж</a:t>
                              </a:r>
                              <a:endParaRPr kumimoji="0" lang="ru-RU" sz="1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3" name="Rectangle 26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586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и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4" name="Rectangle 26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170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л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5" name="Rectangle 2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754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ы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56" name="Rectangle 26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338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C000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е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557" name="Group 26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338" y="1888"/>
                            <a:ext cx="4088" cy="3022"/>
                            <a:chOff x="8338" y="1888"/>
                            <a:chExt cx="4088" cy="3022"/>
                          </a:xfrm>
                        </p:grpSpPr>
                        <p:sp>
                          <p:nvSpPr>
                            <p:cNvPr id="12558" name="Rectangle 27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842" y="440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и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grpSp>
                          <p:nvGrpSpPr>
                            <p:cNvPr id="12559" name="Group 27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8338" y="2400"/>
                              <a:ext cx="4088" cy="502"/>
                              <a:chOff x="8338" y="2400"/>
                              <a:chExt cx="4088" cy="502"/>
                            </a:xfrm>
                          </p:grpSpPr>
                          <p:sp>
                            <p:nvSpPr>
                              <p:cNvPr id="12560" name="Rectangle 27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8338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с</a:t>
                                </a:r>
                                <a:endParaRPr kumimoji="0" lang="ru-RU" sz="18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1" name="Rectangle 27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0674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о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2" name="Rectangle 27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8922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л</a:t>
                                </a:r>
                                <a:endParaRPr kumimoji="0" lang="ru-RU" sz="18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3" name="Rectangle 27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9506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о</a:t>
                                </a:r>
                                <a:endParaRPr kumimoji="0" lang="ru-RU" sz="18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4" name="Rectangle 27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1842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а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5" name="Rectangle 27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0090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б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66" name="Rectangle 27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1258" y="2400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accent5">
                                  <a:lumMod val="40000"/>
                                  <a:lumOff val="60000"/>
                                </a:schemeClr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dirty="0" err="1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д</a:t>
                                </a:r>
                                <a:endParaRPr kumimoji="0" lang="ru-RU" sz="18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2567" name="Rectangle 27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842" y="3906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к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68" name="Rectangle 28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842" y="2902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з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69" name="Rectangle 28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842" y="188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к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570" name="Group 28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06" y="3404"/>
                            <a:ext cx="4088" cy="502"/>
                            <a:chOff x="9506" y="3404"/>
                            <a:chExt cx="4088" cy="502"/>
                          </a:xfrm>
                        </p:grpSpPr>
                        <p:sp>
                          <p:nvSpPr>
                            <p:cNvPr id="12571" name="Rectangle 28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842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а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2" name="Rectangle 28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506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п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3" name="Rectangle 2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090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у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4" name="Rectangle 28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674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ш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5" name="Rectangle 28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1258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к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6" name="Rectangle 28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426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р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77" name="Rectangle 28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010" y="340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и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578" name="Group 29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250" y="7420"/>
                            <a:ext cx="4088" cy="502"/>
                            <a:chOff x="4250" y="7420"/>
                            <a:chExt cx="4088" cy="502"/>
                          </a:xfrm>
                        </p:grpSpPr>
                        <p:sp>
                          <p:nvSpPr>
                            <p:cNvPr id="12579" name="Rectangle 29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250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в</a:t>
                              </a:r>
                              <a:endParaRPr kumimoji="0" lang="ru-RU" sz="1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0" name="Rectangle 29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586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о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1" name="Rectangle 29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002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в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2" name="Rectangle 29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418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е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3" name="Rectangle 29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834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о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4" name="Rectangle 29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170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д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585" name="Rectangle 2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754" y="742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а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586" name="Group 29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498" y="5412"/>
                            <a:ext cx="7592" cy="1004"/>
                            <a:chOff x="2498" y="5412"/>
                            <a:chExt cx="7592" cy="1004"/>
                          </a:xfrm>
                        </p:grpSpPr>
                        <p:grpSp>
                          <p:nvGrpSpPr>
                            <p:cNvPr id="12587" name="Group 299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3082" y="5412"/>
                              <a:ext cx="7008" cy="502"/>
                              <a:chOff x="2498" y="5194"/>
                              <a:chExt cx="7008" cy="502"/>
                            </a:xfrm>
                          </p:grpSpPr>
                          <p:sp>
                            <p:nvSpPr>
                              <p:cNvPr id="12588" name="Rectangle 30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250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т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89" name="Rectangle 30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666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р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0" name="Rectangle 30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082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о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1" name="Rectangle 30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498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ф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2" name="Rectangle 30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4834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и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3" name="Rectangle 30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5418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ф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4" name="Rectangle 30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8338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и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5" name="Rectangle 30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7170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а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6" name="Rectangle 30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6586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к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7" name="Rectangle 30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6002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и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8" name="Rectangle 31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7754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ц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12599" name="Rectangle 31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8922" y="5194"/>
                                <a:ext cx="584" cy="502"/>
                              </a:xfrm>
                              <a:prstGeom prst="rect">
                                <a:avLst/>
                              </a:prstGeom>
                              <a:solidFill>
                                <a:srgbClr val="FFFFFF"/>
                              </a:solidFill>
                              <a:ln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marL="0" marR="0" lvl="0" indent="0" algn="l" defTabSz="914400" rtl="0" eaLnBrk="1" fontAlgn="base" latinLnBrk="0" hangingPunct="1">
                                  <a:lnSpc>
                                    <a:spcPct val="100000"/>
                                  </a:lnSpc>
                                  <a:spcBef>
                                    <a:spcPct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</a:pPr>
                                <a:r>
                                  <a:rPr kumimoji="0" lang="ru-RU" sz="1600" b="0" i="0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Times New Roman" pitchFamily="18" charset="0"/>
                                    <a:cs typeface="Arial" pitchFamily="34" charset="0"/>
                                  </a:rPr>
                                  <a:t>я</a:t>
                                </a:r>
                                <a:endParaRPr kumimoji="0" lang="ru-RU" sz="18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Arial" pitchFamily="34" charset="0"/>
                                  <a:cs typeface="Arial" pitchFamily="34" charset="0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2600" name="Rectangle 31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666" y="591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noProof="1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д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1" name="Rectangle 31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082" y="591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з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2" name="Rectangle 31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498" y="591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е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3" name="Rectangle 3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834" y="5914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к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604" name="Group 31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082" y="6918"/>
                            <a:ext cx="4672" cy="502"/>
                            <a:chOff x="3082" y="6918"/>
                            <a:chExt cx="4672" cy="502"/>
                          </a:xfrm>
                        </p:grpSpPr>
                        <p:sp>
                          <p:nvSpPr>
                            <p:cNvPr id="12605" name="Rectangle 3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250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е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6" name="Rectangle 3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082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к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7" name="Rectangle 31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666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р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8" name="Rectangle 32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170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ь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09" name="Rectangle 32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586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т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0" name="Rectangle 32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002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с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1" name="Rectangle 32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418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о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2" name="Rectangle 32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834" y="691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п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613" name="Group 32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914" y="4910"/>
                            <a:ext cx="2920" cy="502"/>
                            <a:chOff x="1914" y="4910"/>
                            <a:chExt cx="2920" cy="502"/>
                          </a:xfrm>
                        </p:grpSpPr>
                        <p:sp>
                          <p:nvSpPr>
                            <p:cNvPr id="12614" name="Rectangle 32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250" y="491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о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5" name="Rectangle 32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498" y="491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у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6" name="Rectangle 3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082" y="491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м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7" name="Rectangle 3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666" y="491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н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18" name="Rectangle 3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914" y="4910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г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2619" name="Group 33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8338" y="4408"/>
                            <a:ext cx="1755" cy="502"/>
                            <a:chOff x="8338" y="4408"/>
                            <a:chExt cx="1755" cy="502"/>
                          </a:xfrm>
                        </p:grpSpPr>
                        <p:sp>
                          <p:nvSpPr>
                            <p:cNvPr id="12620" name="Rectangle 3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338" y="440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л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21" name="Rectangle 33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922" y="440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а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sp>
                          <p:nvSpPr>
                            <p:cNvPr id="12622" name="Rectangle 33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509" y="4408"/>
                              <a:ext cx="584" cy="502"/>
                            </a:xfrm>
                            <a:prstGeom prst="rect">
                              <a:avLst/>
                            </a:prstGeom>
                            <a:solidFill>
                              <a:srgbClr val="FFFFFF"/>
                            </a:solidFill>
                            <a:ln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ru-RU" sz="1600" b="0" i="0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Times New Roman" pitchFamily="18" charset="0"/>
                                  <a:cs typeface="Arial" pitchFamily="34" charset="0"/>
                                </a:rPr>
                                <a:t>м</a:t>
                              </a:r>
                              <a:endParaRPr kumimoji="0" lang="ru-RU" sz="1800" b="0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12623" name="Group 3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44" y="761"/>
                          <a:ext cx="11328" cy="7650"/>
                          <a:chOff x="844" y="761"/>
                          <a:chExt cx="11328" cy="7650"/>
                        </a:xfrm>
                      </p:grpSpPr>
                      <p:sp>
                        <p:nvSpPr>
                          <p:cNvPr id="12624" name="AutoShape 33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12" y="2916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1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2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25" name="AutoShape 33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1842" y="761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3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26" name="AutoShape 3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064" y="5289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1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6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27" name="AutoShape 33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20" y="7854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9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28" name="AutoShape 3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52" y="4842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1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5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29" name="AutoShape 3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81" y="6293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1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7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30" name="AutoShape 3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008" y="1531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2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1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31" name="AutoShape 3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179" y="2779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4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32" name="AutoShape 34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327" y="3838"/>
                            <a:ext cx="1011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11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33" name="AutoShape 3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20" y="6850"/>
                            <a:ext cx="33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8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634" name="AutoShape 3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44" y="4285"/>
                            <a:ext cx="1070" cy="557"/>
                          </a:xfrm>
                          <a:prstGeom prst="flowChartDecision">
                            <a:avLst/>
                          </a:prstGeom>
                          <a:solidFill>
                            <a:srgbClr val="FDE9D9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ru-RU" sz="1000" b="1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rPr>
                              <a:t>10</a:t>
                            </a:r>
                          </a:p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endParaRPr kumimoji="0" lang="ru-RU" sz="1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  <p:grpSp>
              <p:nvGrpSpPr>
                <p:cNvPr id="12635" name="Group 347"/>
                <p:cNvGrpSpPr>
                  <a:grpSpLocks/>
                </p:cNvGrpSpPr>
                <p:nvPr/>
              </p:nvGrpSpPr>
              <p:grpSpPr bwMode="auto">
                <a:xfrm>
                  <a:off x="11781" y="2135"/>
                  <a:ext cx="584" cy="2520"/>
                  <a:chOff x="11781" y="2135"/>
                  <a:chExt cx="584" cy="2520"/>
                </a:xfrm>
              </p:grpSpPr>
              <p:sp>
                <p:nvSpPr>
                  <p:cNvPr id="12636" name="Rectangle 348"/>
                  <p:cNvSpPr>
                    <a:spLocks noChangeArrowheads="1"/>
                  </p:cNvSpPr>
                  <p:nvPr/>
                </p:nvSpPr>
                <p:spPr bwMode="auto">
                  <a:xfrm>
                    <a:off x="11784" y="2135"/>
                    <a:ext cx="581" cy="50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rPr>
                      <a:t>с</a:t>
                    </a:r>
                    <a:endPara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2637" name="Rectangle 349"/>
                  <p:cNvSpPr>
                    <a:spLocks noChangeArrowheads="1"/>
                  </p:cNvSpPr>
                  <p:nvPr/>
                </p:nvSpPr>
                <p:spPr bwMode="auto">
                  <a:xfrm>
                    <a:off x="11781" y="3149"/>
                    <a:ext cx="581" cy="50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rPr>
                      <a:t>р</a:t>
                    </a:r>
                    <a:endPara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12638" name="Rectangle 350"/>
                  <p:cNvSpPr>
                    <a:spLocks noChangeArrowheads="1"/>
                  </p:cNvSpPr>
                  <p:nvPr/>
                </p:nvSpPr>
                <p:spPr bwMode="auto">
                  <a:xfrm>
                    <a:off x="11784" y="4153"/>
                    <a:ext cx="581" cy="50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rPr>
                      <a:t>я</a:t>
                    </a:r>
                    <a:endPara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12639" name="Rectangle 351"/>
              <p:cNvSpPr>
                <a:spLocks noChangeArrowheads="1"/>
              </p:cNvSpPr>
              <p:nvPr/>
            </p:nvSpPr>
            <p:spPr bwMode="auto">
              <a:xfrm>
                <a:off x="8277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к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0" name="Rectangle 352"/>
              <p:cNvSpPr>
                <a:spLocks noChangeArrowheads="1"/>
              </p:cNvSpPr>
              <p:nvPr/>
            </p:nvSpPr>
            <p:spPr bwMode="auto">
              <a:xfrm>
                <a:off x="9445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л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1" name="Rectangle 353"/>
              <p:cNvSpPr>
                <a:spLocks noChangeArrowheads="1"/>
              </p:cNvSpPr>
              <p:nvPr/>
            </p:nvSpPr>
            <p:spPr bwMode="auto">
              <a:xfrm>
                <a:off x="8861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о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2" name="Rectangle 354"/>
              <p:cNvSpPr>
                <a:spLocks noChangeArrowheads="1"/>
              </p:cNvSpPr>
              <p:nvPr/>
            </p:nvSpPr>
            <p:spPr bwMode="auto">
              <a:xfrm>
                <a:off x="10613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ч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3" name="Rectangle 355"/>
              <p:cNvSpPr>
                <a:spLocks noChangeArrowheads="1"/>
              </p:cNvSpPr>
              <p:nvPr/>
            </p:nvSpPr>
            <p:spPr bwMode="auto">
              <a:xfrm>
                <a:off x="11784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г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4" name="Rectangle 356"/>
              <p:cNvSpPr>
                <a:spLocks noChangeArrowheads="1"/>
              </p:cNvSpPr>
              <p:nvPr/>
            </p:nvSpPr>
            <p:spPr bwMode="auto">
              <a:xfrm>
                <a:off x="11197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у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645" name="Rectangle 357"/>
              <p:cNvSpPr>
                <a:spLocks noChangeArrowheads="1"/>
              </p:cNvSpPr>
              <p:nvPr/>
            </p:nvSpPr>
            <p:spPr bwMode="auto">
              <a:xfrm>
                <a:off x="12368" y="5157"/>
                <a:ext cx="584" cy="5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а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646" name="AutoShape 358"/>
            <p:cNvSpPr>
              <a:spLocks noChangeArrowheads="1"/>
            </p:cNvSpPr>
            <p:nvPr/>
          </p:nvSpPr>
          <p:spPr bwMode="auto">
            <a:xfrm>
              <a:off x="6429388" y="1000108"/>
              <a:ext cx="227013" cy="352425"/>
            </a:xfrm>
            <a:prstGeom prst="diamond">
              <a:avLst/>
            </a:prstGeom>
            <a:solidFill>
              <a:srgbClr val="FBD4B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cs typeface="Arial" pitchFamily="34" charset="0"/>
                </a:rPr>
                <a:t>4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69" name="Рисунок 368" descr="D:\краевед\IMG_2409.JPG"/>
          <p:cNvPicPr/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6429388" y="4214818"/>
            <a:ext cx="2076450" cy="158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1" name="Рисунок 370" descr="img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285860"/>
            <a:ext cx="9334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50" name="AutoShape 362" descr="http://oskolregion.ru/img/menu/27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52" name="AutoShape 364" descr="http://oskolregion.ru/img/menu/27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belive.ru/wp-content/uploads/2014/09/vekovoy_dub_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857496"/>
            <a:ext cx="4320480" cy="32403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3214710"/>
          </a:xfrm>
        </p:spPr>
        <p:txBody>
          <a:bodyPr>
            <a:normAutofit/>
          </a:bodyPr>
          <a:lstStyle/>
          <a:p>
            <a:pPr lvl="0"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4929198"/>
            <a:ext cx="5072098" cy="164307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noProof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Князь Ромодановский и гетман Богдан Хмельницкий</a:t>
            </a:r>
            <a:endParaRPr lang="ru-RU" sz="3600" noProof="1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428736"/>
            <a:ext cx="600936" cy="1033414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214290"/>
            <a:ext cx="77734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Дуб в Дубовом - природный и исторический памятник в Белгородском районе.  Дуб посажен в 1654 году в знак дружбы между Украиной и Россией </a:t>
            </a:r>
            <a:r>
              <a:rPr lang="ru-RU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Согласно легенде дуб посажен белгородским воеводой князем и гетманом Украины. Назовите их.</a:t>
            </a:r>
          </a:p>
          <a:p>
            <a:pPr algn="ctr">
              <a:spcBef>
                <a:spcPct val="0"/>
              </a:spcBef>
            </a:pPr>
            <a:endParaRPr lang="ru-RU" sz="3200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57158" y="2857496"/>
            <a:ext cx="39290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А) князь Игорь и гетман Тарасов;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Б) князь Ромодановский и гетман Богдан Хмельницкий;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В) князь Олег и гетман Воронцов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belive.ru/wp-content/uploads/2015/07/image2.jpeg"/>
          <p:cNvPicPr>
            <a:picLocks noChangeAspect="1" noChangeArrowheads="1"/>
          </p:cNvPicPr>
          <p:nvPr/>
        </p:nvPicPr>
        <p:blipFill>
          <a:blip r:embed="rId4" cstate="print"/>
          <a:srcRect r="24638"/>
          <a:stretch>
            <a:fillRect/>
          </a:stretch>
        </p:blipFill>
        <p:spPr bwMode="auto">
          <a:xfrm>
            <a:off x="3857620" y="2928933"/>
            <a:ext cx="4071966" cy="3090701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200800" cy="4438846"/>
          </a:xfrm>
        </p:spPr>
        <p:txBody>
          <a:bodyPr>
            <a:normAutofit/>
          </a:bodyPr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5" action="ppaction://hlinksldjump" highlightClick="1"/>
          </p:cNvPr>
          <p:cNvSpPr/>
          <p:nvPr/>
        </p:nvSpPr>
        <p:spPr>
          <a:xfrm>
            <a:off x="7884368" y="580526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3571876"/>
            <a:ext cx="725561" cy="1247728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620688"/>
            <a:ext cx="741682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Инженер, изобретатель. Впервые применил </a:t>
            </a:r>
            <a:br>
              <a:rPr lang="ru-RU" sz="28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строительстве сетчатые стальные оболочки, изобрел первый в России нефтепровод, сконструировал систему водоснабжения. Родился в г. Гайворон. Его имя носит один из университетов  г. Белгород.</a:t>
            </a:r>
          </a:p>
          <a:p>
            <a:pPr algn="just"/>
            <a:endParaRPr lang="ru-RU" dirty="0"/>
          </a:p>
        </p:txBody>
      </p:sp>
      <p:sp>
        <p:nvSpPr>
          <p:cNvPr id="4098" name="AutoShape 2" descr="http://skrap-buking.ru/upload/video/thumbs/small/img.php?aHR0cHM6Ly9pLnl0aW1nLmNvbS92aS8yY2Q5R1NNVzdZNC9ocWRlZmF1bHQuanB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://skrap-buking.ru/upload/video/thumbs/small/img.php?aHR0cHM6Ly9pLnl0aW1nLmNvbS92aS8yY2Q5R1NNVzdZNC9ocWRlZmF1bHQuanB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://skrap-buking.ru/upload/video/thumbs/small/img.php?aHR0cHM6Ly9pLnl0aW1nLmNvbS92aS8yY2Q5R1NNVzdZNC9ocWRlZmF1bHQuanB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://www.swrailway.gov.ua/img/rabslovo/2985/z-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2884196"/>
            <a:ext cx="2715971" cy="356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img2.torrentino.me/w/76oO_O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7613">
            <a:off x="5954843" y="2858371"/>
            <a:ext cx="2212405" cy="3292270"/>
          </a:xfrm>
          <a:prstGeom prst="rect">
            <a:avLst/>
          </a:prstGeom>
          <a:noFill/>
        </p:spPr>
      </p:pic>
      <p:pic>
        <p:nvPicPr>
          <p:cNvPr id="3076" name="Picture 4" descr="https://russianculture.files.wordpress.com/2010/09/scan-100924-00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575803">
            <a:off x="800864" y="2858708"/>
            <a:ext cx="2326298" cy="3300831"/>
          </a:xfrm>
          <a:prstGeom prst="rect">
            <a:avLst/>
          </a:prstGeom>
          <a:noFill/>
        </p:spPr>
      </p:pic>
      <p:pic>
        <p:nvPicPr>
          <p:cNvPr id="3074" name="Picture 2" descr="http://s3.amazonaws.com/s3.timetoast.com/public/uploads/photos/8282417/69.jpg?14784257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071810"/>
            <a:ext cx="1940226" cy="287275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71546"/>
            <a:ext cx="8215370" cy="250033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Советский математик, академик    РАН. Работал инженером-конструктором </a:t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Центральном аэродинамическом институте </a:t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им. Н. Е. Жуковского.  Им написаны учебники по основным разделам геометрии. Родился в  г. Короча Белгородской области.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7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786454"/>
            <a:ext cx="4429156" cy="928694"/>
          </a:xfrm>
          <a:prstGeom prst="rect">
            <a:avLst/>
          </a:prstGeom>
          <a:solidFill>
            <a:schemeClr val="accent6">
              <a:lumMod val="90000"/>
            </a:schemeClr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noProof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Погорелов Алексей Васильевич</a:t>
            </a:r>
            <a:endParaRPr lang="ru-RU" sz="280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4306282"/>
            <a:ext cx="672374" cy="115626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05064"/>
            <a:ext cx="7956376" cy="72008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Назовите район Белгородской области , который  славится своими садами.</a:t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Сам Мичурин И.В. называл эту землю «вторым Крымом»</a:t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6000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справка 4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941168"/>
            <a:ext cx="4320480" cy="1071570"/>
          </a:xfrm>
          <a:prstGeom prst="rect">
            <a:avLst/>
          </a:prstGeom>
          <a:solidFill>
            <a:schemeClr val="accent6">
              <a:lumMod val="90000"/>
            </a:schemeClr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noProof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Корочанский район</a:t>
            </a:r>
            <a:endParaRPr lang="ru-RU" sz="3600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356992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29652" y="500042"/>
            <a:ext cx="304800" cy="304800"/>
          </a:xfrm>
          <a:prstGeom prst="rect">
            <a:avLst/>
          </a:prstGeom>
        </p:spPr>
      </p:pic>
      <p:pic>
        <p:nvPicPr>
          <p:cNvPr id="4100" name="Picture 4" descr="https://img-fotki.yandex.ru/get/4809/92789294.2/0_11474c_f682966d_XL.jpg"/>
          <p:cNvPicPr>
            <a:picLocks noChangeAspect="1" noChangeArrowheads="1"/>
          </p:cNvPicPr>
          <p:nvPr/>
        </p:nvPicPr>
        <p:blipFill>
          <a:blip r:embed="rId7" cstate="print">
            <a:lum bright="10000" contrast="30000"/>
          </a:blip>
          <a:srcRect l="11321" t="1601" r="18869" b="8719"/>
          <a:stretch>
            <a:fillRect/>
          </a:stretch>
        </p:blipFill>
        <p:spPr bwMode="auto">
          <a:xfrm>
            <a:off x="6444208" y="2348880"/>
            <a:ext cx="2088232" cy="3160567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026" name="Picture 2" descr="C:\Users\Ирина\Desktop\выборка 2пос\Герб\g1100_korocha_city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71670" y="2857496"/>
            <a:ext cx="1613470" cy="1992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2900354" cy="725470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500002" y="4286256"/>
            <a:ext cx="8643998" cy="1357322"/>
          </a:xfrm>
          <a:prstGeom prst="wedgeRectCallout">
            <a:avLst>
              <a:gd name="adj1" fmla="val -20517"/>
              <a:gd name="adj2" fmla="val 7825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spc="-100" noProof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Выдающийся  скрипач, педагог, просветитель, заслуженный деятель искусств РСФСР.  Родился в г. Старый Оскол. В г.Белгороде проводится Международный конкурс юных скрипачей его имени.</a:t>
            </a:r>
            <a:endParaRPr lang="ru-RU" sz="24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428596" y="928670"/>
            <a:ext cx="8319868" cy="1357322"/>
          </a:xfrm>
          <a:prstGeom prst="wedgeRectCallout">
            <a:avLst>
              <a:gd name="adj1" fmla="val -20833"/>
              <a:gd name="adj2" fmla="val 7255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Российская  гимнастка , двукратная олимпийская чемпионка в упражнениях </a:t>
            </a:r>
            <a:b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</a:b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на брусьях (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  <a:hlinkClick r:id="rId4" tooltip="1996"/>
              </a:rPr>
              <a:t>1996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, 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  <a:hlinkClick r:id="rId5" tooltip="2000"/>
              </a:rPr>
              <a:t>2000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), 9-кратная чемпионка мира, в том числе трижды </a:t>
            </a:r>
            <a:b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</a:b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 абсолютном первенстве и пять раз в упражнениях на брусьях, и 13-кратная чемпионка Европы</a:t>
            </a:r>
            <a:endParaRPr lang="ru-RU" sz="24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23" name="5-конечная звезда 22"/>
          <p:cNvSpPr/>
          <p:nvPr/>
        </p:nvSpPr>
        <p:spPr>
          <a:xfrm>
            <a:off x="142844" y="1"/>
            <a:ext cx="1143000" cy="908720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справка 23">
            <a:hlinkClick r:id="rId6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071934" y="5643578"/>
            <a:ext cx="3929090" cy="714356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Эрденко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Михаил  Гаврилович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428596" y="2571744"/>
            <a:ext cx="8429684" cy="1285884"/>
          </a:xfrm>
          <a:prstGeom prst="wedgeRectCallout">
            <a:avLst>
              <a:gd name="adj1" fmla="val -19870"/>
              <a:gd name="adj2" fmla="val 7735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Почетный граждан города Ст.Оскол, Заслуженный машиностроитель РФ.</a:t>
            </a:r>
          </a:p>
          <a:p>
            <a:pPr>
              <a:defRPr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Долгое  время  был генеральным директором  </a:t>
            </a:r>
            <a:b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</a:b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«Старооскольского завода автотракторного электрооборудования»</a:t>
            </a:r>
            <a:endParaRPr lang="ru-RU" sz="24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3643314"/>
            <a:ext cx="3071834" cy="78581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Мамонов  Анатолий Михайлович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2000240"/>
            <a:ext cx="2428892" cy="642942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Светлана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Хоркина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J:\Ст.Оскол\все для ЧТО Где КОГДА\Герб\soat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2865134"/>
            <a:ext cx="1224136" cy="680075"/>
          </a:xfrm>
          <a:prstGeom prst="rect">
            <a:avLst/>
          </a:prstGeom>
          <a:noFill/>
        </p:spPr>
      </p:pic>
      <p:pic>
        <p:nvPicPr>
          <p:cNvPr id="21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5429264"/>
            <a:ext cx="600936" cy="1033414"/>
          </a:xfrm>
          <a:prstGeom prst="rect">
            <a:avLst/>
          </a:prstGeom>
          <a:noFill/>
        </p:spPr>
      </p:pic>
      <p:pic>
        <p:nvPicPr>
          <p:cNvPr id="22" name="Метроном (30 Секунд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928662" y="6000768"/>
            <a:ext cx="376238" cy="37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082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3286124"/>
            <a:ext cx="4857784" cy="3000396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Город-крепость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Оскол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был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основан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 указу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цар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Фёдор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Иоаннович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 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</a:t>
            </a:r>
            <a:r>
              <a:rPr lang="en-US" sz="2800" b="1" u="sng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1593 </a:t>
            </a:r>
            <a:r>
              <a:rPr lang="en-US" sz="2800" b="1" u="sng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году</a:t>
            </a:r>
            <a:r>
              <a:rPr lang="en-US" sz="2800" b="1" u="sng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</a:t>
            </a:r>
            <a:endParaRPr lang="ru-RU" sz="2800" b="1" u="sng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Основатели города: </a:t>
            </a:r>
            <a:b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Воевода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Иван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Солнцев-Засекин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голова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Иван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Мясной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подьячий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Михаил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Неча</a:t>
            </a:r>
            <a:r>
              <a:rPr lang="ru-RU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ев</a:t>
            </a: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643182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1071546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8072462" cy="1285884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Назовите</a:t>
            </a:r>
            <a:r>
              <a:rPr 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дату</a:t>
            </a:r>
            <a:r>
              <a:rPr 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основания</a:t>
            </a:r>
            <a:r>
              <a:rPr 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города-крепос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</a:t>
            </a:r>
            <a:r>
              <a:rPr 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Оскол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имена</a:t>
            </a:r>
            <a:r>
              <a:rPr 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основателей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города.</a:t>
            </a:r>
          </a:p>
        </p:txBody>
      </p:sp>
      <p:pic>
        <p:nvPicPr>
          <p:cNvPr id="30724" name="Picture 4" descr="http://img-fotki.yandex.ru/get/9218/48992250.f/0_8d9d7_bd087cfa_XXL.jpg"/>
          <p:cNvPicPr>
            <a:picLocks noChangeAspect="1" noChangeArrowheads="1"/>
          </p:cNvPicPr>
          <p:nvPr/>
        </p:nvPicPr>
        <p:blipFill>
          <a:blip r:embed="rId6" cstate="print"/>
          <a:srcRect l="17212" t="9144" r="17380" b="30276"/>
          <a:stretch>
            <a:fillRect/>
          </a:stretch>
        </p:blipFill>
        <p:spPr bwMode="auto">
          <a:xfrm>
            <a:off x="6316165" y="2000240"/>
            <a:ext cx="2399239" cy="3346306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7358114" cy="5858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Источники: </a:t>
            </a:r>
            <a:endParaRPr lang="ru-RU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C:\Users\Ирина\Desktop\выборка 2пос\Герб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704" b="16402"/>
          <a:stretch>
            <a:fillRect/>
          </a:stretch>
        </p:blipFill>
        <p:spPr bwMode="auto">
          <a:xfrm>
            <a:off x="6876256" y="5661248"/>
            <a:ext cx="1584176" cy="854196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Прямоугольник 5"/>
          <p:cNvSpPr/>
          <p:nvPr/>
        </p:nvSpPr>
        <p:spPr>
          <a:xfrm>
            <a:off x="395536" y="476672"/>
            <a:ext cx="842968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Рем Мелентьев «Городок провинциальный» (Записки старожила) - Старый Оскол, 2005 г.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А.П.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Никулов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Старый Оскол. (Историческое исследование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Оскольского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края.) – Курск, 1997.  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1941-1945 Во имя жизни :художественно-публицистический сборник – Старый Оскол: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изд.Металлоинвест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ОЭМК, 2010г. – 220с.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Илья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Хегай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Живопись: альбом /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сост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:: Л. Н.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Анпилова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Н. В.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Стахурская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—Старый Оскол: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Металлоинвест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ОЭМК, 2015. — 216 с.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Туристический каталог «Белгородская область»  - Старый Оскол: ООО «Даль тур», 2010г.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Белгородская энциклопедия / гл. ред. В.В. Овчинников. – Белгород: Областная типография, 2000. – 463с.</a:t>
            </a:r>
          </a:p>
          <a:p>
            <a:pPr marL="342900" indent="-342900">
              <a:buAutoNum type="arabicPeriod"/>
            </a:pP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Белгородоведение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 учебник для общеобразовательных учреждений / под ред. В.А.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Шаповалова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– Белгород  2002. – 409с.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Материалы сайта Старооскольского краеведческого музея  </a:t>
            </a:r>
            <a:r>
              <a:rPr lang="en-US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http://sokm.org.ru/</a:t>
            </a:r>
            <a:endParaRPr lang="ru-RU" u="sng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Материалы сайта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https://ru.wikipedia.org</a:t>
            </a:r>
            <a:endParaRPr lang="ru-RU" u="sng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Электронный словарь Большая Советская Энциклопедия 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Видеоматериал «Василий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Маргелов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», телеканал Звезда, телепередача «Легенды Армии»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Аудиозаписи: Гимн города Старый Оскол , песни о городе,</a:t>
            </a:r>
          </a:p>
          <a:p>
            <a:pPr marL="342900" indent="12700"/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музыка игры «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Что?Где?Когда</a:t>
            </a: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 marL="1588" indent="12700"/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13.  Картинки </a:t>
            </a:r>
            <a:r>
              <a:rPr lang="ru-RU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Яндекс</a:t>
            </a:r>
            <a:endParaRPr lang="ru-RU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500990" cy="4714908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286256"/>
            <a:ext cx="4357718" cy="180020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noProof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Здание Старооскольского</a:t>
            </a:r>
            <a:r>
              <a:rPr lang="ru-RU" sz="3200" b="1" noProof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театра для детей и молодежи</a:t>
            </a:r>
            <a:endParaRPr lang="ru-RU" sz="3200" b="1" noProof="1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04664"/>
            <a:ext cx="81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Назовите современное здание нашего города, в котором в XIX веке располагалось</a:t>
            </a:r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Духовное училище </a:t>
            </a:r>
          </a:p>
          <a:p>
            <a:pPr algn="ctr"/>
            <a:r>
              <a:rPr lang="ru-RU" sz="3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домовой храм во имя святителя </a:t>
            </a:r>
            <a:r>
              <a:rPr lang="ru-RU" sz="30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Димитрия</a:t>
            </a:r>
            <a:r>
              <a:rPr lang="ru-RU" sz="3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Ростовского. </a:t>
            </a:r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000372"/>
            <a:ext cx="600936" cy="1033414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Рисунок 10" descr="D:\все для ЧТО Где КОГДА\Герб\58369091_tCWmuyxj6mErMTBQaSP45ut30Y9xjNGfZN0i1PKevfQ.jpg"/>
          <p:cNvPicPr/>
          <p:nvPr/>
        </p:nvPicPr>
        <p:blipFill>
          <a:blip r:embed="rId6" cstate="print"/>
          <a:srcRect b="30021"/>
          <a:stretch>
            <a:fillRect/>
          </a:stretch>
        </p:blipFill>
        <p:spPr bwMode="auto">
          <a:xfrm>
            <a:off x="5000628" y="2500306"/>
            <a:ext cx="3620194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2" name="Рисунок 11" descr="http://stal-nevsky.ru/wp-content/uploads/2015/12/04_gtwiu63746ds.jpg"/>
          <p:cNvPicPr/>
          <p:nvPr/>
        </p:nvPicPr>
        <p:blipFill>
          <a:blip r:embed="rId7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5000628" y="2500306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8429684" cy="1442440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Назовите имя небесного покровителя города Старый Оскол? 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357694"/>
            <a:ext cx="4536504" cy="1881732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</a:t>
            </a:r>
            <a:r>
              <a:rPr lang="en-US" sz="32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вятой</a:t>
            </a:r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благоверный Великий </a:t>
            </a:r>
            <a:r>
              <a:rPr lang="en-US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</a:t>
            </a:r>
            <a:r>
              <a:rPr lang="en-US" sz="32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нязь</a:t>
            </a:r>
            <a:r>
              <a:rPr lang="en-US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32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en-US" sz="32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Александр</a:t>
            </a:r>
            <a:r>
              <a:rPr lang="en-US" sz="32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Невский</a:t>
            </a:r>
            <a:endParaRPr lang="ru-RU" sz="3200" b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Управляющая кнопка: справка 5">
            <a:hlinkClick r:id="rId3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928934"/>
            <a:ext cx="608006" cy="1045573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  <p:pic>
        <p:nvPicPr>
          <p:cNvPr id="71682" name="Picture 2" descr="Résultat de recherche d'images pour &quot;александр невский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1928802"/>
            <a:ext cx="3683162" cy="288032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ksana\Desktop\ЧТО ГДЕ КОГДА\карта татарских доро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071546"/>
            <a:ext cx="3209010" cy="4946719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670656" cy="1224136"/>
          </a:xfrm>
        </p:spPr>
        <p:txBody>
          <a:bodyPr>
            <a:normAutofit fontScale="90000"/>
          </a:bodyPr>
          <a:lstStyle/>
          <a:p>
            <a:r>
              <a:rPr lang="ru-RU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noProof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 на Руси стали называть сакмами </a:t>
            </a:r>
            <a:r>
              <a:rPr lang="ru-RU" noProof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(или шляхами) </a:t>
            </a:r>
            <a:r>
              <a:rPr lang="ru-RU" b="1" noProof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?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noProof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Управляющая кнопка: справка 4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4572008"/>
            <a:ext cx="4214810" cy="200026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Сакмы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–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это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татарские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дороги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проходившие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через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русские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города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целью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их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разорения</a:t>
            </a:r>
            <a:r>
              <a:rPr lang="en-US" sz="2800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</a:t>
            </a:r>
            <a:endParaRPr lang="ru-RU" sz="2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659" y="4786322"/>
            <a:ext cx="725560" cy="1247728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528" y="214290"/>
            <a:ext cx="304800" cy="304800"/>
          </a:xfrm>
          <a:prstGeom prst="rect">
            <a:avLst/>
          </a:prstGeom>
        </p:spPr>
      </p:pic>
      <p:pic>
        <p:nvPicPr>
          <p:cNvPr id="10" name="Рисунок 9" descr="http://1.bp.blogspot.com/-Q3RcEgTaqw0/VA5o4c3oPCI/AAAAAAAARl8/Kz1BiUCdUWA/s1600/117228_original.jpg"/>
          <p:cNvPicPr/>
          <p:nvPr/>
        </p:nvPicPr>
        <p:blipFill>
          <a:blip r:embed="rId7" cstate="print"/>
          <a:srcRect b="2564"/>
          <a:stretch>
            <a:fillRect/>
          </a:stretch>
        </p:blipFill>
        <p:spPr bwMode="auto">
          <a:xfrm>
            <a:off x="785786" y="1571612"/>
            <a:ext cx="457203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571876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Arial Narrow" pitchFamily="34" charset="0"/>
              </a:rPr>
              <a:t>              </a:t>
            </a:r>
            <a:endParaRPr lang="ru-RU" sz="3000" dirty="0">
              <a:latin typeface="Arial Narrow" pitchFamily="34" charset="0"/>
            </a:endParaRPr>
          </a:p>
        </p:txBody>
      </p:sp>
      <p:sp>
        <p:nvSpPr>
          <p:cNvPr id="4" name="Управляющая кнопка: справка 3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0" y="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357562"/>
            <a:ext cx="5080648" cy="2707234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Герб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представлял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собой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воинский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щит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разделенный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три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части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В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верхней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части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щита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-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герб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Курской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губернии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которой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принадлежал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город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842965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 представлял собой герб Старого Оскола, учрежденный в 1780 году, и какая историческая особенность была отражена на гербе города? </a:t>
            </a:r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00636"/>
            <a:ext cx="600936" cy="1033414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026" name="Picture 2" descr="E:\Ст.Оскол\все для ЧТО Где КОГДА\Герб\герб 178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7" y="3000372"/>
            <a:ext cx="2156904" cy="2702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643866" cy="64294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mtClean="0">
                <a:solidFill>
                  <a:srgbClr val="C00000"/>
                </a:solidFill>
                <a:latin typeface="Monotype Corsiva" pitchFamily="66" charset="0"/>
              </a:rPr>
              <a:t>ZERO</a:t>
            </a:r>
            <a:r>
              <a:rPr lang="ru-RU" dirty="0" smtClean="0">
                <a:solidFill>
                  <a:schemeClr val="tx2">
                    <a:shade val="85000"/>
                    <a:satMod val="150000"/>
                  </a:schemeClr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chemeClr val="tx2">
                    <a:shade val="85000"/>
                    <a:satMod val="150000"/>
                  </a:schemeClr>
                </a:solidFill>
                <a:latin typeface="Monotype Corsiva" pitchFamily="66" charset="0"/>
              </a:rPr>
              <a:t>– баллы удваиваются</a:t>
            </a:r>
          </a:p>
        </p:txBody>
      </p:sp>
      <p:sp>
        <p:nvSpPr>
          <p:cNvPr id="15" name="5-конечная звезда 14"/>
          <p:cNvSpPr/>
          <p:nvPr/>
        </p:nvSpPr>
        <p:spPr>
          <a:xfrm>
            <a:off x="0" y="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Управляющая кнопка: справка 15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4071942"/>
            <a:ext cx="5605224" cy="2571768"/>
          </a:xfrm>
          <a:prstGeom prst="rect">
            <a:avLst/>
          </a:prstGeom>
          <a:solidFill>
            <a:schemeClr val="accent6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Бирюч –  в Древней Руси глашатай помощник князя, который объявляет по улицам и площадям постановления князя, воеводы или царя.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214422"/>
            <a:ext cx="9144000" cy="4286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199" y="2500306"/>
            <a:ext cx="684019" cy="1176290"/>
          </a:xfrm>
          <a:prstGeom prst="rect">
            <a:avLst/>
          </a:prstGeom>
          <a:noFill/>
        </p:spPr>
      </p:pic>
      <p:pic>
        <p:nvPicPr>
          <p:cNvPr id="9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57158" y="2000240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8662" y="714356"/>
            <a:ext cx="6000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 гербе Красногвардейского района Белгородской области изображен жезл с колокольчиками (посох-бирюч) – рабочее орудие бирючей .  </a:t>
            </a:r>
          </a:p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Кем по роду деятельности </a:t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были бирючи ?</a:t>
            </a:r>
          </a:p>
        </p:txBody>
      </p:sp>
      <p:pic>
        <p:nvPicPr>
          <p:cNvPr id="1026" name="Picture 2" descr="E:\Ст.Оскол\все для ЧТО Где КОГДА\Герб\g1103_krgvardiya_rajon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31287" y="214290"/>
            <a:ext cx="1827687" cy="2214578"/>
          </a:xfrm>
          <a:prstGeom prst="rect">
            <a:avLst/>
          </a:prstGeom>
          <a:noFill/>
        </p:spPr>
      </p:pic>
      <p:pic>
        <p:nvPicPr>
          <p:cNvPr id="1029" name="Picture 5" descr="http://wiki.laser.ru/images/thumb/2/29/%D0%91%D0%B8%D1%80%D1%8E%D1%87%D0%B8.jpg/320px-%D0%91%D0%B8%D1%80%D1%8E%D1%87%D0%B8.jpg"/>
          <p:cNvPicPr>
            <a:picLocks noChangeAspect="1" noChangeArrowheads="1"/>
          </p:cNvPicPr>
          <p:nvPr/>
        </p:nvPicPr>
        <p:blipFill>
          <a:blip r:embed="rId8" cstate="print"/>
          <a:srcRect l="2809" r="7500" b="1333"/>
          <a:stretch>
            <a:fillRect/>
          </a:stretch>
        </p:blipFill>
        <p:spPr bwMode="auto">
          <a:xfrm>
            <a:off x="6215074" y="2500306"/>
            <a:ext cx="2724981" cy="263566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288731" y="5214950"/>
            <a:ext cx="2855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Васнецов В.М. «Бирючи» 1885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ksana\Desktop\ЧТО ГДЕ КОГДА\карта города стар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65468"/>
            <a:ext cx="3889977" cy="59915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7358114" cy="200026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48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справка 3">
            <a:hlinkClick r:id="rId4" action="ppaction://hlinksldjump" highlightClick="1"/>
          </p:cNvPr>
          <p:cNvSpPr/>
          <p:nvPr/>
        </p:nvSpPr>
        <p:spPr>
          <a:xfrm>
            <a:off x="7858148" y="5786454"/>
            <a:ext cx="1143008" cy="857256"/>
          </a:xfrm>
          <a:prstGeom prst="actionButtonHel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142844" y="214290"/>
            <a:ext cx="1143000" cy="928687"/>
          </a:xfrm>
          <a:prstGeom prst="star5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789040"/>
            <a:ext cx="5008640" cy="2497480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План нашего города был составлен Николаем Неплюевым, архитектором Иваном 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Леймом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 утвержден императрицей Екатериной 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II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 1784г. Устройство города продолжалось в течение 10 лет.</a:t>
            </a:r>
          </a:p>
        </p:txBody>
      </p:sp>
      <p:pic>
        <p:nvPicPr>
          <p:cNvPr id="7" name="Picture 2" descr="C:\Documents and Settings\Svetlana\Мои документы\Мои рисунки\5000 забавных изображений\Cartoon Objects &amp; Zips\COBJ06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643182"/>
            <a:ext cx="600936" cy="1033414"/>
          </a:xfrm>
          <a:prstGeom prst="rect">
            <a:avLst/>
          </a:prstGeom>
          <a:noFill/>
        </p:spPr>
      </p:pic>
      <p:pic>
        <p:nvPicPr>
          <p:cNvPr id="8" name="Метроном (1 минута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43966" y="285728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7584" y="1196752"/>
            <a:ext cx="3888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Кем был утвержден </a:t>
            </a:r>
            <a:b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план нашего города </a:t>
            </a:r>
            <a:b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1784 году?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FC000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3680</TotalTime>
  <Words>1085</Words>
  <Application>Microsoft Office PowerPoint</Application>
  <PresentationFormat>Экран (4:3)</PresentationFormat>
  <Paragraphs>279</Paragraphs>
  <Slides>30</Slides>
  <Notes>15</Notes>
  <HiddenSlides>0</HiddenSlides>
  <MMClips>45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 Интерактивная игра ВСЕМУ НАЧАЛО ЗДЕСЬ,  В КРАЮ МОЕМ РОДНОМ…</vt:lpstr>
      <vt:lpstr>Слайд 2</vt:lpstr>
      <vt:lpstr>Назовите дату основания города-крепости Оскол и имена основателей города.</vt:lpstr>
      <vt:lpstr> </vt:lpstr>
      <vt:lpstr>Назовите имя небесного покровителя города Старый Оскол? </vt:lpstr>
      <vt:lpstr> Что на Руси стали называть сакмами (или шляхами) ? </vt:lpstr>
      <vt:lpstr>              </vt:lpstr>
      <vt:lpstr>ZERO – баллы удваиваются</vt:lpstr>
      <vt:lpstr>     </vt:lpstr>
      <vt:lpstr>           Это здание конца XIX века,         получило название «Каприз Маргариты».   А) дом купца А.И. Соломенцова Б) дом купца Кобзева В) дом купца Лихушина </vt:lpstr>
      <vt:lpstr>   Задание: необходимо сопоставить фотографию художника,  биографическую справку о нём и его картины. </vt:lpstr>
      <vt:lpstr>Слайд 12</vt:lpstr>
      <vt:lpstr>Слайд 13</vt:lpstr>
      <vt:lpstr>Слайд 14</vt:lpstr>
      <vt:lpstr>       </vt:lpstr>
      <vt:lpstr>       </vt:lpstr>
      <vt:lpstr>       </vt:lpstr>
      <vt:lpstr>Где в нашем городе находится музей боевой славы военно-патриотического клуба «Поиск»? </vt:lpstr>
      <vt:lpstr> Черный ящик</vt:lpstr>
      <vt:lpstr>Слайд 20</vt:lpstr>
      <vt:lpstr>Слайд 21</vt:lpstr>
      <vt:lpstr>Назовите природную зону, в которой расположена наша область. </vt:lpstr>
      <vt:lpstr>Слайд 23</vt:lpstr>
      <vt:lpstr>Кроссворд «Старый Оскол  на рубеже 16 – 17 веков»</vt:lpstr>
      <vt:lpstr> </vt:lpstr>
      <vt:lpstr>      </vt:lpstr>
      <vt:lpstr>       Советский математик, академик    РАН. Работал инженером-конструктором  в Центральном аэродинамическом институте  им. Н. Е. Жуковского.  Им написаны учебники по основным разделам геометрии. Родился в  г. Короча Белгородской области. </vt:lpstr>
      <vt:lpstr>Назовите район Белгородской области , который  славится своими садами.  Сам Мичурин И.В. называл эту землю «вторым Крымом»    </vt:lpstr>
      <vt:lpstr>Блиц</vt:lpstr>
      <vt:lpstr>Источники: </vt:lpstr>
    </vt:vector>
  </TitlesOfParts>
  <Company>Образовательное учереждение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Директор</dc:creator>
  <cp:lastModifiedBy>Oksana</cp:lastModifiedBy>
  <cp:revision>515</cp:revision>
  <dcterms:created xsi:type="dcterms:W3CDTF">2009-05-23T04:48:35Z</dcterms:created>
  <dcterms:modified xsi:type="dcterms:W3CDTF">2020-04-26T13:50:22Z</dcterms:modified>
</cp:coreProperties>
</file>