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6"/>
  </p:notesMasterIdLst>
  <p:sldIdLst>
    <p:sldId id="257" r:id="rId2"/>
    <p:sldId id="258" r:id="rId3"/>
    <p:sldId id="259" r:id="rId4"/>
    <p:sldId id="260" r:id="rId5"/>
    <p:sldId id="265" r:id="rId6"/>
    <p:sldId id="264" r:id="rId7"/>
    <p:sldId id="263" r:id="rId8"/>
    <p:sldId id="262" r:id="rId9"/>
    <p:sldId id="261" r:id="rId10"/>
    <p:sldId id="266" r:id="rId11"/>
    <p:sldId id="267" r:id="rId12"/>
    <p:sldId id="268" r:id="rId13"/>
    <p:sldId id="269" r:id="rId14"/>
    <p:sldId id="270" r:id="rId15"/>
    <p:sldId id="271" r:id="rId16"/>
    <p:sldId id="272" r:id="rId17"/>
    <p:sldId id="374"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312"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13" r:id="rId47"/>
    <p:sldId id="301" r:id="rId48"/>
    <p:sldId id="302" r:id="rId49"/>
    <p:sldId id="303" r:id="rId50"/>
    <p:sldId id="304" r:id="rId51"/>
    <p:sldId id="305" r:id="rId52"/>
    <p:sldId id="306" r:id="rId53"/>
    <p:sldId id="307" r:id="rId54"/>
    <p:sldId id="308" r:id="rId55"/>
    <p:sldId id="309" r:id="rId56"/>
    <p:sldId id="314" r:id="rId57"/>
    <p:sldId id="316" r:id="rId58"/>
    <p:sldId id="315" r:id="rId59"/>
    <p:sldId id="317" r:id="rId60"/>
    <p:sldId id="318" r:id="rId61"/>
    <p:sldId id="319" r:id="rId62"/>
    <p:sldId id="320" r:id="rId63"/>
    <p:sldId id="321" r:id="rId64"/>
    <p:sldId id="322" r:id="rId65"/>
    <p:sldId id="323" r:id="rId66"/>
    <p:sldId id="324" r:id="rId67"/>
    <p:sldId id="325" r:id="rId68"/>
    <p:sldId id="349" r:id="rId69"/>
    <p:sldId id="326" r:id="rId70"/>
    <p:sldId id="327" r:id="rId71"/>
    <p:sldId id="328" r:id="rId72"/>
    <p:sldId id="329" r:id="rId73"/>
    <p:sldId id="330" r:id="rId74"/>
    <p:sldId id="331" r:id="rId75"/>
    <p:sldId id="332" r:id="rId76"/>
    <p:sldId id="333" r:id="rId77"/>
    <p:sldId id="334" r:id="rId78"/>
    <p:sldId id="335" r:id="rId79"/>
    <p:sldId id="336" r:id="rId80"/>
    <p:sldId id="337" r:id="rId81"/>
    <p:sldId id="338" r:id="rId82"/>
    <p:sldId id="339" r:id="rId83"/>
    <p:sldId id="340" r:id="rId84"/>
    <p:sldId id="341" r:id="rId85"/>
    <p:sldId id="351" r:id="rId86"/>
    <p:sldId id="342" r:id="rId87"/>
    <p:sldId id="343" r:id="rId88"/>
    <p:sldId id="344" r:id="rId89"/>
    <p:sldId id="345" r:id="rId90"/>
    <p:sldId id="346" r:id="rId91"/>
    <p:sldId id="347" r:id="rId92"/>
    <p:sldId id="348" r:id="rId93"/>
    <p:sldId id="352" r:id="rId94"/>
    <p:sldId id="353" r:id="rId95"/>
    <p:sldId id="354" r:id="rId96"/>
    <p:sldId id="355" r:id="rId97"/>
    <p:sldId id="356" r:id="rId98"/>
    <p:sldId id="357" r:id="rId99"/>
    <p:sldId id="358" r:id="rId100"/>
    <p:sldId id="359" r:id="rId101"/>
    <p:sldId id="360" r:id="rId102"/>
    <p:sldId id="361" r:id="rId103"/>
    <p:sldId id="362" r:id="rId104"/>
    <p:sldId id="363" r:id="rId105"/>
    <p:sldId id="364" r:id="rId106"/>
    <p:sldId id="365" r:id="rId107"/>
    <p:sldId id="366" r:id="rId108"/>
    <p:sldId id="367" r:id="rId109"/>
    <p:sldId id="368" r:id="rId110"/>
    <p:sldId id="369" r:id="rId111"/>
    <p:sldId id="371" r:id="rId112"/>
    <p:sldId id="376" r:id="rId113"/>
    <p:sldId id="377" r:id="rId114"/>
    <p:sldId id="378" r:id="rId115"/>
  </p:sldIdLst>
  <p:sldSz cx="9144000" cy="5143500" type="screen16x9"/>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8080"/>
    <a:srgbClr val="CCFFCC"/>
    <a:srgbClr val="00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Стиль из темы 2 - акцент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16" d="100"/>
          <a:sy n="116" d="100"/>
        </p:scale>
        <p:origin x="-413" y="86"/>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presProps" Target="presProp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slide" Target="slides/slide114.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17A611-6F91-421E-B692-EC9637869A87}" type="datetimeFigureOut">
              <a:rPr lang="ru-RU" smtClean="0"/>
              <a:t>08.12.2025</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9FE56E-A25C-4657-BF19-21457C7F4663}" type="slidenum">
              <a:rPr lang="ru-RU" smtClean="0"/>
              <a:t>‹#›</a:t>
            </a:fld>
            <a:endParaRPr lang="ru-RU"/>
          </a:p>
        </p:txBody>
      </p:sp>
    </p:spTree>
    <p:extLst>
      <p:ext uri="{BB962C8B-B14F-4D97-AF65-F5344CB8AC3E}">
        <p14:creationId xmlns:p14="http://schemas.microsoft.com/office/powerpoint/2010/main" val="18086642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99FE56E-A25C-4657-BF19-21457C7F4663}" type="slidenum">
              <a:rPr lang="ru-RU" smtClean="0"/>
              <a:t>58</a:t>
            </a:fld>
            <a:endParaRPr lang="ru-RU"/>
          </a:p>
        </p:txBody>
      </p:sp>
    </p:spTree>
    <p:extLst>
      <p:ext uri="{BB962C8B-B14F-4D97-AF65-F5344CB8AC3E}">
        <p14:creationId xmlns:p14="http://schemas.microsoft.com/office/powerpoint/2010/main" val="1743070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299FE56E-A25C-4657-BF19-21457C7F4663}" type="slidenum">
              <a:rPr lang="ru-RU" smtClean="0"/>
              <a:t>59</a:t>
            </a:fld>
            <a:endParaRPr lang="ru-RU"/>
          </a:p>
        </p:txBody>
      </p:sp>
    </p:spTree>
    <p:extLst>
      <p:ext uri="{BB962C8B-B14F-4D97-AF65-F5344CB8AC3E}">
        <p14:creationId xmlns:p14="http://schemas.microsoft.com/office/powerpoint/2010/main" val="738529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58.xml"/><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1597819"/>
            <a:ext cx="7772400" cy="1102519"/>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6709E2C-B3E0-4DA8-B389-97184E7440ED}" type="datetimeFigureOut">
              <a:rPr lang="ru-RU" smtClean="0"/>
              <a:t>08.12.2025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FBF12F8-AB15-4538-846E-4C7D6FC0D808}" type="slidenum">
              <a:rPr lang="ru-RU" smtClean="0"/>
              <a:t>‹#›</a:t>
            </a:fld>
            <a:endParaRPr lang="ru-RU"/>
          </a:p>
        </p:txBody>
      </p:sp>
    </p:spTree>
    <p:extLst>
      <p:ext uri="{BB962C8B-B14F-4D97-AF65-F5344CB8AC3E}">
        <p14:creationId xmlns:p14="http://schemas.microsoft.com/office/powerpoint/2010/main" val="2240322448"/>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6709E2C-B3E0-4DA8-B389-97184E7440ED}" type="datetimeFigureOut">
              <a:rPr lang="ru-RU" smtClean="0"/>
              <a:t>08.12.2025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FBF12F8-AB15-4538-846E-4C7D6FC0D808}" type="slidenum">
              <a:rPr lang="ru-RU" smtClean="0"/>
              <a:t>‹#›</a:t>
            </a:fld>
            <a:endParaRPr lang="ru-RU"/>
          </a:p>
        </p:txBody>
      </p:sp>
    </p:spTree>
    <p:extLst>
      <p:ext uri="{BB962C8B-B14F-4D97-AF65-F5344CB8AC3E}">
        <p14:creationId xmlns:p14="http://schemas.microsoft.com/office/powerpoint/2010/main" val="146714293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1" y="204787"/>
            <a:ext cx="3008313" cy="871538"/>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6709E2C-B3E0-4DA8-B389-97184E7440ED}" type="datetimeFigureOut">
              <a:rPr lang="ru-RU" smtClean="0"/>
              <a:t>08.12.2025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FBF12F8-AB15-4538-846E-4C7D6FC0D808}" type="slidenum">
              <a:rPr lang="ru-RU" smtClean="0"/>
              <a:t>‹#›</a:t>
            </a:fld>
            <a:endParaRPr lang="ru-RU"/>
          </a:p>
        </p:txBody>
      </p:sp>
    </p:spTree>
    <p:extLst>
      <p:ext uri="{BB962C8B-B14F-4D97-AF65-F5344CB8AC3E}">
        <p14:creationId xmlns:p14="http://schemas.microsoft.com/office/powerpoint/2010/main" val="26914454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3600450"/>
            <a:ext cx="5486400" cy="425054"/>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6709E2C-B3E0-4DA8-B389-97184E7440ED}" type="datetimeFigureOut">
              <a:rPr lang="ru-RU" smtClean="0"/>
              <a:t>08.12.2025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FBF12F8-AB15-4538-846E-4C7D6FC0D808}" type="slidenum">
              <a:rPr lang="ru-RU" smtClean="0"/>
              <a:t>‹#›</a:t>
            </a:fld>
            <a:endParaRPr lang="ru-RU"/>
          </a:p>
        </p:txBody>
      </p:sp>
    </p:spTree>
    <p:extLst>
      <p:ext uri="{BB962C8B-B14F-4D97-AF65-F5344CB8AC3E}">
        <p14:creationId xmlns:p14="http://schemas.microsoft.com/office/powerpoint/2010/main" val="2577797402"/>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6709E2C-B3E0-4DA8-B389-97184E7440ED}" type="datetimeFigureOut">
              <a:rPr lang="ru-RU" smtClean="0"/>
              <a:t>08.12.2025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FBF12F8-AB15-4538-846E-4C7D6FC0D808}" type="slidenum">
              <a:rPr lang="ru-RU" smtClean="0"/>
              <a:t>‹#›</a:t>
            </a:fld>
            <a:endParaRPr lang="ru-RU"/>
          </a:p>
        </p:txBody>
      </p:sp>
    </p:spTree>
    <p:extLst>
      <p:ext uri="{BB962C8B-B14F-4D97-AF65-F5344CB8AC3E}">
        <p14:creationId xmlns:p14="http://schemas.microsoft.com/office/powerpoint/2010/main" val="11150457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154781"/>
            <a:ext cx="2057400" cy="329088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54781"/>
            <a:ext cx="6019800" cy="329088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6709E2C-B3E0-4DA8-B389-97184E7440ED}" type="datetimeFigureOut">
              <a:rPr lang="ru-RU" smtClean="0"/>
              <a:t>08.12.2025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FBF12F8-AB15-4538-846E-4C7D6FC0D808}" type="slidenum">
              <a:rPr lang="ru-RU" smtClean="0"/>
              <a:t>‹#›</a:t>
            </a:fld>
            <a:endParaRPr lang="ru-RU"/>
          </a:p>
        </p:txBody>
      </p:sp>
    </p:spTree>
    <p:extLst>
      <p:ext uri="{BB962C8B-B14F-4D97-AF65-F5344CB8AC3E}">
        <p14:creationId xmlns:p14="http://schemas.microsoft.com/office/powerpoint/2010/main" val="17844928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6709E2C-B3E0-4DA8-B389-97184E7440ED}" type="datetimeFigureOut">
              <a:rPr lang="ru-RU" smtClean="0"/>
              <a:t>08.12.2025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FBF12F8-AB15-4538-846E-4C7D6FC0D808}" type="slidenum">
              <a:rPr lang="ru-RU" smtClean="0"/>
              <a:t>‹#›</a:t>
            </a:fld>
            <a:endParaRPr lang="ru-RU"/>
          </a:p>
        </p:txBody>
      </p:sp>
    </p:spTree>
    <p:extLst>
      <p:ext uri="{BB962C8B-B14F-4D97-AF65-F5344CB8AC3E}">
        <p14:creationId xmlns:p14="http://schemas.microsoft.com/office/powerpoint/2010/main" val="8120866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3305176"/>
            <a:ext cx="7772400" cy="1021556"/>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6709E2C-B3E0-4DA8-B389-97184E7440ED}" type="datetimeFigureOut">
              <a:rPr lang="ru-RU" smtClean="0"/>
              <a:t>08.12.2025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FBF12F8-AB15-4538-846E-4C7D6FC0D808}" type="slidenum">
              <a:rPr lang="ru-RU" smtClean="0"/>
              <a:t>‹#›</a:t>
            </a:fld>
            <a:endParaRPr lang="ru-RU"/>
          </a:p>
        </p:txBody>
      </p:sp>
    </p:spTree>
    <p:extLst>
      <p:ext uri="{BB962C8B-B14F-4D97-AF65-F5344CB8AC3E}">
        <p14:creationId xmlns:p14="http://schemas.microsoft.com/office/powerpoint/2010/main" val="5606103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6709E2C-B3E0-4DA8-B389-97184E7440ED}" type="datetimeFigureOut">
              <a:rPr lang="ru-RU" smtClean="0"/>
              <a:t>08.12.2025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FBF12F8-AB15-4538-846E-4C7D6FC0D808}" type="slidenum">
              <a:rPr lang="ru-RU" smtClean="0"/>
              <a:t>‹#›</a:t>
            </a:fld>
            <a:endParaRPr lang="ru-RU"/>
          </a:p>
        </p:txBody>
      </p:sp>
    </p:spTree>
    <p:extLst>
      <p:ext uri="{BB962C8B-B14F-4D97-AF65-F5344CB8AC3E}">
        <p14:creationId xmlns:p14="http://schemas.microsoft.com/office/powerpoint/2010/main" val="22596345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6709E2C-B3E0-4DA8-B389-97184E7440ED}" type="datetimeFigureOut">
              <a:rPr lang="ru-RU" smtClean="0"/>
              <a:t>08.12.2025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FBF12F8-AB15-4538-846E-4C7D6FC0D808}" type="slidenum">
              <a:rPr lang="ru-RU" smtClean="0"/>
              <a:t>‹#›</a:t>
            </a:fld>
            <a:endParaRPr lang="ru-RU"/>
          </a:p>
        </p:txBody>
      </p:sp>
    </p:spTree>
    <p:extLst>
      <p:ext uri="{BB962C8B-B14F-4D97-AF65-F5344CB8AC3E}">
        <p14:creationId xmlns:p14="http://schemas.microsoft.com/office/powerpoint/2010/main" val="18467205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6709E2C-B3E0-4DA8-B389-97184E7440ED}" type="datetimeFigureOut">
              <a:rPr lang="ru-RU" smtClean="0"/>
              <a:t>08.12.2025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FBF12F8-AB15-4538-846E-4C7D6FC0D808}" type="slidenum">
              <a:rPr lang="ru-RU" smtClean="0"/>
              <a:t>‹#›</a:t>
            </a:fld>
            <a:endParaRPr lang="ru-RU"/>
          </a:p>
        </p:txBody>
      </p:sp>
    </p:spTree>
    <p:extLst>
      <p:ext uri="{BB962C8B-B14F-4D97-AF65-F5344CB8AC3E}">
        <p14:creationId xmlns:p14="http://schemas.microsoft.com/office/powerpoint/2010/main" val="153966192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Вопрос">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6709E2C-B3E0-4DA8-B389-97184E7440ED}" type="datetimeFigureOut">
              <a:rPr lang="ru-RU" smtClean="0"/>
              <a:t>08.12.2025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FBF12F8-AB15-4538-846E-4C7D6FC0D808}" type="slidenum">
              <a:rPr lang="ru-RU" smtClean="0"/>
              <a:t>‹#›</a:t>
            </a:fld>
            <a:endParaRPr lang="ru-RU"/>
          </a:p>
        </p:txBody>
      </p:sp>
      <p:sp>
        <p:nvSpPr>
          <p:cNvPr id="6" name="Управляющая кнопка: настраиваемая 5">
            <a:hlinkClick r:id="" action="ppaction://hlinkshowjump?jump=nextslide" highlightClick="1"/>
          </p:cNvPr>
          <p:cNvSpPr/>
          <p:nvPr userDrawn="1"/>
        </p:nvSpPr>
        <p:spPr>
          <a:xfrm>
            <a:off x="3203848" y="4227934"/>
            <a:ext cx="2736304" cy="360040"/>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400" dirty="0" smtClean="0">
                <a:effectLst>
                  <a:outerShdw blurRad="38100" dist="38100" dir="2700000" algn="tl">
                    <a:srgbClr val="000000">
                      <a:alpha val="43137"/>
                    </a:srgbClr>
                  </a:outerShdw>
                </a:effectLst>
              </a:rPr>
              <a:t>Узнать ответ</a:t>
            </a:r>
            <a:endParaRPr lang="ru-RU" sz="24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085305009"/>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Ответ 1">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6709E2C-B3E0-4DA8-B389-97184E7440ED}" type="datetimeFigureOut">
              <a:rPr lang="ru-RU" smtClean="0"/>
              <a:t>08.12.2025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FBF12F8-AB15-4538-846E-4C7D6FC0D808}" type="slidenum">
              <a:rPr lang="ru-RU" smtClean="0"/>
              <a:t>‹#›</a:t>
            </a:fld>
            <a:endParaRPr lang="ru-RU"/>
          </a:p>
        </p:txBody>
      </p:sp>
      <p:sp>
        <p:nvSpPr>
          <p:cNvPr id="6" name="Управляющая кнопка: настраиваемая 5">
            <a:hlinkClick r:id="rId2" action="ppaction://hlinksldjump" highlightClick="1"/>
          </p:cNvPr>
          <p:cNvSpPr/>
          <p:nvPr userDrawn="1"/>
        </p:nvSpPr>
        <p:spPr>
          <a:xfrm>
            <a:off x="3419872" y="4371950"/>
            <a:ext cx="2232248" cy="288032"/>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hlinkClick r:id="rId3" action="ppaction://hlinksldjump"/>
              </a:rPr>
              <a:t>Вернуться к</a:t>
            </a:r>
            <a:r>
              <a:rPr lang="ru-RU" sz="1200" baseline="0" dirty="0" smtClean="0">
                <a:hlinkClick r:id="rId3" action="ppaction://hlinksldjump"/>
              </a:rPr>
              <a:t> выбору вопросов</a:t>
            </a:r>
            <a:endParaRPr lang="ru-RU" sz="1200" dirty="0"/>
          </a:p>
        </p:txBody>
      </p:sp>
    </p:spTree>
    <p:extLst>
      <p:ext uri="{BB962C8B-B14F-4D97-AF65-F5344CB8AC3E}">
        <p14:creationId xmlns:p14="http://schemas.microsoft.com/office/powerpoint/2010/main" val="385773167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Ответ 2">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6709E2C-B3E0-4DA8-B389-97184E7440ED}" type="datetimeFigureOut">
              <a:rPr lang="ru-RU" smtClean="0"/>
              <a:t>08.12.2025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FBF12F8-AB15-4538-846E-4C7D6FC0D808}" type="slidenum">
              <a:rPr lang="ru-RU" smtClean="0"/>
              <a:t>‹#›</a:t>
            </a:fld>
            <a:endParaRPr lang="ru-RU"/>
          </a:p>
        </p:txBody>
      </p:sp>
      <p:sp>
        <p:nvSpPr>
          <p:cNvPr id="6" name="Управляющая кнопка: настраиваемая 5">
            <a:hlinkClick r:id="rId2" action="ppaction://hlinksldjump" highlightClick="1"/>
          </p:cNvPr>
          <p:cNvSpPr/>
          <p:nvPr userDrawn="1"/>
        </p:nvSpPr>
        <p:spPr>
          <a:xfrm>
            <a:off x="3419872" y="4371950"/>
            <a:ext cx="2232248" cy="288032"/>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hlinkClick r:id="rId3" action="ppaction://hlinksldjump"/>
              </a:rPr>
              <a:t>Вернуться к</a:t>
            </a:r>
            <a:r>
              <a:rPr lang="ru-RU" sz="1200" baseline="0" dirty="0" smtClean="0">
                <a:hlinkClick r:id="rId3" action="ppaction://hlinksldjump"/>
              </a:rPr>
              <a:t> выбору вопросов</a:t>
            </a:r>
            <a:endParaRPr lang="ru-RU" sz="1200" dirty="0"/>
          </a:p>
        </p:txBody>
      </p:sp>
    </p:spTree>
    <p:extLst>
      <p:ext uri="{BB962C8B-B14F-4D97-AF65-F5344CB8AC3E}">
        <p14:creationId xmlns:p14="http://schemas.microsoft.com/office/powerpoint/2010/main" val="115345874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51000">
              <a:srgbClr val="008080"/>
            </a:gs>
            <a:gs pos="100000">
              <a:srgbClr val="006666">
                <a:alpha val="66667"/>
              </a:srgbClr>
            </a:gs>
          </a:gsLst>
          <a:path path="circle">
            <a:fillToRect r="100000" b="100000"/>
          </a:path>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66709E2C-B3E0-4DA8-B389-97184E7440ED}" type="datetimeFigureOut">
              <a:rPr lang="ru-RU" smtClean="0"/>
              <a:t>08.12.2025</a:t>
            </a:fld>
            <a:endParaRPr lang="ru-RU"/>
          </a:p>
        </p:txBody>
      </p:sp>
      <p:sp>
        <p:nvSpPr>
          <p:cNvPr id="5" name="Нижний колонтитул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9FBF12F8-AB15-4538-846E-4C7D6FC0D808}" type="slidenum">
              <a:rPr lang="ru-RU" smtClean="0"/>
              <a:t>‹#›</a:t>
            </a:fld>
            <a:endParaRPr lang="ru-RU"/>
          </a:p>
        </p:txBody>
      </p:sp>
    </p:spTree>
    <p:extLst>
      <p:ext uri="{BB962C8B-B14F-4D97-AF65-F5344CB8AC3E}">
        <p14:creationId xmlns:p14="http://schemas.microsoft.com/office/powerpoint/2010/main" val="339132141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0" r:id="rId7"/>
    <p:sldLayoutId id="2147483661" r:id="rId8"/>
    <p:sldLayoutId id="2147483662" r:id="rId9"/>
    <p:sldLayoutId id="2147483655" r:id="rId10"/>
    <p:sldLayoutId id="2147483656" r:id="rId11"/>
    <p:sldLayoutId id="2147483657" r:id="rId12"/>
    <p:sldLayoutId id="2147483658" r:id="rId13"/>
    <p:sldLayoutId id="2147483659"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6.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8" Type="http://schemas.openxmlformats.org/officeDocument/2006/relationships/slide" Target="slide16.xml"/><Relationship Id="rId13" Type="http://schemas.openxmlformats.org/officeDocument/2006/relationships/slide" Target="slide26.xml"/><Relationship Id="rId18" Type="http://schemas.openxmlformats.org/officeDocument/2006/relationships/slide" Target="slide37.xml"/><Relationship Id="rId26" Type="http://schemas.openxmlformats.org/officeDocument/2006/relationships/slide" Target="slide54.xml"/><Relationship Id="rId3" Type="http://schemas.openxmlformats.org/officeDocument/2006/relationships/slide" Target="slide6.xml"/><Relationship Id="rId21" Type="http://schemas.openxmlformats.org/officeDocument/2006/relationships/slide" Target="slide43.xml"/><Relationship Id="rId7" Type="http://schemas.openxmlformats.org/officeDocument/2006/relationships/slide" Target="slide14.xml"/><Relationship Id="rId12" Type="http://schemas.openxmlformats.org/officeDocument/2006/relationships/slide" Target="slide24.xml"/><Relationship Id="rId17" Type="http://schemas.openxmlformats.org/officeDocument/2006/relationships/slide" Target="slide35.xml"/><Relationship Id="rId25" Type="http://schemas.openxmlformats.org/officeDocument/2006/relationships/slide" Target="slide52.xml"/><Relationship Id="rId2" Type="http://schemas.openxmlformats.org/officeDocument/2006/relationships/slide" Target="slide4.xml"/><Relationship Id="rId16" Type="http://schemas.openxmlformats.org/officeDocument/2006/relationships/slide" Target="slide32.xml"/><Relationship Id="rId20" Type="http://schemas.openxmlformats.org/officeDocument/2006/relationships/slide" Target="slide41.xml"/><Relationship Id="rId1" Type="http://schemas.openxmlformats.org/officeDocument/2006/relationships/slideLayout" Target="../slideLayouts/slideLayout6.xml"/><Relationship Id="rId6" Type="http://schemas.openxmlformats.org/officeDocument/2006/relationships/slide" Target="slide12.xml"/><Relationship Id="rId11" Type="http://schemas.openxmlformats.org/officeDocument/2006/relationships/slide" Target="slide22.xml"/><Relationship Id="rId24" Type="http://schemas.openxmlformats.org/officeDocument/2006/relationships/slide" Target="slide50.xml"/><Relationship Id="rId5" Type="http://schemas.openxmlformats.org/officeDocument/2006/relationships/slide" Target="slide10.xml"/><Relationship Id="rId15" Type="http://schemas.openxmlformats.org/officeDocument/2006/relationships/slide" Target="slide30.xml"/><Relationship Id="rId23" Type="http://schemas.openxmlformats.org/officeDocument/2006/relationships/slide" Target="slide48.xml"/><Relationship Id="rId10" Type="http://schemas.openxmlformats.org/officeDocument/2006/relationships/slide" Target="slide20.xml"/><Relationship Id="rId19" Type="http://schemas.openxmlformats.org/officeDocument/2006/relationships/slide" Target="slide39.xml"/><Relationship Id="rId4" Type="http://schemas.openxmlformats.org/officeDocument/2006/relationships/slide" Target="slide8.xml"/><Relationship Id="rId9" Type="http://schemas.openxmlformats.org/officeDocument/2006/relationships/slide" Target="slide18.xml"/><Relationship Id="rId14" Type="http://schemas.openxmlformats.org/officeDocument/2006/relationships/slide" Target="slide28.xml"/><Relationship Id="rId22" Type="http://schemas.openxmlformats.org/officeDocument/2006/relationships/slide" Target="slide45.xml"/><Relationship Id="rId27" Type="http://schemas.openxmlformats.org/officeDocument/2006/relationships/slide" Target="slide5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8" Type="http://schemas.openxmlformats.org/officeDocument/2006/relationships/slide" Target="slide70.xml"/><Relationship Id="rId13" Type="http://schemas.openxmlformats.org/officeDocument/2006/relationships/slide" Target="slide80.xml"/><Relationship Id="rId18" Type="http://schemas.openxmlformats.org/officeDocument/2006/relationships/slide" Target="slide91.xml"/><Relationship Id="rId26" Type="http://schemas.openxmlformats.org/officeDocument/2006/relationships/slide" Target="slide107.xml"/><Relationship Id="rId3" Type="http://schemas.openxmlformats.org/officeDocument/2006/relationships/slide" Target="slide59.xml"/><Relationship Id="rId21" Type="http://schemas.openxmlformats.org/officeDocument/2006/relationships/slide" Target="slide97.xml"/><Relationship Id="rId7" Type="http://schemas.openxmlformats.org/officeDocument/2006/relationships/slide" Target="slide67.xml"/><Relationship Id="rId12" Type="http://schemas.openxmlformats.org/officeDocument/2006/relationships/slide" Target="slide78.xml"/><Relationship Id="rId17" Type="http://schemas.openxmlformats.org/officeDocument/2006/relationships/slide" Target="slide89.xml"/><Relationship Id="rId25" Type="http://schemas.openxmlformats.org/officeDocument/2006/relationships/slide" Target="slide105.xml"/><Relationship Id="rId2" Type="http://schemas.openxmlformats.org/officeDocument/2006/relationships/notesSlide" Target="../notesSlides/notesSlide1.xml"/><Relationship Id="rId16" Type="http://schemas.openxmlformats.org/officeDocument/2006/relationships/slide" Target="slide87.xml"/><Relationship Id="rId20" Type="http://schemas.openxmlformats.org/officeDocument/2006/relationships/slide" Target="slide95.xml"/><Relationship Id="rId1" Type="http://schemas.openxmlformats.org/officeDocument/2006/relationships/slideLayout" Target="../slideLayouts/slideLayout6.xml"/><Relationship Id="rId6" Type="http://schemas.openxmlformats.org/officeDocument/2006/relationships/slide" Target="slide65.xml"/><Relationship Id="rId11" Type="http://schemas.openxmlformats.org/officeDocument/2006/relationships/slide" Target="slide76.xml"/><Relationship Id="rId24" Type="http://schemas.openxmlformats.org/officeDocument/2006/relationships/slide" Target="slide103.xml"/><Relationship Id="rId5" Type="http://schemas.openxmlformats.org/officeDocument/2006/relationships/slide" Target="slide63.xml"/><Relationship Id="rId15" Type="http://schemas.openxmlformats.org/officeDocument/2006/relationships/slide" Target="slide84.xml"/><Relationship Id="rId23" Type="http://schemas.openxmlformats.org/officeDocument/2006/relationships/slide" Target="slide101.xml"/><Relationship Id="rId28" Type="http://schemas.openxmlformats.org/officeDocument/2006/relationships/slide" Target="slide111.xml"/><Relationship Id="rId10" Type="http://schemas.openxmlformats.org/officeDocument/2006/relationships/slide" Target="slide74.xml"/><Relationship Id="rId19" Type="http://schemas.openxmlformats.org/officeDocument/2006/relationships/slide" Target="slide93.xml"/><Relationship Id="rId4" Type="http://schemas.openxmlformats.org/officeDocument/2006/relationships/slide" Target="slide61.xml"/><Relationship Id="rId9" Type="http://schemas.openxmlformats.org/officeDocument/2006/relationships/slide" Target="slide72.xml"/><Relationship Id="rId14" Type="http://schemas.openxmlformats.org/officeDocument/2006/relationships/slide" Target="slide82.xml"/><Relationship Id="rId22" Type="http://schemas.openxmlformats.org/officeDocument/2006/relationships/slide" Target="slide99.xml"/><Relationship Id="rId27" Type="http://schemas.openxmlformats.org/officeDocument/2006/relationships/slide" Target="slide109.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hyperlink" Target="https://vk.com/wall-10231784_88616?ysclid=mhr51jjc20533671548" TargetMode="External"/><Relationship Id="rId1" Type="http://schemas.openxmlformats.org/officeDocument/2006/relationships/slideLayout" Target="../slideLayouts/slideLayout9.xml"/></Relationships>
</file>

<file path=ppt/slides/_rels/slide8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539552" y="2211710"/>
            <a:ext cx="8229600" cy="857250"/>
          </a:xfrm>
        </p:spPr>
        <p:txBody>
          <a:bodyPr>
            <a:normAutofit fontScale="90000"/>
          </a:bodyPr>
          <a:lstStyle/>
          <a:p>
            <a:r>
              <a:rPr lang="en-US" sz="9600" dirty="0" smtClean="0">
                <a:solidFill>
                  <a:srgbClr val="FFFF00"/>
                </a:solidFill>
                <a:effectLst>
                  <a:outerShdw blurRad="38100" dist="38100" dir="2700000" algn="tl">
                    <a:srgbClr val="000000">
                      <a:alpha val="43137"/>
                    </a:srgbClr>
                  </a:outerShdw>
                </a:effectLst>
                <a:latin typeface="Georgia" pitchFamily="18" charset="0"/>
                <a:cs typeface="Calibri Light" pitchFamily="34" charset="0"/>
              </a:rPr>
              <a:t>I </a:t>
            </a:r>
            <a:r>
              <a:rPr lang="ru-RU" sz="9600" dirty="0" smtClean="0">
                <a:solidFill>
                  <a:srgbClr val="FFFF00"/>
                </a:solidFill>
                <a:effectLst>
                  <a:outerShdw blurRad="38100" dist="38100" dir="2700000" algn="tl">
                    <a:srgbClr val="000000">
                      <a:alpha val="43137"/>
                    </a:srgbClr>
                  </a:outerShdw>
                </a:effectLst>
                <a:latin typeface="Georgia" pitchFamily="18" charset="0"/>
                <a:cs typeface="Calibri Light" pitchFamily="34" charset="0"/>
              </a:rPr>
              <a:t/>
            </a:r>
            <a:br>
              <a:rPr lang="ru-RU" sz="9600" dirty="0" smtClean="0">
                <a:solidFill>
                  <a:srgbClr val="FFFF00"/>
                </a:solidFill>
                <a:effectLst>
                  <a:outerShdw blurRad="38100" dist="38100" dir="2700000" algn="tl">
                    <a:srgbClr val="000000">
                      <a:alpha val="43137"/>
                    </a:srgbClr>
                  </a:outerShdw>
                </a:effectLst>
                <a:latin typeface="Georgia" pitchFamily="18" charset="0"/>
                <a:cs typeface="Calibri Light" pitchFamily="34" charset="0"/>
              </a:rPr>
            </a:br>
            <a:r>
              <a:rPr lang="ru-RU" sz="9600" dirty="0" smtClean="0">
                <a:solidFill>
                  <a:srgbClr val="FFFF00"/>
                </a:solidFill>
                <a:effectLst>
                  <a:outerShdw blurRad="38100" dist="38100" dir="2700000" algn="tl">
                    <a:srgbClr val="000000">
                      <a:alpha val="43137"/>
                    </a:srgbClr>
                  </a:outerShdw>
                </a:effectLst>
                <a:latin typeface="Georgia" pitchFamily="18" charset="0"/>
                <a:cs typeface="Calibri Light" pitchFamily="34" charset="0"/>
              </a:rPr>
              <a:t>РАУНД</a:t>
            </a:r>
            <a:br>
              <a:rPr lang="ru-RU" sz="9600" dirty="0" smtClean="0">
                <a:solidFill>
                  <a:srgbClr val="FFFF00"/>
                </a:solidFill>
                <a:effectLst>
                  <a:outerShdw blurRad="38100" dist="38100" dir="2700000" algn="tl">
                    <a:srgbClr val="000000">
                      <a:alpha val="43137"/>
                    </a:srgbClr>
                  </a:outerShdw>
                </a:effectLst>
                <a:latin typeface="Georgia" pitchFamily="18" charset="0"/>
                <a:cs typeface="Calibri Light" pitchFamily="34" charset="0"/>
              </a:rPr>
            </a:br>
            <a:endParaRPr lang="ru-RU" dirty="0">
              <a:solidFill>
                <a:srgbClr val="FFFF00"/>
              </a:solidFill>
            </a:endParaRPr>
          </a:p>
        </p:txBody>
      </p:sp>
    </p:spTree>
    <p:extLst>
      <p:ext uri="{BB962C8B-B14F-4D97-AF65-F5344CB8AC3E}">
        <p14:creationId xmlns:p14="http://schemas.microsoft.com/office/powerpoint/2010/main" val="14601196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395536" y="620688"/>
            <a:ext cx="8229600" cy="2023070"/>
          </a:xfrm>
        </p:spPr>
        <p:txBody>
          <a:bodyPr>
            <a:normAutofit/>
          </a:bodyPr>
          <a:lstStyle/>
          <a:p>
            <a:r>
              <a:rPr lang="ru-RU" sz="3600" dirty="0">
                <a:solidFill>
                  <a:srgbClr val="FFFF00"/>
                </a:solidFill>
                <a:latin typeface="Times New Roman" pitchFamily="18" charset="0"/>
                <a:cs typeface="Times New Roman" pitchFamily="18" charset="0"/>
              </a:rPr>
              <a:t>Российско-германский проект в </a:t>
            </a:r>
            <a:r>
              <a:rPr lang="ru-RU" sz="3600" dirty="0" err="1">
                <a:solidFill>
                  <a:srgbClr val="FFFF00"/>
                </a:solidFill>
                <a:latin typeface="Times New Roman" pitchFamily="18" charset="0"/>
                <a:cs typeface="Times New Roman" pitchFamily="18" charset="0"/>
              </a:rPr>
              <a:t>Тунке</a:t>
            </a:r>
            <a:r>
              <a:rPr lang="ru-RU" sz="3600" dirty="0">
                <a:solidFill>
                  <a:srgbClr val="FFFF00"/>
                </a:solidFill>
                <a:latin typeface="Times New Roman" pitchFamily="18" charset="0"/>
                <a:cs typeface="Times New Roman" pitchFamily="18" charset="0"/>
              </a:rPr>
              <a:t> </a:t>
            </a:r>
            <a:r>
              <a:rPr lang="ru-RU" sz="3600" dirty="0" smtClean="0">
                <a:solidFill>
                  <a:srgbClr val="FFFF00"/>
                </a:solidFill>
                <a:latin typeface="Times New Roman" pitchFamily="18" charset="0"/>
                <a:cs typeface="Times New Roman" pitchFamily="18" charset="0"/>
              </a:rPr>
              <a:t/>
            </a:r>
            <a:br>
              <a:rPr lang="ru-RU" sz="3600" dirty="0" smtClean="0">
                <a:solidFill>
                  <a:srgbClr val="FFFF00"/>
                </a:solidFill>
                <a:latin typeface="Times New Roman" pitchFamily="18" charset="0"/>
                <a:cs typeface="Times New Roman" pitchFamily="18" charset="0"/>
              </a:rPr>
            </a:br>
            <a:r>
              <a:rPr lang="ru-RU" sz="3600" dirty="0" smtClean="0">
                <a:solidFill>
                  <a:srgbClr val="FFFF00"/>
                </a:solidFill>
                <a:latin typeface="Times New Roman" pitchFamily="18" charset="0"/>
                <a:cs typeface="Times New Roman" pitchFamily="18" charset="0"/>
              </a:rPr>
              <a:t>по </a:t>
            </a:r>
            <a:r>
              <a:rPr lang="ru-RU" sz="3600" dirty="0">
                <a:solidFill>
                  <a:srgbClr val="FFFF00"/>
                </a:solidFill>
                <a:latin typeface="Times New Roman" pitchFamily="18" charset="0"/>
                <a:cs typeface="Times New Roman" pitchFamily="18" charset="0"/>
              </a:rPr>
              <a:t>изучению гамма-лучей.</a:t>
            </a:r>
            <a:endParaRPr lang="ru-RU" sz="36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542826896"/>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95536" y="123478"/>
            <a:ext cx="8496944" cy="857250"/>
          </a:xfrm>
        </p:spPr>
        <p:txBody>
          <a:bodyPr>
            <a:noAutofit/>
          </a:bodyPr>
          <a:lstStyle/>
          <a:p>
            <a:r>
              <a:rPr lang="ru-RU" sz="3600" dirty="0" err="1">
                <a:solidFill>
                  <a:srgbClr val="FFFF00"/>
                </a:solidFill>
                <a:latin typeface="Times New Roman" pitchFamily="18" charset="0"/>
                <a:cs typeface="Times New Roman" pitchFamily="18" charset="0"/>
              </a:rPr>
              <a:t>Черенковское</a:t>
            </a:r>
            <a:r>
              <a:rPr lang="ru-RU" sz="3600" dirty="0">
                <a:solidFill>
                  <a:srgbClr val="FFFF00"/>
                </a:solidFill>
                <a:latin typeface="Times New Roman" pitchFamily="18" charset="0"/>
                <a:cs typeface="Times New Roman" pitchFamily="18" charset="0"/>
              </a:rPr>
              <a:t> излучение (свечение).</a:t>
            </a:r>
            <a:endParaRPr lang="ru-RU" sz="36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134333783"/>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251520" y="620688"/>
            <a:ext cx="8640960" cy="151901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4000" dirty="0" smtClean="0">
                <a:solidFill>
                  <a:srgbClr val="FFFF00"/>
                </a:solidFill>
                <a:latin typeface="Times New Roman" pitchFamily="18" charset="0"/>
                <a:cs typeface="Times New Roman" pitchFamily="18" charset="0"/>
              </a:rPr>
              <a:t>Какое </a:t>
            </a:r>
            <a:r>
              <a:rPr lang="ru-RU" sz="4000" dirty="0">
                <a:solidFill>
                  <a:srgbClr val="FFFF00"/>
                </a:solidFill>
                <a:latin typeface="Times New Roman" pitchFamily="18" charset="0"/>
                <a:cs typeface="Times New Roman" pitchFamily="18" charset="0"/>
              </a:rPr>
              <a:t>«царственное» животное дало имя одному из самых ярких и узнаваемых зодиакальных созвездий, в котором находится яркая звезда Регул?</a:t>
            </a:r>
            <a:endParaRPr lang="ru-RU" sz="40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58906693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267744" y="195486"/>
            <a:ext cx="4017254" cy="584775"/>
          </a:xfrm>
          <a:prstGeom prst="rect">
            <a:avLst/>
          </a:prstGeom>
        </p:spPr>
        <p:txBody>
          <a:bodyPr wrap="none">
            <a:spAutoFit/>
          </a:bodyPr>
          <a:lstStyle/>
          <a:p>
            <a:r>
              <a:rPr lang="ru-RU" sz="3200" b="1" dirty="0">
                <a:solidFill>
                  <a:srgbClr val="FFFF00"/>
                </a:solidFill>
                <a:latin typeface="Times New Roman" pitchFamily="18" charset="0"/>
                <a:cs typeface="Times New Roman" pitchFamily="18" charset="0"/>
              </a:rPr>
              <a:t>Лев</a:t>
            </a:r>
            <a:r>
              <a:rPr lang="ru-RU" sz="3200" dirty="0">
                <a:solidFill>
                  <a:srgbClr val="FFFF00"/>
                </a:solidFill>
                <a:latin typeface="Times New Roman" pitchFamily="18" charset="0"/>
                <a:cs typeface="Times New Roman" pitchFamily="18" charset="0"/>
              </a:rPr>
              <a:t> (созвездие Льва).</a:t>
            </a:r>
          </a:p>
        </p:txBody>
      </p:sp>
    </p:spTree>
    <p:extLst>
      <p:ext uri="{BB962C8B-B14F-4D97-AF65-F5344CB8AC3E}">
        <p14:creationId xmlns:p14="http://schemas.microsoft.com/office/powerpoint/2010/main" val="3524617580"/>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95536" y="411510"/>
            <a:ext cx="8278139" cy="3416320"/>
          </a:xfrm>
          <a:prstGeom prst="rect">
            <a:avLst/>
          </a:prstGeom>
          <a:noFill/>
        </p:spPr>
        <p:txBody>
          <a:bodyPr wrap="square" rtlCol="0">
            <a:spAutoFit/>
          </a:bodyPr>
          <a:lstStyle/>
          <a:p>
            <a:pPr algn="just"/>
            <a:r>
              <a:rPr lang="ru-RU" sz="3600" dirty="0" smtClean="0">
                <a:solidFill>
                  <a:srgbClr val="FFFF00"/>
                </a:solidFill>
                <a:latin typeface="Times New Roman" pitchFamily="18" charset="0"/>
                <a:cs typeface="Times New Roman" pitchFamily="18" charset="0"/>
              </a:rPr>
              <a:t>    В </a:t>
            </a:r>
            <a:r>
              <a:rPr lang="ru-RU" sz="3600" dirty="0">
                <a:solidFill>
                  <a:srgbClr val="FFFF00"/>
                </a:solidFill>
                <a:latin typeface="Times New Roman" pitchFamily="18" charset="0"/>
                <a:cs typeface="Times New Roman" pitchFamily="18" charset="0"/>
              </a:rPr>
              <a:t>каком созвездии, названном в честь морского животного, находится знаменитая </a:t>
            </a:r>
            <a:r>
              <a:rPr lang="ru-RU" sz="3600" dirty="0" err="1">
                <a:solidFill>
                  <a:srgbClr val="FFFF00"/>
                </a:solidFill>
                <a:latin typeface="Times New Roman" pitchFamily="18" charset="0"/>
                <a:cs typeface="Times New Roman" pitchFamily="18" charset="0"/>
              </a:rPr>
              <a:t>Крабовидная</a:t>
            </a:r>
            <a:r>
              <a:rPr lang="ru-RU" sz="3600" dirty="0">
                <a:solidFill>
                  <a:srgbClr val="FFFF00"/>
                </a:solidFill>
                <a:latin typeface="Times New Roman" pitchFamily="18" charset="0"/>
                <a:cs typeface="Times New Roman" pitchFamily="18" charset="0"/>
              </a:rPr>
              <a:t> туманность — остаток сверхновой звезды, которую активно изучают в обсерваториях </a:t>
            </a:r>
            <a:r>
              <a:rPr lang="ru-RU" sz="3600" dirty="0" err="1">
                <a:solidFill>
                  <a:srgbClr val="FFFF00"/>
                </a:solidFill>
                <a:latin typeface="Times New Roman" pitchFamily="18" charset="0"/>
                <a:cs typeface="Times New Roman" pitchFamily="18" charset="0"/>
              </a:rPr>
              <a:t>Тункинской</a:t>
            </a:r>
            <a:r>
              <a:rPr lang="ru-RU" sz="3600" dirty="0">
                <a:solidFill>
                  <a:srgbClr val="FFFF00"/>
                </a:solidFill>
                <a:latin typeface="Times New Roman" pitchFamily="18" charset="0"/>
                <a:cs typeface="Times New Roman" pitchFamily="18" charset="0"/>
              </a:rPr>
              <a:t> долины?</a:t>
            </a:r>
          </a:p>
        </p:txBody>
      </p:sp>
    </p:spTree>
    <p:extLst>
      <p:ext uri="{BB962C8B-B14F-4D97-AF65-F5344CB8AC3E}">
        <p14:creationId xmlns:p14="http://schemas.microsoft.com/office/powerpoint/2010/main" val="2685257950"/>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80553" y="3069"/>
            <a:ext cx="8136904" cy="1077218"/>
          </a:xfrm>
          <a:prstGeom prst="rect">
            <a:avLst/>
          </a:prstGeom>
        </p:spPr>
        <p:txBody>
          <a:bodyPr wrap="square">
            <a:spAutoFit/>
          </a:bodyPr>
          <a:lstStyle/>
          <a:p>
            <a:pPr algn="ctr"/>
            <a:r>
              <a:rPr lang="ru-RU" sz="3200" dirty="0" err="1">
                <a:solidFill>
                  <a:srgbClr val="FFFF00"/>
                </a:solidFill>
                <a:latin typeface="Times New Roman" pitchFamily="18" charset="0"/>
                <a:cs typeface="Times New Roman" pitchFamily="18" charset="0"/>
              </a:rPr>
              <a:t>Крабовидная</a:t>
            </a:r>
            <a:r>
              <a:rPr lang="ru-RU" sz="3200" dirty="0">
                <a:solidFill>
                  <a:srgbClr val="FFFF00"/>
                </a:solidFill>
                <a:latin typeface="Times New Roman" pitchFamily="18" charset="0"/>
                <a:cs typeface="Times New Roman" pitchFamily="18" charset="0"/>
              </a:rPr>
              <a:t> туманность </a:t>
            </a:r>
            <a:endParaRPr lang="ru-RU" sz="3200" dirty="0" smtClean="0">
              <a:solidFill>
                <a:srgbClr val="FFFF00"/>
              </a:solidFill>
              <a:latin typeface="Times New Roman" pitchFamily="18" charset="0"/>
              <a:cs typeface="Times New Roman" pitchFamily="18" charset="0"/>
            </a:endParaRPr>
          </a:p>
          <a:p>
            <a:pPr algn="ctr"/>
            <a:r>
              <a:rPr lang="ru-RU" sz="3200" dirty="0" smtClean="0">
                <a:solidFill>
                  <a:srgbClr val="FFFF00"/>
                </a:solidFill>
                <a:latin typeface="Times New Roman" pitchFamily="18" charset="0"/>
                <a:cs typeface="Times New Roman" pitchFamily="18" charset="0"/>
              </a:rPr>
              <a:t>находится </a:t>
            </a:r>
            <a:r>
              <a:rPr lang="ru-RU" sz="3200" dirty="0">
                <a:solidFill>
                  <a:srgbClr val="FFFF00"/>
                </a:solidFill>
                <a:latin typeface="Times New Roman" pitchFamily="18" charset="0"/>
                <a:cs typeface="Times New Roman" pitchFamily="18" charset="0"/>
              </a:rPr>
              <a:t>в созвездии Тельца</a:t>
            </a:r>
          </a:p>
        </p:txBody>
      </p:sp>
    </p:spTree>
    <p:extLst>
      <p:ext uri="{BB962C8B-B14F-4D97-AF65-F5344CB8AC3E}">
        <p14:creationId xmlns:p14="http://schemas.microsoft.com/office/powerpoint/2010/main" val="699486863"/>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395536" y="555526"/>
            <a:ext cx="8424936" cy="3024336"/>
          </a:xfrm>
        </p:spPr>
        <p:txBody>
          <a:bodyPr>
            <a:noAutofit/>
          </a:bodyPr>
          <a:lstStyle/>
          <a:p>
            <a:pPr algn="just"/>
            <a:r>
              <a:rPr lang="ru-RU" sz="3200" dirty="0" smtClean="0">
                <a:solidFill>
                  <a:srgbClr val="FFFF00"/>
                </a:solidFill>
                <a:latin typeface="Times New Roman" pitchFamily="18" charset="0"/>
                <a:cs typeface="Times New Roman" pitchFamily="18" charset="0"/>
              </a:rPr>
              <a:t>     Это </a:t>
            </a:r>
            <a:r>
              <a:rPr lang="ru-RU" sz="3200" dirty="0">
                <a:solidFill>
                  <a:srgbClr val="FFFF00"/>
                </a:solidFill>
                <a:latin typeface="Times New Roman" pitchFamily="18" charset="0"/>
                <a:cs typeface="Times New Roman" pitchFamily="18" charset="0"/>
              </a:rPr>
              <a:t>не животное, </a:t>
            </a:r>
            <a:r>
              <a:rPr lang="ru-RU" sz="3200" dirty="0" smtClean="0">
                <a:solidFill>
                  <a:srgbClr val="FFFF00"/>
                </a:solidFill>
                <a:latin typeface="Times New Roman" pitchFamily="18" charset="0"/>
                <a:cs typeface="Times New Roman" pitchFamily="18" charset="0"/>
              </a:rPr>
              <a:t>но </a:t>
            </a:r>
            <a:r>
              <a:rPr lang="ru-RU" sz="3200" dirty="0">
                <a:solidFill>
                  <a:srgbClr val="FFFF00"/>
                </a:solidFill>
                <a:latin typeface="Times New Roman" pitchFamily="18" charset="0"/>
                <a:cs typeface="Times New Roman" pitchFamily="18" charset="0"/>
              </a:rPr>
              <a:t>один из самых известных зодиакальных символов. Его «изображение» на небе хорошо видно летними ночами в </a:t>
            </a:r>
            <a:r>
              <a:rPr lang="ru-RU" sz="3200" dirty="0" err="1">
                <a:solidFill>
                  <a:srgbClr val="FFFF00"/>
                </a:solidFill>
                <a:latin typeface="Times New Roman" pitchFamily="18" charset="0"/>
                <a:cs typeface="Times New Roman" pitchFamily="18" charset="0"/>
              </a:rPr>
              <a:t>Тунке</a:t>
            </a:r>
            <a:r>
              <a:rPr lang="ru-RU" sz="3200" dirty="0">
                <a:solidFill>
                  <a:srgbClr val="FFFF00"/>
                </a:solidFill>
                <a:latin typeface="Times New Roman" pitchFamily="18" charset="0"/>
                <a:cs typeface="Times New Roman" pitchFamily="18" charset="0"/>
              </a:rPr>
              <a:t>. В древности считалось, что это то самое существо, от укуса которого умер легендарный охотник Орион</a:t>
            </a:r>
            <a:r>
              <a:rPr lang="ru-RU" sz="3200" dirty="0" smtClean="0">
                <a:solidFill>
                  <a:srgbClr val="FFFF00"/>
                </a:solidFill>
                <a:latin typeface="Times New Roman" pitchFamily="18" charset="0"/>
                <a:cs typeface="Times New Roman" pitchFamily="18" charset="0"/>
              </a:rPr>
              <a:t>.</a:t>
            </a:r>
            <a:br>
              <a:rPr lang="ru-RU" sz="3200" dirty="0" smtClean="0">
                <a:solidFill>
                  <a:srgbClr val="FFFF00"/>
                </a:solidFill>
                <a:latin typeface="Times New Roman" pitchFamily="18" charset="0"/>
                <a:cs typeface="Times New Roman" pitchFamily="18" charset="0"/>
              </a:rPr>
            </a:br>
            <a:r>
              <a:rPr lang="ru-RU" sz="3200" dirty="0" smtClean="0">
                <a:solidFill>
                  <a:srgbClr val="FFFF00"/>
                </a:solidFill>
                <a:latin typeface="Times New Roman" pitchFamily="18" charset="0"/>
                <a:cs typeface="Times New Roman" pitchFamily="18" charset="0"/>
              </a:rPr>
              <a:t>    Что </a:t>
            </a:r>
            <a:r>
              <a:rPr lang="ru-RU" sz="3200" dirty="0">
                <a:solidFill>
                  <a:srgbClr val="FFFF00"/>
                </a:solidFill>
                <a:latin typeface="Times New Roman" pitchFamily="18" charset="0"/>
                <a:cs typeface="Times New Roman" pitchFamily="18" charset="0"/>
              </a:rPr>
              <a:t>это за «зверь» с яркой звездой Антарес?</a:t>
            </a:r>
          </a:p>
        </p:txBody>
      </p:sp>
    </p:spTree>
    <p:extLst>
      <p:ext uri="{BB962C8B-B14F-4D97-AF65-F5344CB8AC3E}">
        <p14:creationId xmlns:p14="http://schemas.microsoft.com/office/powerpoint/2010/main" val="1471166295"/>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3546121" y="51470"/>
            <a:ext cx="1911101" cy="584775"/>
          </a:xfrm>
          <a:prstGeom prst="rect">
            <a:avLst/>
          </a:prstGeom>
        </p:spPr>
        <p:txBody>
          <a:bodyPr wrap="none">
            <a:spAutoFit/>
          </a:bodyPr>
          <a:lstStyle/>
          <a:p>
            <a:r>
              <a:rPr lang="ru-RU" sz="3200" dirty="0" smtClean="0">
                <a:solidFill>
                  <a:srgbClr val="FFFF00"/>
                </a:solidFill>
                <a:latin typeface="Times New Roman" pitchFamily="18" charset="0"/>
                <a:cs typeface="Times New Roman" pitchFamily="18" charset="0"/>
              </a:rPr>
              <a:t>Скорпион</a:t>
            </a:r>
            <a:endParaRPr lang="ru-RU" sz="3200"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3249610917"/>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67544" y="339502"/>
            <a:ext cx="8280920" cy="1591022"/>
          </a:xfrm>
        </p:spPr>
        <p:txBody>
          <a:bodyPr>
            <a:noAutofit/>
          </a:bodyPr>
          <a:lstStyle/>
          <a:p>
            <a:pPr algn="just">
              <a:spcBef>
                <a:spcPts val="0"/>
              </a:spcBef>
            </a:pPr>
            <a:r>
              <a:rPr lang="ru-RU" sz="3600" dirty="0" smtClean="0">
                <a:solidFill>
                  <a:srgbClr val="FFFF00"/>
                </a:solidFill>
                <a:latin typeface="Times New Roman" pitchFamily="18" charset="0"/>
                <a:cs typeface="Times New Roman" pitchFamily="18" charset="0"/>
              </a:rPr>
              <a:t>     Астрономы </a:t>
            </a:r>
            <a:r>
              <a:rPr lang="ru-RU" sz="3600" dirty="0">
                <a:solidFill>
                  <a:srgbClr val="FFFF00"/>
                </a:solidFill>
                <a:latin typeface="Times New Roman" pitchFamily="18" charset="0"/>
                <a:cs typeface="Times New Roman" pitchFamily="18" charset="0"/>
              </a:rPr>
              <a:t>изучают в </a:t>
            </a:r>
            <a:r>
              <a:rPr lang="ru-RU" sz="3600" dirty="0" err="1">
                <a:solidFill>
                  <a:srgbClr val="FFFF00"/>
                </a:solidFill>
                <a:latin typeface="Times New Roman" pitchFamily="18" charset="0"/>
                <a:cs typeface="Times New Roman" pitchFamily="18" charset="0"/>
              </a:rPr>
              <a:t>Тунке</a:t>
            </a:r>
            <a:r>
              <a:rPr lang="ru-RU" sz="3600" dirty="0">
                <a:solidFill>
                  <a:srgbClr val="FFFF00"/>
                </a:solidFill>
                <a:latin typeface="Times New Roman" pitchFamily="18" charset="0"/>
                <a:cs typeface="Times New Roman" pitchFamily="18" charset="0"/>
              </a:rPr>
              <a:t> так называемый «Галактический зоопарк». </a:t>
            </a:r>
            <a:r>
              <a:rPr lang="ru-RU" sz="3600" dirty="0" smtClean="0">
                <a:solidFill>
                  <a:srgbClr val="FFFF00"/>
                </a:solidFill>
                <a:latin typeface="Times New Roman" pitchFamily="18" charset="0"/>
                <a:cs typeface="Times New Roman" pitchFamily="18" charset="0"/>
              </a:rPr>
              <a:t>  </a:t>
            </a:r>
            <a:br>
              <a:rPr lang="ru-RU" sz="3600" dirty="0" smtClean="0">
                <a:solidFill>
                  <a:srgbClr val="FFFF00"/>
                </a:solidFill>
                <a:latin typeface="Times New Roman" pitchFamily="18" charset="0"/>
                <a:cs typeface="Times New Roman" pitchFamily="18" charset="0"/>
              </a:rPr>
            </a:br>
            <a:r>
              <a:rPr lang="ru-RU" sz="3600" dirty="0">
                <a:solidFill>
                  <a:srgbClr val="FFFF00"/>
                </a:solidFill>
                <a:latin typeface="Times New Roman" pitchFamily="18" charset="0"/>
                <a:cs typeface="Times New Roman" pitchFamily="18" charset="0"/>
              </a:rPr>
              <a:t> </a:t>
            </a:r>
            <a:r>
              <a:rPr lang="ru-RU" sz="3600" dirty="0" smtClean="0">
                <a:solidFill>
                  <a:srgbClr val="FFFF00"/>
                </a:solidFill>
                <a:latin typeface="Times New Roman" pitchFamily="18" charset="0"/>
                <a:cs typeface="Times New Roman" pitchFamily="18" charset="0"/>
              </a:rPr>
              <a:t>    Какие </a:t>
            </a:r>
            <a:r>
              <a:rPr lang="ru-RU" sz="3600" dirty="0">
                <a:solidFill>
                  <a:srgbClr val="FFFF00"/>
                </a:solidFill>
                <a:latin typeface="Times New Roman" pitchFamily="18" charset="0"/>
                <a:cs typeface="Times New Roman" pitchFamily="18" charset="0"/>
              </a:rPr>
              <a:t>«диковинные животные» в него входят? (Назовите один вид).</a:t>
            </a:r>
            <a:endParaRPr lang="ru-RU" sz="36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040381872"/>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51520" y="123478"/>
            <a:ext cx="8640960" cy="1384995"/>
          </a:xfrm>
          <a:prstGeom prst="rect">
            <a:avLst/>
          </a:prstGeom>
        </p:spPr>
        <p:txBody>
          <a:bodyPr wrap="square">
            <a:spAutoFit/>
          </a:bodyPr>
          <a:lstStyle/>
          <a:p>
            <a:pPr marL="457200" indent="-457200">
              <a:buFont typeface="Wingdings" pitchFamily="2" charset="2"/>
              <a:buChar char="ü"/>
            </a:pPr>
            <a:r>
              <a:rPr lang="ru-RU" sz="2800" b="1" dirty="0">
                <a:solidFill>
                  <a:srgbClr val="FFFF00"/>
                </a:solidFill>
                <a:latin typeface="Times New Roman" pitchFamily="18" charset="0"/>
                <a:cs typeface="Times New Roman" pitchFamily="18" charset="0"/>
              </a:rPr>
              <a:t>Пульсары</a:t>
            </a:r>
            <a:r>
              <a:rPr lang="ru-RU" sz="2800" dirty="0">
                <a:solidFill>
                  <a:srgbClr val="FFFF00"/>
                </a:solidFill>
                <a:latin typeface="Times New Roman" pitchFamily="18" charset="0"/>
                <a:cs typeface="Times New Roman" pitchFamily="18" charset="0"/>
              </a:rPr>
              <a:t> («</a:t>
            </a:r>
            <a:r>
              <a:rPr lang="ru-RU" sz="2800" dirty="0" smtClean="0">
                <a:solidFill>
                  <a:srgbClr val="FFFF00"/>
                </a:solidFill>
                <a:latin typeface="Times New Roman" pitchFamily="18" charset="0"/>
                <a:cs typeface="Times New Roman" pitchFamily="18" charset="0"/>
              </a:rPr>
              <a:t>космические маяки</a:t>
            </a:r>
            <a:r>
              <a:rPr lang="ru-RU" sz="2800" dirty="0">
                <a:solidFill>
                  <a:srgbClr val="FFFF00"/>
                </a:solidFill>
                <a:latin typeface="Times New Roman" pitchFamily="18" charset="0"/>
                <a:cs typeface="Times New Roman" pitchFamily="18" charset="0"/>
              </a:rPr>
              <a:t>»), </a:t>
            </a:r>
            <a:endParaRPr lang="ru-RU" sz="2800" dirty="0" smtClean="0">
              <a:solidFill>
                <a:srgbClr val="FFFF00"/>
              </a:solidFill>
              <a:latin typeface="Times New Roman" pitchFamily="18" charset="0"/>
              <a:cs typeface="Times New Roman" pitchFamily="18" charset="0"/>
            </a:endParaRPr>
          </a:p>
          <a:p>
            <a:pPr marL="457200" indent="-457200">
              <a:buFont typeface="Wingdings" pitchFamily="2" charset="2"/>
              <a:buChar char="ü"/>
            </a:pPr>
            <a:r>
              <a:rPr lang="ru-RU" sz="2800" b="1" dirty="0" smtClean="0">
                <a:solidFill>
                  <a:srgbClr val="FFFF00"/>
                </a:solidFill>
                <a:latin typeface="Times New Roman" pitchFamily="18" charset="0"/>
                <a:cs typeface="Times New Roman" pitchFamily="18" charset="0"/>
              </a:rPr>
              <a:t>Квазары</a:t>
            </a:r>
            <a:r>
              <a:rPr lang="ru-RU" sz="2800" dirty="0">
                <a:solidFill>
                  <a:srgbClr val="FFFF00"/>
                </a:solidFill>
                <a:latin typeface="Times New Roman" pitchFamily="18" charset="0"/>
                <a:cs typeface="Times New Roman" pitchFamily="18" charset="0"/>
              </a:rPr>
              <a:t> («ненасытные чёрные дыры»), </a:t>
            </a:r>
            <a:endParaRPr lang="ru-RU" sz="2800" dirty="0" smtClean="0">
              <a:solidFill>
                <a:srgbClr val="FFFF00"/>
              </a:solidFill>
              <a:latin typeface="Times New Roman" pitchFamily="18" charset="0"/>
              <a:cs typeface="Times New Roman" pitchFamily="18" charset="0"/>
            </a:endParaRPr>
          </a:p>
          <a:p>
            <a:pPr marL="457200" indent="-457200">
              <a:buFont typeface="Wingdings" pitchFamily="2" charset="2"/>
              <a:buChar char="ü"/>
            </a:pPr>
            <a:r>
              <a:rPr lang="ru-RU" sz="2800" b="1" dirty="0" smtClean="0">
                <a:solidFill>
                  <a:srgbClr val="FFFF00"/>
                </a:solidFill>
                <a:latin typeface="Times New Roman" pitchFamily="18" charset="0"/>
                <a:cs typeface="Times New Roman" pitchFamily="18" charset="0"/>
              </a:rPr>
              <a:t>Чёрные </a:t>
            </a:r>
            <a:r>
              <a:rPr lang="ru-RU" sz="2800" b="1" dirty="0">
                <a:solidFill>
                  <a:srgbClr val="FFFF00"/>
                </a:solidFill>
                <a:latin typeface="Times New Roman" pitchFamily="18" charset="0"/>
                <a:cs typeface="Times New Roman" pitchFamily="18" charset="0"/>
              </a:rPr>
              <a:t>дыры </a:t>
            </a:r>
            <a:r>
              <a:rPr lang="ru-RU" sz="2800" dirty="0">
                <a:solidFill>
                  <a:srgbClr val="FFFF00"/>
                </a:solidFill>
                <a:latin typeface="Times New Roman" pitchFamily="18" charset="0"/>
                <a:cs typeface="Times New Roman" pitchFamily="18" charset="0"/>
              </a:rPr>
              <a:t>(«невидимые монстры</a:t>
            </a:r>
            <a:r>
              <a:rPr lang="ru-RU" sz="2800" dirty="0" smtClean="0">
                <a:solidFill>
                  <a:srgbClr val="FFFF00"/>
                </a:solidFill>
                <a:latin typeface="Times New Roman" pitchFamily="18" charset="0"/>
                <a:cs typeface="Times New Roman" pitchFamily="18" charset="0"/>
              </a:rPr>
              <a:t>»)</a:t>
            </a:r>
            <a:endParaRPr lang="ru-RU" sz="2800"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2391048328"/>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395536" y="411510"/>
            <a:ext cx="8229600" cy="2592288"/>
          </a:xfrm>
        </p:spPr>
        <p:txBody>
          <a:bodyPr>
            <a:noAutofit/>
          </a:bodyPr>
          <a:lstStyle/>
          <a:p>
            <a:pPr algn="just"/>
            <a:r>
              <a:rPr lang="ru-RU" sz="2800" dirty="0">
                <a:solidFill>
                  <a:srgbClr val="FFFF00"/>
                </a:solidFill>
                <a:latin typeface="Times New Roman" pitchFamily="18" charset="0"/>
                <a:cs typeface="Times New Roman" pitchFamily="18" charset="0"/>
              </a:rPr>
              <a:t> </a:t>
            </a:r>
            <a:r>
              <a:rPr lang="ru-RU" sz="2800" dirty="0" smtClean="0">
                <a:solidFill>
                  <a:srgbClr val="FFFF00"/>
                </a:solidFill>
                <a:latin typeface="Times New Roman" pitchFamily="18" charset="0"/>
                <a:cs typeface="Times New Roman" pitchFamily="18" charset="0"/>
              </a:rPr>
              <a:t> </a:t>
            </a:r>
            <a:r>
              <a:rPr lang="ru-RU" sz="2800" dirty="0">
                <a:solidFill>
                  <a:srgbClr val="FFFF00"/>
                </a:solidFill>
                <a:latin typeface="Times New Roman" pitchFamily="18" charset="0"/>
                <a:cs typeface="Times New Roman" pitchFamily="18" charset="0"/>
              </a:rPr>
              <a:t>В «зверинце» релятивистских объектов есть так называемые </a:t>
            </a:r>
            <a:r>
              <a:rPr lang="ru-RU" sz="2800" i="1" dirty="0">
                <a:solidFill>
                  <a:srgbClr val="FFFF00"/>
                </a:solidFill>
                <a:latin typeface="Times New Roman" pitchFamily="18" charset="0"/>
                <a:cs typeface="Times New Roman" pitchFamily="18" charset="0"/>
              </a:rPr>
              <a:t>«красные драконы»</a:t>
            </a:r>
            <a:r>
              <a:rPr lang="ru-RU" sz="2800" dirty="0">
                <a:solidFill>
                  <a:srgbClr val="FFFF00"/>
                </a:solidFill>
                <a:latin typeface="Times New Roman" pitchFamily="18" charset="0"/>
                <a:cs typeface="Times New Roman" pitchFamily="18" charset="0"/>
              </a:rPr>
              <a:t> и </a:t>
            </a:r>
            <a:r>
              <a:rPr lang="ru-RU" sz="2800" i="1" dirty="0">
                <a:solidFill>
                  <a:srgbClr val="FFFF00"/>
                </a:solidFill>
                <a:latin typeface="Times New Roman" pitchFamily="18" charset="0"/>
                <a:cs typeface="Times New Roman" pitchFamily="18" charset="0"/>
              </a:rPr>
              <a:t>«синие страусы»</a:t>
            </a:r>
            <a:r>
              <a:rPr lang="ru-RU" sz="2800" dirty="0">
                <a:solidFill>
                  <a:srgbClr val="FFFF00"/>
                </a:solidFill>
                <a:latin typeface="Times New Roman" pitchFamily="18" charset="0"/>
                <a:cs typeface="Times New Roman" pitchFamily="18" charset="0"/>
              </a:rPr>
              <a:t>. О чём идёт речь на языке астрофизиков? </a:t>
            </a:r>
            <a:r>
              <a:rPr lang="ru-RU" sz="2800" dirty="0" smtClean="0">
                <a:solidFill>
                  <a:srgbClr val="FFFF00"/>
                </a:solidFill>
                <a:latin typeface="Times New Roman" pitchFamily="18" charset="0"/>
                <a:cs typeface="Times New Roman" pitchFamily="18" charset="0"/>
              </a:rPr>
              <a:t/>
            </a:r>
            <a:br>
              <a:rPr lang="ru-RU" sz="2800" dirty="0" smtClean="0">
                <a:solidFill>
                  <a:srgbClr val="FFFF00"/>
                </a:solidFill>
                <a:latin typeface="Times New Roman" pitchFamily="18" charset="0"/>
                <a:cs typeface="Times New Roman" pitchFamily="18" charset="0"/>
              </a:rPr>
            </a:br>
            <a:r>
              <a:rPr lang="ru-RU" sz="2800" dirty="0">
                <a:solidFill>
                  <a:srgbClr val="FFFF00"/>
                </a:solidFill>
                <a:latin typeface="Times New Roman" pitchFamily="18" charset="0"/>
                <a:cs typeface="Times New Roman" pitchFamily="18" charset="0"/>
              </a:rPr>
              <a:t> </a:t>
            </a:r>
            <a:r>
              <a:rPr lang="ru-RU" sz="2800" dirty="0" smtClean="0">
                <a:solidFill>
                  <a:srgbClr val="FFFF00"/>
                </a:solidFill>
                <a:latin typeface="Times New Roman" pitchFamily="18" charset="0"/>
                <a:cs typeface="Times New Roman" pitchFamily="18" charset="0"/>
              </a:rPr>
              <a:t>  </a:t>
            </a:r>
            <a:br>
              <a:rPr lang="ru-RU" sz="2800" dirty="0" smtClean="0">
                <a:solidFill>
                  <a:srgbClr val="FFFF00"/>
                </a:solidFill>
                <a:latin typeface="Times New Roman" pitchFamily="18" charset="0"/>
                <a:cs typeface="Times New Roman" pitchFamily="18" charset="0"/>
              </a:rPr>
            </a:br>
            <a:r>
              <a:rPr lang="ru-RU" sz="2800" dirty="0">
                <a:solidFill>
                  <a:srgbClr val="FFFF00"/>
                </a:solidFill>
                <a:latin typeface="Times New Roman" pitchFamily="18" charset="0"/>
                <a:cs typeface="Times New Roman" pitchFamily="18" charset="0"/>
              </a:rPr>
              <a:t> </a:t>
            </a:r>
            <a:r>
              <a:rPr lang="ru-RU" sz="2800" dirty="0" smtClean="0">
                <a:solidFill>
                  <a:srgbClr val="FFFF00"/>
                </a:solidFill>
                <a:latin typeface="Times New Roman" pitchFamily="18" charset="0"/>
                <a:cs typeface="Times New Roman" pitchFamily="18" charset="0"/>
              </a:rPr>
              <a:t>   Подсказка</a:t>
            </a:r>
            <a:r>
              <a:rPr lang="ru-RU" sz="2800" dirty="0">
                <a:solidFill>
                  <a:srgbClr val="FFFF00"/>
                </a:solidFill>
                <a:latin typeface="Times New Roman" pitchFamily="18" charset="0"/>
                <a:cs typeface="Times New Roman" pitchFamily="18" charset="0"/>
              </a:rPr>
              <a:t>: это не реальные животные, а жаргонные названия типов звёзд на знаменитой диаграмме, которая является «паспортом» звезды</a:t>
            </a:r>
            <a:endParaRPr lang="ru-RU" sz="28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1812623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2051720" y="627534"/>
            <a:ext cx="4752528" cy="1008112"/>
          </a:xfrm>
        </p:spPr>
        <p:txBody>
          <a:bodyPr>
            <a:noAutofit/>
          </a:bodyPr>
          <a:lstStyle/>
          <a:p>
            <a:r>
              <a:rPr lang="ru-RU" sz="4000" dirty="0">
                <a:solidFill>
                  <a:srgbClr val="FFFF00"/>
                </a:solidFill>
                <a:latin typeface="Times New Roman" pitchFamily="18" charset="0"/>
                <a:cs typeface="Times New Roman" pitchFamily="18" charset="0"/>
              </a:rPr>
              <a:t>TAIGA</a:t>
            </a:r>
          </a:p>
        </p:txBody>
      </p:sp>
    </p:spTree>
    <p:extLst>
      <p:ext uri="{BB962C8B-B14F-4D97-AF65-F5344CB8AC3E}">
        <p14:creationId xmlns:p14="http://schemas.microsoft.com/office/powerpoint/2010/main" val="3023166239"/>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07504" y="0"/>
            <a:ext cx="8856984" cy="1631216"/>
          </a:xfrm>
          <a:prstGeom prst="rect">
            <a:avLst/>
          </a:prstGeom>
        </p:spPr>
        <p:txBody>
          <a:bodyPr wrap="square">
            <a:spAutoFit/>
          </a:bodyPr>
          <a:lstStyle/>
          <a:p>
            <a:pPr algn="just"/>
            <a:r>
              <a:rPr lang="ru-RU" sz="2000" dirty="0" smtClean="0">
                <a:solidFill>
                  <a:srgbClr val="FFFF00"/>
                </a:solidFill>
                <a:latin typeface="Times New Roman" pitchFamily="18" charset="0"/>
                <a:cs typeface="Times New Roman" pitchFamily="18" charset="0"/>
              </a:rPr>
              <a:t>     Это </a:t>
            </a:r>
            <a:r>
              <a:rPr lang="ru-RU" sz="2000" dirty="0">
                <a:solidFill>
                  <a:srgbClr val="FFFF00"/>
                </a:solidFill>
                <a:latin typeface="Times New Roman" pitchFamily="18" charset="0"/>
                <a:cs typeface="Times New Roman" pitchFamily="18" charset="0"/>
              </a:rPr>
              <a:t>жаргонные названия звёзд на диаграмме </a:t>
            </a:r>
            <a:r>
              <a:rPr lang="ru-RU" sz="2000" dirty="0" err="1">
                <a:solidFill>
                  <a:srgbClr val="FFFF00"/>
                </a:solidFill>
                <a:latin typeface="Times New Roman" pitchFamily="18" charset="0"/>
                <a:cs typeface="Times New Roman" pitchFamily="18" charset="0"/>
              </a:rPr>
              <a:t>Герцшпрунга</a:t>
            </a:r>
            <a:r>
              <a:rPr lang="ru-RU" sz="2000" dirty="0">
                <a:solidFill>
                  <a:srgbClr val="FFFF00"/>
                </a:solidFill>
                <a:latin typeface="Times New Roman" pitchFamily="18" charset="0"/>
                <a:cs typeface="Times New Roman" pitchFamily="18" charset="0"/>
              </a:rPr>
              <a:t> — Рассела. </a:t>
            </a:r>
            <a:r>
              <a:rPr lang="ru-RU" sz="2000" i="1" dirty="0">
                <a:solidFill>
                  <a:srgbClr val="FFFF00"/>
                </a:solidFill>
                <a:latin typeface="Times New Roman" pitchFamily="18" charset="0"/>
                <a:cs typeface="Times New Roman" pitchFamily="18" charset="0"/>
              </a:rPr>
              <a:t>«Красные драконы» </a:t>
            </a:r>
            <a:r>
              <a:rPr lang="ru-RU" sz="2000" dirty="0">
                <a:solidFill>
                  <a:srgbClr val="FFFF00"/>
                </a:solidFill>
                <a:latin typeface="Times New Roman" pitchFamily="18" charset="0"/>
                <a:cs typeface="Times New Roman" pitchFamily="18" charset="0"/>
              </a:rPr>
              <a:t>— холодные, но очень яркие красные гиганты и сверхгиганты (правый верхний угол диаграммы). </a:t>
            </a:r>
            <a:r>
              <a:rPr lang="ru-RU" sz="2000" i="1" dirty="0">
                <a:solidFill>
                  <a:srgbClr val="FFFF00"/>
                </a:solidFill>
                <a:latin typeface="Times New Roman" pitchFamily="18" charset="0"/>
                <a:cs typeface="Times New Roman" pitchFamily="18" charset="0"/>
              </a:rPr>
              <a:t>«Синие страусы» </a:t>
            </a:r>
            <a:r>
              <a:rPr lang="ru-RU" sz="2000" dirty="0">
                <a:solidFill>
                  <a:srgbClr val="FFFF00"/>
                </a:solidFill>
                <a:latin typeface="Times New Roman" pitchFamily="18" charset="0"/>
                <a:cs typeface="Times New Roman" pitchFamily="18" charset="0"/>
              </a:rPr>
              <a:t>— горячие, массивные голубые гиганты, быстро прожигающие свою жизнь (левый верхний угол).</a:t>
            </a:r>
          </a:p>
        </p:txBody>
      </p:sp>
    </p:spTree>
    <p:extLst>
      <p:ext uri="{BB962C8B-B14F-4D97-AF65-F5344CB8AC3E}">
        <p14:creationId xmlns:p14="http://schemas.microsoft.com/office/powerpoint/2010/main" val="503492463"/>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p:cNvPicPr>
            <a:picLocks noChangeAspect="1"/>
          </p:cNvPicPr>
          <p:nvPr/>
        </p:nvPicPr>
        <p:blipFill rotWithShape="1">
          <a:blip r:embed="rId2">
            <a:extLst>
              <a:ext uri="{28A0092B-C50C-407E-A947-70E740481C1C}">
                <a14:useLocalDpi xmlns:a14="http://schemas.microsoft.com/office/drawing/2010/main" val="0"/>
              </a:ext>
            </a:extLst>
          </a:blip>
          <a:srcRect l="24535" t="24745" r="24694" b="29706"/>
          <a:stretch/>
        </p:blipFill>
        <p:spPr>
          <a:xfrm>
            <a:off x="1547664" y="785488"/>
            <a:ext cx="6214684" cy="3136232"/>
          </a:xfrm>
          <a:prstGeom prst="rect">
            <a:avLst/>
          </a:prstGeom>
        </p:spPr>
      </p:pic>
    </p:spTree>
    <p:extLst>
      <p:ext uri="{BB962C8B-B14F-4D97-AF65-F5344CB8AC3E}">
        <p14:creationId xmlns:p14="http://schemas.microsoft.com/office/powerpoint/2010/main" val="488006685"/>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79512" y="17514"/>
            <a:ext cx="8746504" cy="4524315"/>
          </a:xfrm>
          <a:prstGeom prst="rect">
            <a:avLst/>
          </a:prstGeom>
        </p:spPr>
        <p:txBody>
          <a:bodyPr wrap="square">
            <a:spAutoFit/>
          </a:bodyPr>
          <a:lstStyle/>
          <a:p>
            <a:pPr algn="ctr"/>
            <a:r>
              <a:rPr lang="ru-RU" dirty="0" smtClean="0">
                <a:solidFill>
                  <a:srgbClr val="FFFF00"/>
                </a:solidFill>
                <a:latin typeface="Times New Roman" pitchFamily="18" charset="0"/>
                <a:cs typeface="Times New Roman" pitchFamily="18" charset="0"/>
              </a:rPr>
              <a:t> </a:t>
            </a:r>
            <a:r>
              <a:rPr lang="ru-RU" sz="2400" b="1" dirty="0">
                <a:solidFill>
                  <a:srgbClr val="FFFF00"/>
                </a:solidFill>
                <a:latin typeface="Times New Roman" pitchFamily="18" charset="0"/>
                <a:cs typeface="Times New Roman" pitchFamily="18" charset="0"/>
              </a:rPr>
              <a:t>Тема финала: «Связь времен»</a:t>
            </a:r>
          </a:p>
          <a:p>
            <a:endParaRPr lang="ru-RU" dirty="0" smtClean="0">
              <a:solidFill>
                <a:srgbClr val="FFFF00"/>
              </a:solidFill>
              <a:latin typeface="Times New Roman" pitchFamily="18" charset="0"/>
              <a:cs typeface="Times New Roman" pitchFamily="18" charset="0"/>
            </a:endParaRPr>
          </a:p>
          <a:p>
            <a:r>
              <a:rPr lang="ru-RU" b="1" i="1" dirty="0" smtClean="0">
                <a:solidFill>
                  <a:srgbClr val="FFFF00"/>
                </a:solidFill>
                <a:latin typeface="Times New Roman" pitchFamily="18" charset="0"/>
                <a:cs typeface="Times New Roman" pitchFamily="18" charset="0"/>
              </a:rPr>
              <a:t>Три </a:t>
            </a:r>
            <a:r>
              <a:rPr lang="ru-RU" b="1" i="1" dirty="0">
                <a:solidFill>
                  <a:srgbClr val="FFFF00"/>
                </a:solidFill>
                <a:latin typeface="Times New Roman" pitchFamily="18" charset="0"/>
                <a:cs typeface="Times New Roman" pitchFamily="18" charset="0"/>
              </a:rPr>
              <a:t>временных среза </a:t>
            </a:r>
            <a:r>
              <a:rPr lang="ru-RU" b="1" i="1" dirty="0" err="1">
                <a:solidFill>
                  <a:srgbClr val="FFFF00"/>
                </a:solidFill>
                <a:latin typeface="Times New Roman" pitchFamily="18" charset="0"/>
                <a:cs typeface="Times New Roman" pitchFamily="18" charset="0"/>
              </a:rPr>
              <a:t>Тункинской</a:t>
            </a:r>
            <a:r>
              <a:rPr lang="ru-RU" b="1" i="1" dirty="0">
                <a:solidFill>
                  <a:srgbClr val="FFFF00"/>
                </a:solidFill>
                <a:latin typeface="Times New Roman" pitchFamily="18" charset="0"/>
                <a:cs typeface="Times New Roman" pitchFamily="18" charset="0"/>
              </a:rPr>
              <a:t> научной долины</a:t>
            </a:r>
            <a:r>
              <a:rPr lang="ru-RU" dirty="0">
                <a:solidFill>
                  <a:srgbClr val="FFFF00"/>
                </a:solidFill>
                <a:latin typeface="Times New Roman" pitchFamily="18" charset="0"/>
                <a:cs typeface="Times New Roman" pitchFamily="18" charset="0"/>
              </a:rPr>
              <a:t>:</a:t>
            </a:r>
          </a:p>
          <a:p>
            <a:pPr marL="342900" lvl="0" indent="-342900">
              <a:buFont typeface="+mj-lt"/>
              <a:buAutoNum type="arabicPeriod"/>
            </a:pPr>
            <a:r>
              <a:rPr lang="ru-RU" b="1" u="sng" dirty="0">
                <a:solidFill>
                  <a:srgbClr val="FFFF00"/>
                </a:solidFill>
                <a:latin typeface="Times New Roman" pitchFamily="18" charset="0"/>
                <a:cs typeface="Times New Roman" pitchFamily="18" charset="0"/>
              </a:rPr>
              <a:t>1960-е годы</a:t>
            </a:r>
            <a:r>
              <a:rPr lang="ru-RU" dirty="0">
                <a:solidFill>
                  <a:srgbClr val="FFFF00"/>
                </a:solidFill>
                <a:latin typeface="Times New Roman" pitchFamily="18" charset="0"/>
                <a:cs typeface="Times New Roman" pitchFamily="18" charset="0"/>
              </a:rPr>
              <a:t>: Идея академика Лаврентьева создать астрофизический полигон</a:t>
            </a:r>
            <a:r>
              <a:rPr lang="ru-RU" dirty="0" smtClean="0">
                <a:solidFill>
                  <a:srgbClr val="FFFF00"/>
                </a:solidFill>
                <a:latin typeface="Times New Roman" pitchFamily="18" charset="0"/>
                <a:cs typeface="Times New Roman" pitchFamily="18" charset="0"/>
              </a:rPr>
              <a:t>.</a:t>
            </a:r>
          </a:p>
          <a:p>
            <a:pPr lvl="0"/>
            <a:endParaRPr lang="ru-RU" dirty="0">
              <a:solidFill>
                <a:srgbClr val="FFFF00"/>
              </a:solidFill>
              <a:latin typeface="Times New Roman" pitchFamily="18" charset="0"/>
              <a:cs typeface="Times New Roman" pitchFamily="18" charset="0"/>
            </a:endParaRPr>
          </a:p>
          <a:p>
            <a:pPr lvl="0"/>
            <a:r>
              <a:rPr lang="ru-RU" dirty="0" smtClean="0">
                <a:solidFill>
                  <a:srgbClr val="FFFF00"/>
                </a:solidFill>
                <a:latin typeface="Times New Roman" pitchFamily="18" charset="0"/>
                <a:cs typeface="Times New Roman" pitchFamily="18" charset="0"/>
              </a:rPr>
              <a:t>2.   </a:t>
            </a:r>
            <a:r>
              <a:rPr lang="ru-RU" b="1" u="sng" dirty="0" smtClean="0">
                <a:solidFill>
                  <a:srgbClr val="FFFF00"/>
                </a:solidFill>
                <a:latin typeface="Times New Roman" pitchFamily="18" charset="0"/>
                <a:cs typeface="Times New Roman" pitchFamily="18" charset="0"/>
              </a:rPr>
              <a:t>2000-е </a:t>
            </a:r>
            <a:r>
              <a:rPr lang="ru-RU" b="1" u="sng" dirty="0">
                <a:solidFill>
                  <a:srgbClr val="FFFF00"/>
                </a:solidFill>
                <a:latin typeface="Times New Roman" pitchFamily="18" charset="0"/>
                <a:cs typeface="Times New Roman" pitchFamily="18" charset="0"/>
              </a:rPr>
              <a:t>годы</a:t>
            </a:r>
            <a:r>
              <a:rPr lang="ru-RU" dirty="0">
                <a:solidFill>
                  <a:srgbClr val="FFFF00"/>
                </a:solidFill>
                <a:latin typeface="Times New Roman" pitchFamily="18" charset="0"/>
                <a:cs typeface="Times New Roman" pitchFamily="18" charset="0"/>
              </a:rPr>
              <a:t>: Строительство и запуск современных телескопов и установок TAIGA</a:t>
            </a:r>
            <a:r>
              <a:rPr lang="ru-RU" dirty="0" smtClean="0">
                <a:solidFill>
                  <a:srgbClr val="FFFF00"/>
                </a:solidFill>
                <a:latin typeface="Times New Roman" pitchFamily="18" charset="0"/>
                <a:cs typeface="Times New Roman" pitchFamily="18" charset="0"/>
              </a:rPr>
              <a:t>.</a:t>
            </a:r>
          </a:p>
          <a:p>
            <a:pPr lvl="0"/>
            <a:endParaRPr lang="ru-RU" dirty="0">
              <a:solidFill>
                <a:srgbClr val="FFFF00"/>
              </a:solidFill>
              <a:latin typeface="Times New Roman" pitchFamily="18" charset="0"/>
              <a:cs typeface="Times New Roman" pitchFamily="18" charset="0"/>
            </a:endParaRPr>
          </a:p>
          <a:p>
            <a:pPr lvl="0"/>
            <a:r>
              <a:rPr lang="ru-RU" dirty="0" smtClean="0">
                <a:solidFill>
                  <a:srgbClr val="FFFF00"/>
                </a:solidFill>
                <a:latin typeface="Times New Roman" pitchFamily="18" charset="0"/>
                <a:cs typeface="Times New Roman" pitchFamily="18" charset="0"/>
              </a:rPr>
              <a:t>3.   </a:t>
            </a:r>
            <a:r>
              <a:rPr lang="ru-RU" b="1" u="sng" dirty="0" smtClean="0">
                <a:solidFill>
                  <a:srgbClr val="FFFF00"/>
                </a:solidFill>
                <a:latin typeface="Times New Roman" pitchFamily="18" charset="0"/>
                <a:cs typeface="Times New Roman" pitchFamily="18" charset="0"/>
              </a:rPr>
              <a:t>2040-е </a:t>
            </a:r>
            <a:r>
              <a:rPr lang="ru-RU" b="1" u="sng" dirty="0">
                <a:solidFill>
                  <a:srgbClr val="FFFF00"/>
                </a:solidFill>
                <a:latin typeface="Times New Roman" pitchFamily="18" charset="0"/>
                <a:cs typeface="Times New Roman" pitchFamily="18" charset="0"/>
              </a:rPr>
              <a:t>годы </a:t>
            </a:r>
            <a:r>
              <a:rPr lang="ru-RU" dirty="0">
                <a:solidFill>
                  <a:srgbClr val="FFFF00"/>
                </a:solidFill>
                <a:latin typeface="Times New Roman" pitchFamily="18" charset="0"/>
                <a:cs typeface="Times New Roman" pitchFamily="18" charset="0"/>
              </a:rPr>
              <a:t>(будущее): Что может быть дальше?</a:t>
            </a:r>
          </a:p>
          <a:p>
            <a:endParaRPr lang="ru-RU" dirty="0" smtClean="0">
              <a:solidFill>
                <a:srgbClr val="FFFF00"/>
              </a:solidFill>
              <a:latin typeface="Times New Roman" pitchFamily="18" charset="0"/>
              <a:cs typeface="Times New Roman" pitchFamily="18" charset="0"/>
            </a:endParaRPr>
          </a:p>
          <a:p>
            <a:pPr algn="just"/>
            <a:r>
              <a:rPr lang="ru-RU" sz="2400" dirty="0" smtClean="0">
                <a:solidFill>
                  <a:srgbClr val="FFFF00"/>
                </a:solidFill>
                <a:latin typeface="Times New Roman" pitchFamily="18" charset="0"/>
                <a:cs typeface="Times New Roman" pitchFamily="18" charset="0"/>
              </a:rPr>
              <a:t>     Сформулируйте </a:t>
            </a:r>
            <a:r>
              <a:rPr lang="ru-RU" sz="2400" dirty="0">
                <a:solidFill>
                  <a:srgbClr val="FFFF00"/>
                </a:solidFill>
                <a:latin typeface="Times New Roman" pitchFamily="18" charset="0"/>
                <a:cs typeface="Times New Roman" pitchFamily="18" charset="0"/>
              </a:rPr>
              <a:t>одну сквозную идею (принцип или цель), которая, на ваш взгляд, объединяет все три этапа. Объясните, как эта идея проявлялась в прошлом, реализуется сейчас и может развиться в будущем. Для объяснения используйте понятия из физики или астрономии.</a:t>
            </a:r>
          </a:p>
        </p:txBody>
      </p:sp>
    </p:spTree>
    <p:extLst>
      <p:ext uri="{BB962C8B-B14F-4D97-AF65-F5344CB8AC3E}">
        <p14:creationId xmlns:p14="http://schemas.microsoft.com/office/powerpoint/2010/main" val="387500114"/>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79512" y="68287"/>
            <a:ext cx="8568951" cy="3170099"/>
          </a:xfrm>
          <a:prstGeom prst="rect">
            <a:avLst/>
          </a:prstGeom>
        </p:spPr>
        <p:txBody>
          <a:bodyPr wrap="square">
            <a:spAutoFit/>
          </a:bodyPr>
          <a:lstStyle/>
          <a:p>
            <a:pPr algn="just"/>
            <a:r>
              <a:rPr lang="ru-RU" sz="2000" b="1" dirty="0" smtClean="0">
                <a:solidFill>
                  <a:srgbClr val="FFFF00"/>
                </a:solidFill>
                <a:latin typeface="Times New Roman" pitchFamily="18" charset="0"/>
                <a:cs typeface="Times New Roman" pitchFamily="18" charset="0"/>
              </a:rPr>
              <a:t>     </a:t>
            </a:r>
            <a:r>
              <a:rPr lang="ru-RU" sz="2000" b="1" u="sng" dirty="0" smtClean="0">
                <a:solidFill>
                  <a:srgbClr val="FFFF00"/>
                </a:solidFill>
                <a:latin typeface="Times New Roman" pitchFamily="18" charset="0"/>
                <a:cs typeface="Times New Roman" pitchFamily="18" charset="0"/>
              </a:rPr>
              <a:t>Пример </a:t>
            </a:r>
            <a:r>
              <a:rPr lang="ru-RU" sz="2000" b="1" u="sng" dirty="0">
                <a:solidFill>
                  <a:srgbClr val="FFFF00"/>
                </a:solidFill>
                <a:latin typeface="Times New Roman" pitchFamily="18" charset="0"/>
                <a:cs typeface="Times New Roman" pitchFamily="18" charset="0"/>
              </a:rPr>
              <a:t>идеи</a:t>
            </a:r>
            <a:r>
              <a:rPr lang="ru-RU" sz="2000" b="1" dirty="0">
                <a:solidFill>
                  <a:srgbClr val="FFFF00"/>
                </a:solidFill>
                <a:latin typeface="Times New Roman" pitchFamily="18" charset="0"/>
                <a:cs typeface="Times New Roman" pitchFamily="18" charset="0"/>
              </a:rPr>
              <a:t>: </a:t>
            </a:r>
            <a:r>
              <a:rPr lang="ru-RU" sz="2000" b="1" dirty="0">
                <a:latin typeface="Times New Roman" pitchFamily="18" charset="0"/>
                <a:cs typeface="Times New Roman" pitchFamily="18" charset="0"/>
              </a:rPr>
              <a:t>«Использование уникальных природных условий для решения задач, которые нельзя решить в других местах».</a:t>
            </a:r>
          </a:p>
          <a:p>
            <a:pPr lvl="0" algn="just"/>
            <a:r>
              <a:rPr lang="ru-RU" sz="2000" b="1" u="sng" dirty="0">
                <a:solidFill>
                  <a:srgbClr val="FFFF00"/>
                </a:solidFill>
                <a:latin typeface="Times New Roman" pitchFamily="18" charset="0"/>
                <a:cs typeface="Times New Roman" pitchFamily="18" charset="0"/>
              </a:rPr>
              <a:t>Прошлое</a:t>
            </a:r>
            <a:r>
              <a:rPr lang="ru-RU" sz="2000" b="1" dirty="0">
                <a:solidFill>
                  <a:srgbClr val="FFFF00"/>
                </a:solidFill>
                <a:latin typeface="Times New Roman" pitchFamily="18" charset="0"/>
                <a:cs typeface="Times New Roman" pitchFamily="18" charset="0"/>
              </a:rPr>
              <a:t>: </a:t>
            </a:r>
            <a:r>
              <a:rPr lang="ru-RU" sz="2000" b="1" dirty="0">
                <a:latin typeface="Times New Roman" pitchFamily="18" charset="0"/>
                <a:cs typeface="Times New Roman" pitchFamily="18" charset="0"/>
              </a:rPr>
              <a:t>Выбор места с лучшим </a:t>
            </a:r>
            <a:r>
              <a:rPr lang="ru-RU" sz="2000" b="1" dirty="0" err="1">
                <a:latin typeface="Times New Roman" pitchFamily="18" charset="0"/>
                <a:cs typeface="Times New Roman" pitchFamily="18" charset="0"/>
              </a:rPr>
              <a:t>астроклиматом</a:t>
            </a:r>
            <a:r>
              <a:rPr lang="ru-RU" sz="2000" b="1" dirty="0">
                <a:latin typeface="Times New Roman" pitchFamily="18" charset="0"/>
                <a:cs typeface="Times New Roman" pitchFamily="18" charset="0"/>
              </a:rPr>
              <a:t> для строительства обсерваторий (оптика, климатология).</a:t>
            </a:r>
          </a:p>
          <a:p>
            <a:pPr lvl="0" algn="just"/>
            <a:r>
              <a:rPr lang="ru-RU" sz="2000" b="1" u="sng" dirty="0">
                <a:solidFill>
                  <a:srgbClr val="FFFF00"/>
                </a:solidFill>
                <a:latin typeface="Times New Roman" pitchFamily="18" charset="0"/>
                <a:cs typeface="Times New Roman" pitchFamily="18" charset="0"/>
              </a:rPr>
              <a:t>Настоящее</a:t>
            </a:r>
            <a:r>
              <a:rPr lang="ru-RU" sz="2000" b="1" dirty="0">
                <a:solidFill>
                  <a:srgbClr val="FFFF00"/>
                </a:solidFill>
                <a:latin typeface="Times New Roman" pitchFamily="18" charset="0"/>
                <a:cs typeface="Times New Roman" pitchFamily="18" charset="0"/>
              </a:rPr>
              <a:t>: </a:t>
            </a:r>
            <a:r>
              <a:rPr lang="ru-RU" sz="2000" b="1" dirty="0">
                <a:latin typeface="Times New Roman" pitchFamily="18" charset="0"/>
                <a:cs typeface="Times New Roman" pitchFamily="18" charset="0"/>
              </a:rPr>
              <a:t>Использование чистого неба и прозрачной атмосферы для наблюдений и регистрации </a:t>
            </a:r>
            <a:r>
              <a:rPr lang="ru-RU" sz="2000" b="1" dirty="0" err="1">
                <a:latin typeface="Times New Roman" pitchFamily="18" charset="0"/>
                <a:cs typeface="Times New Roman" pitchFamily="18" charset="0"/>
              </a:rPr>
              <a:t>черенковского</a:t>
            </a:r>
            <a:r>
              <a:rPr lang="ru-RU" sz="2000" b="1" dirty="0">
                <a:latin typeface="Times New Roman" pitchFamily="18" charset="0"/>
                <a:cs typeface="Times New Roman" pitchFamily="18" charset="0"/>
              </a:rPr>
              <a:t> света от частиц (астрономия, физика высоких энергий).</a:t>
            </a:r>
          </a:p>
          <a:p>
            <a:pPr lvl="0" algn="just"/>
            <a:r>
              <a:rPr lang="ru-RU" sz="2000" b="1" u="sng" dirty="0">
                <a:solidFill>
                  <a:srgbClr val="FFFF00"/>
                </a:solidFill>
                <a:latin typeface="Times New Roman" pitchFamily="18" charset="0"/>
                <a:cs typeface="Times New Roman" pitchFamily="18" charset="0"/>
              </a:rPr>
              <a:t>Будущее</a:t>
            </a:r>
            <a:r>
              <a:rPr lang="ru-RU" sz="2000" b="1" dirty="0">
                <a:solidFill>
                  <a:srgbClr val="FFFF00"/>
                </a:solidFill>
                <a:latin typeface="Times New Roman" pitchFamily="18" charset="0"/>
                <a:cs typeface="Times New Roman" pitchFamily="18" charset="0"/>
              </a:rPr>
              <a:t>: </a:t>
            </a:r>
            <a:r>
              <a:rPr lang="ru-RU" sz="2000" b="1" dirty="0">
                <a:latin typeface="Times New Roman" pitchFamily="18" charset="0"/>
                <a:cs typeface="Times New Roman" pitchFamily="18" charset="0"/>
              </a:rPr>
              <a:t>Создание на этой основе глобального научного центра, возможно, для принципиально новых методов астрономических наблюдений или изучения пока неизвестных явлений.</a:t>
            </a:r>
          </a:p>
        </p:txBody>
      </p:sp>
    </p:spTree>
    <p:extLst>
      <p:ext uri="{BB962C8B-B14F-4D97-AF65-F5344CB8AC3E}">
        <p14:creationId xmlns:p14="http://schemas.microsoft.com/office/powerpoint/2010/main" val="518634763"/>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339752" y="1275606"/>
            <a:ext cx="4868384" cy="830997"/>
          </a:xfrm>
          <a:prstGeom prst="rect">
            <a:avLst/>
          </a:prstGeom>
          <a:noFill/>
        </p:spPr>
        <p:txBody>
          <a:bodyPr wrap="none" rtlCol="0">
            <a:spAutoFit/>
          </a:bodyPr>
          <a:lstStyle/>
          <a:p>
            <a:r>
              <a:rPr lang="ru-RU" sz="4800" b="1" dirty="0" smtClean="0">
                <a:solidFill>
                  <a:srgbClr val="FFFF00"/>
                </a:solidFill>
                <a:latin typeface="Times New Roman" pitchFamily="18" charset="0"/>
                <a:cs typeface="Times New Roman" pitchFamily="18" charset="0"/>
              </a:rPr>
              <a:t>Спасибо за игру!</a:t>
            </a:r>
            <a:endParaRPr lang="ru-RU" sz="4800" b="1"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20869828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899592" y="620688"/>
            <a:ext cx="7272808" cy="3175198"/>
          </a:xfrm>
        </p:spPr>
        <p:txBody>
          <a:bodyPr>
            <a:normAutofit/>
          </a:bodyPr>
          <a:lstStyle/>
          <a:p>
            <a:r>
              <a:rPr lang="ru-RU" sz="3600" dirty="0">
                <a:solidFill>
                  <a:srgbClr val="FFFF00"/>
                </a:solidFill>
                <a:latin typeface="Times New Roman" pitchFamily="18" charset="0"/>
                <a:cs typeface="Times New Roman" pitchFamily="18" charset="0"/>
              </a:rPr>
              <a:t>Метод обнаружения </a:t>
            </a:r>
            <a:r>
              <a:rPr lang="ru-RU" sz="3600" dirty="0" err="1">
                <a:solidFill>
                  <a:srgbClr val="FFFF00"/>
                </a:solidFill>
                <a:latin typeface="Times New Roman" pitchFamily="18" charset="0"/>
                <a:cs typeface="Times New Roman" pitchFamily="18" charset="0"/>
              </a:rPr>
              <a:t>экзопланет</a:t>
            </a:r>
            <a:r>
              <a:rPr lang="ru-RU" sz="3600" dirty="0">
                <a:solidFill>
                  <a:srgbClr val="FFFF00"/>
                </a:solidFill>
                <a:latin typeface="Times New Roman" pitchFamily="18" charset="0"/>
                <a:cs typeface="Times New Roman" pitchFamily="18" charset="0"/>
              </a:rPr>
              <a:t> </a:t>
            </a:r>
            <a:r>
              <a:rPr lang="ru-RU" sz="3600" dirty="0" smtClean="0">
                <a:solidFill>
                  <a:srgbClr val="FFFF00"/>
                </a:solidFill>
                <a:latin typeface="Times New Roman" pitchFamily="18" charset="0"/>
                <a:cs typeface="Times New Roman" pitchFamily="18" charset="0"/>
              </a:rPr>
              <a:t/>
            </a:r>
            <a:br>
              <a:rPr lang="ru-RU" sz="3600" dirty="0" smtClean="0">
                <a:solidFill>
                  <a:srgbClr val="FFFF00"/>
                </a:solidFill>
                <a:latin typeface="Times New Roman" pitchFamily="18" charset="0"/>
                <a:cs typeface="Times New Roman" pitchFamily="18" charset="0"/>
              </a:rPr>
            </a:br>
            <a:r>
              <a:rPr lang="ru-RU" sz="3600" dirty="0" smtClean="0">
                <a:solidFill>
                  <a:srgbClr val="FFFF00"/>
                </a:solidFill>
                <a:latin typeface="Times New Roman" pitchFamily="18" charset="0"/>
                <a:cs typeface="Times New Roman" pitchFamily="18" charset="0"/>
              </a:rPr>
              <a:t>по </a:t>
            </a:r>
            <a:r>
              <a:rPr lang="ru-RU" sz="3600" dirty="0">
                <a:solidFill>
                  <a:srgbClr val="FFFF00"/>
                </a:solidFill>
                <a:latin typeface="Times New Roman" pitchFamily="18" charset="0"/>
                <a:cs typeface="Times New Roman" pitchFamily="18" charset="0"/>
              </a:rPr>
              <a:t>периодическому падению яркости звезды</a:t>
            </a:r>
            <a:endParaRPr lang="ru-RU" sz="36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5338879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755576" y="699542"/>
            <a:ext cx="7293496" cy="1505322"/>
          </a:xfrm>
        </p:spPr>
        <p:txBody>
          <a:bodyPr>
            <a:normAutofit/>
          </a:bodyPr>
          <a:lstStyle/>
          <a:p>
            <a:r>
              <a:rPr lang="ru-RU" sz="3600" dirty="0">
                <a:solidFill>
                  <a:srgbClr val="FFFF00"/>
                </a:solidFill>
                <a:latin typeface="Times New Roman" pitchFamily="18" charset="0"/>
                <a:cs typeface="Times New Roman" pitchFamily="18" charset="0"/>
              </a:rPr>
              <a:t>Транзитный</a:t>
            </a:r>
          </a:p>
        </p:txBody>
      </p:sp>
    </p:spTree>
    <p:extLst>
      <p:ext uri="{BB962C8B-B14F-4D97-AF65-F5344CB8AC3E}">
        <p14:creationId xmlns:p14="http://schemas.microsoft.com/office/powerpoint/2010/main" val="13993491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395536" y="483518"/>
            <a:ext cx="8229600" cy="3168352"/>
          </a:xfrm>
        </p:spPr>
        <p:txBody>
          <a:bodyPr>
            <a:normAutofit/>
          </a:bodyPr>
          <a:lstStyle/>
          <a:p>
            <a:pPr algn="just"/>
            <a:r>
              <a:rPr lang="ru-RU" sz="3600" dirty="0" smtClean="0">
                <a:solidFill>
                  <a:srgbClr val="FFFF00"/>
                </a:solidFill>
                <a:latin typeface="Times New Roman" pitchFamily="18" charset="0"/>
                <a:cs typeface="Times New Roman" pitchFamily="18" charset="0"/>
              </a:rPr>
              <a:t>     </a:t>
            </a:r>
            <a:r>
              <a:rPr lang="ru-RU" sz="3600" dirty="0">
                <a:solidFill>
                  <a:srgbClr val="FFFF00"/>
                </a:solidFill>
                <a:latin typeface="Times New Roman" pitchFamily="18" charset="0"/>
                <a:cs typeface="Times New Roman" pitchFamily="18" charset="0"/>
              </a:rPr>
              <a:t>В 1960-х годах академик Лаврентьев предложил создать здесь в </a:t>
            </a:r>
            <a:r>
              <a:rPr lang="ru-RU" sz="3600" dirty="0" err="1">
                <a:solidFill>
                  <a:srgbClr val="FFFF00"/>
                </a:solidFill>
                <a:latin typeface="Times New Roman" pitchFamily="18" charset="0"/>
                <a:cs typeface="Times New Roman" pitchFamily="18" charset="0"/>
              </a:rPr>
              <a:t>Тункинской</a:t>
            </a:r>
            <a:r>
              <a:rPr lang="ru-RU" sz="3600" dirty="0">
                <a:solidFill>
                  <a:srgbClr val="FFFF00"/>
                </a:solidFill>
                <a:latin typeface="Times New Roman" pitchFamily="18" charset="0"/>
                <a:cs typeface="Times New Roman" pitchFamily="18" charset="0"/>
              </a:rPr>
              <a:t> долине Республики Бурятия именно это… (что?)</a:t>
            </a:r>
          </a:p>
        </p:txBody>
      </p:sp>
    </p:spTree>
    <p:extLst>
      <p:ext uri="{BB962C8B-B14F-4D97-AF65-F5344CB8AC3E}">
        <p14:creationId xmlns:p14="http://schemas.microsoft.com/office/powerpoint/2010/main" val="10191515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1043608" y="3651870"/>
            <a:ext cx="6905236" cy="987574"/>
          </a:xfrm>
        </p:spPr>
        <p:txBody>
          <a:bodyPr anchor="t">
            <a:noAutofit/>
          </a:bodyPr>
          <a:lstStyle/>
          <a:p>
            <a:r>
              <a:rPr lang="ru-RU" sz="3200" dirty="0">
                <a:solidFill>
                  <a:srgbClr val="FFFF00"/>
                </a:solidFill>
                <a:latin typeface="Times New Roman" pitchFamily="18" charset="0"/>
                <a:cs typeface="Times New Roman" pitchFamily="18" charset="0"/>
              </a:rPr>
              <a:t>Астрофизический полигон</a:t>
            </a:r>
          </a:p>
        </p:txBody>
      </p:sp>
    </p:spTree>
    <p:extLst>
      <p:ext uri="{BB962C8B-B14F-4D97-AF65-F5344CB8AC3E}">
        <p14:creationId xmlns:p14="http://schemas.microsoft.com/office/powerpoint/2010/main" val="20199207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1520" y="699542"/>
            <a:ext cx="8856984" cy="1754326"/>
          </a:xfrm>
          <a:prstGeom prst="rect">
            <a:avLst/>
          </a:prstGeom>
        </p:spPr>
        <p:txBody>
          <a:bodyPr wrap="square">
            <a:spAutoFit/>
          </a:bodyPr>
          <a:lstStyle/>
          <a:p>
            <a:pPr algn="ctr"/>
            <a:r>
              <a:rPr lang="ru-RU" sz="3600" dirty="0" smtClean="0">
                <a:solidFill>
                  <a:srgbClr val="FFFF00"/>
                </a:solidFill>
                <a:latin typeface="Times New Roman" pitchFamily="18" charset="0"/>
                <a:cs typeface="Times New Roman" pitchFamily="18" charset="0"/>
              </a:rPr>
              <a:t>    </a:t>
            </a:r>
            <a:r>
              <a:rPr lang="ru-RU" sz="3600" dirty="0">
                <a:solidFill>
                  <a:srgbClr val="FFFF00"/>
                </a:solidFill>
                <a:latin typeface="Times New Roman" pitchFamily="18" charset="0"/>
                <a:cs typeface="Times New Roman" pitchFamily="18" charset="0"/>
              </a:rPr>
              <a:t>Первые наблюдения в </a:t>
            </a:r>
            <a:r>
              <a:rPr lang="ru-RU" sz="3600" dirty="0" err="1">
                <a:solidFill>
                  <a:srgbClr val="FFFF00"/>
                </a:solidFill>
                <a:latin typeface="Times New Roman" pitchFamily="18" charset="0"/>
                <a:cs typeface="Times New Roman" pitchFamily="18" charset="0"/>
              </a:rPr>
              <a:t>Тунке</a:t>
            </a:r>
            <a:r>
              <a:rPr lang="ru-RU" sz="3600" dirty="0">
                <a:solidFill>
                  <a:srgbClr val="FFFF00"/>
                </a:solidFill>
                <a:latin typeface="Times New Roman" pitchFamily="18" charset="0"/>
                <a:cs typeface="Times New Roman" pitchFamily="18" charset="0"/>
              </a:rPr>
              <a:t> начались </a:t>
            </a:r>
            <a:endParaRPr lang="ru-RU" sz="3600" dirty="0" smtClean="0">
              <a:solidFill>
                <a:srgbClr val="FFFF00"/>
              </a:solidFill>
              <a:latin typeface="Times New Roman" pitchFamily="18" charset="0"/>
              <a:cs typeface="Times New Roman" pitchFamily="18" charset="0"/>
            </a:endParaRPr>
          </a:p>
          <a:p>
            <a:pPr algn="ctr"/>
            <a:r>
              <a:rPr lang="ru-RU" sz="3600" dirty="0" smtClean="0">
                <a:solidFill>
                  <a:srgbClr val="FFFF00"/>
                </a:solidFill>
                <a:latin typeface="Times New Roman" pitchFamily="18" charset="0"/>
                <a:cs typeface="Times New Roman" pitchFamily="18" charset="0"/>
              </a:rPr>
              <a:t>с </a:t>
            </a:r>
            <a:r>
              <a:rPr lang="ru-RU" sz="3600" dirty="0">
                <a:solidFill>
                  <a:srgbClr val="FFFF00"/>
                </a:solidFill>
                <a:latin typeface="Times New Roman" pitchFamily="18" charset="0"/>
                <a:cs typeface="Times New Roman" pitchFamily="18" charset="0"/>
              </a:rPr>
              <a:t>изучения этого природного явления </a:t>
            </a:r>
            <a:endParaRPr lang="ru-RU" sz="3600" dirty="0" smtClean="0">
              <a:solidFill>
                <a:srgbClr val="FFFF00"/>
              </a:solidFill>
              <a:latin typeface="Times New Roman" pitchFamily="18" charset="0"/>
              <a:cs typeface="Times New Roman" pitchFamily="18" charset="0"/>
            </a:endParaRPr>
          </a:p>
          <a:p>
            <a:pPr algn="ctr"/>
            <a:r>
              <a:rPr lang="ru-RU" sz="3600" dirty="0" smtClean="0">
                <a:solidFill>
                  <a:srgbClr val="FFFF00"/>
                </a:solidFill>
                <a:latin typeface="Times New Roman" pitchFamily="18" charset="0"/>
                <a:cs typeface="Times New Roman" pitchFamily="18" charset="0"/>
              </a:rPr>
              <a:t>в </a:t>
            </a:r>
            <a:r>
              <a:rPr lang="ru-RU" sz="3600" dirty="0">
                <a:solidFill>
                  <a:srgbClr val="FFFF00"/>
                </a:solidFill>
                <a:latin typeface="Times New Roman" pitchFamily="18" charset="0"/>
                <a:cs typeface="Times New Roman" pitchFamily="18" charset="0"/>
              </a:rPr>
              <a:t>атмосфере.</a:t>
            </a:r>
          </a:p>
        </p:txBody>
      </p:sp>
    </p:spTree>
    <p:extLst>
      <p:ext uri="{BB962C8B-B14F-4D97-AF65-F5344CB8AC3E}">
        <p14:creationId xmlns:p14="http://schemas.microsoft.com/office/powerpoint/2010/main" val="35635093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1043608" y="3651870"/>
            <a:ext cx="6905236" cy="987574"/>
          </a:xfrm>
        </p:spPr>
        <p:txBody>
          <a:bodyPr anchor="t">
            <a:noAutofit/>
          </a:bodyPr>
          <a:lstStyle/>
          <a:p>
            <a:r>
              <a:rPr lang="ru-RU" sz="3200" dirty="0" smtClean="0">
                <a:solidFill>
                  <a:srgbClr val="FFFF00"/>
                </a:solidFill>
                <a:latin typeface="Times New Roman" pitchFamily="18" charset="0"/>
                <a:cs typeface="Times New Roman" pitchFamily="18" charset="0"/>
              </a:rPr>
              <a:t>Серебристые облака</a:t>
            </a:r>
            <a:endParaRPr lang="ru-RU" sz="3200"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103832048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195486"/>
            <a:ext cx="8136904" cy="3593554"/>
          </a:xfrm>
        </p:spPr>
        <p:txBody>
          <a:bodyPr>
            <a:normAutofit/>
          </a:bodyPr>
          <a:lstStyle/>
          <a:p>
            <a:r>
              <a:rPr lang="ru-RU" sz="3600" dirty="0">
                <a:solidFill>
                  <a:srgbClr val="FFFF00"/>
                </a:solidFill>
                <a:latin typeface="Times New Roman" pitchFamily="18" charset="0"/>
                <a:cs typeface="Times New Roman" pitchFamily="18" charset="0"/>
              </a:rPr>
              <a:t>Изначально 1,5-м телескоп АЗТ-33ИК создавался для слежения </a:t>
            </a:r>
            <a:r>
              <a:rPr lang="ru-RU" sz="3600" dirty="0" smtClean="0">
                <a:solidFill>
                  <a:srgbClr val="FFFF00"/>
                </a:solidFill>
                <a:latin typeface="Times New Roman" pitchFamily="18" charset="0"/>
                <a:cs typeface="Times New Roman" pitchFamily="18" charset="0"/>
              </a:rPr>
              <a:t>именно </a:t>
            </a:r>
            <a:br>
              <a:rPr lang="ru-RU" sz="3600" dirty="0" smtClean="0">
                <a:solidFill>
                  <a:srgbClr val="FFFF00"/>
                </a:solidFill>
                <a:latin typeface="Times New Roman" pitchFamily="18" charset="0"/>
                <a:cs typeface="Times New Roman" pitchFamily="18" charset="0"/>
              </a:rPr>
            </a:br>
            <a:r>
              <a:rPr lang="ru-RU" sz="3600" dirty="0" smtClean="0">
                <a:solidFill>
                  <a:srgbClr val="FFFF00"/>
                </a:solidFill>
                <a:latin typeface="Times New Roman" pitchFamily="18" charset="0"/>
                <a:cs typeface="Times New Roman" pitchFamily="18" charset="0"/>
              </a:rPr>
              <a:t>за </a:t>
            </a:r>
            <a:r>
              <a:rPr lang="ru-RU" sz="3600" dirty="0">
                <a:solidFill>
                  <a:srgbClr val="FFFF00"/>
                </a:solidFill>
                <a:latin typeface="Times New Roman" pitchFamily="18" charset="0"/>
                <a:cs typeface="Times New Roman" pitchFamily="18" charset="0"/>
              </a:rPr>
              <a:t>этими рукотворными объектами.</a:t>
            </a:r>
            <a:endParaRPr lang="ru-RU" sz="36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8594970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539552" y="3363838"/>
            <a:ext cx="8496944" cy="785242"/>
          </a:xfrm>
        </p:spPr>
        <p:txBody>
          <a:bodyPr anchor="t">
            <a:normAutofit/>
          </a:bodyPr>
          <a:lstStyle/>
          <a:p>
            <a:r>
              <a:rPr lang="ru-RU" sz="3200" dirty="0">
                <a:solidFill>
                  <a:srgbClr val="FFFF00"/>
                </a:solidFill>
                <a:latin typeface="Times New Roman" pitchFamily="18" charset="0"/>
                <a:cs typeface="Times New Roman" pitchFamily="18" charset="0"/>
              </a:rPr>
              <a:t>Космический мусор (спутники)</a:t>
            </a:r>
            <a:endParaRPr lang="ru-RU" sz="32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0785146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67544" y="2067694"/>
            <a:ext cx="8229600" cy="857250"/>
          </a:xfrm>
        </p:spPr>
        <p:txBody>
          <a:bodyPr>
            <a:noAutofit/>
          </a:bodyPr>
          <a:lstStyle/>
          <a:p>
            <a:r>
              <a:rPr lang="ru-RU" sz="5400" dirty="0" smtClean="0">
                <a:solidFill>
                  <a:srgbClr val="FFFF00"/>
                </a:solidFill>
                <a:effectLst>
                  <a:outerShdw blurRad="38100" dist="38100" dir="2700000" algn="tl">
                    <a:srgbClr val="000000">
                      <a:alpha val="43137"/>
                    </a:srgbClr>
                  </a:outerShdw>
                </a:effectLst>
                <a:latin typeface="Georgia" pitchFamily="18" charset="0"/>
                <a:cs typeface="Calibri Light" pitchFamily="34" charset="0"/>
              </a:rPr>
              <a:t>Одним словом</a:t>
            </a:r>
            <a:br>
              <a:rPr lang="ru-RU" sz="5400" dirty="0" smtClean="0">
                <a:solidFill>
                  <a:srgbClr val="FFFF00"/>
                </a:solidFill>
                <a:effectLst>
                  <a:outerShdw blurRad="38100" dist="38100" dir="2700000" algn="tl">
                    <a:srgbClr val="000000">
                      <a:alpha val="43137"/>
                    </a:srgbClr>
                  </a:outerShdw>
                </a:effectLst>
                <a:latin typeface="Georgia" pitchFamily="18" charset="0"/>
                <a:cs typeface="Calibri Light" pitchFamily="34" charset="0"/>
              </a:rPr>
            </a:br>
            <a:r>
              <a:rPr lang="ru-RU" sz="5400" dirty="0" smtClean="0">
                <a:solidFill>
                  <a:srgbClr val="FFFF00"/>
                </a:solidFill>
                <a:effectLst>
                  <a:outerShdw blurRad="38100" dist="38100" dir="2700000" algn="tl">
                    <a:srgbClr val="000000">
                      <a:alpha val="43137"/>
                    </a:srgbClr>
                  </a:outerShdw>
                </a:effectLst>
                <a:latin typeface="Georgia" pitchFamily="18" charset="0"/>
                <a:cs typeface="Calibri Light" pitchFamily="34" charset="0"/>
              </a:rPr>
              <a:t>Что было в начале</a:t>
            </a:r>
            <a:br>
              <a:rPr lang="ru-RU" sz="5400" dirty="0" smtClean="0">
                <a:solidFill>
                  <a:srgbClr val="FFFF00"/>
                </a:solidFill>
                <a:effectLst>
                  <a:outerShdw blurRad="38100" dist="38100" dir="2700000" algn="tl">
                    <a:srgbClr val="000000">
                      <a:alpha val="43137"/>
                    </a:srgbClr>
                  </a:outerShdw>
                </a:effectLst>
                <a:latin typeface="Georgia" pitchFamily="18" charset="0"/>
                <a:cs typeface="Calibri Light" pitchFamily="34" charset="0"/>
              </a:rPr>
            </a:br>
            <a:r>
              <a:rPr lang="ru-RU" sz="5400" dirty="0" smtClean="0">
                <a:solidFill>
                  <a:srgbClr val="FFFF00"/>
                </a:solidFill>
                <a:effectLst>
                  <a:outerShdw blurRad="38100" dist="38100" dir="2700000" algn="tl">
                    <a:srgbClr val="000000">
                      <a:alpha val="43137"/>
                    </a:srgbClr>
                  </a:outerShdw>
                </a:effectLst>
                <a:latin typeface="Georgia" pitchFamily="18" charset="0"/>
                <a:cs typeface="Calibri Light" pitchFamily="34" charset="0"/>
              </a:rPr>
              <a:t>Что это такое?</a:t>
            </a:r>
            <a:br>
              <a:rPr lang="ru-RU" sz="5400" dirty="0" smtClean="0">
                <a:solidFill>
                  <a:srgbClr val="FFFF00"/>
                </a:solidFill>
                <a:effectLst>
                  <a:outerShdw blurRad="38100" dist="38100" dir="2700000" algn="tl">
                    <a:srgbClr val="000000">
                      <a:alpha val="43137"/>
                    </a:srgbClr>
                  </a:outerShdw>
                </a:effectLst>
                <a:latin typeface="Georgia" pitchFamily="18" charset="0"/>
                <a:cs typeface="Calibri Light" pitchFamily="34" charset="0"/>
              </a:rPr>
            </a:br>
            <a:r>
              <a:rPr lang="ru-RU" sz="5400" dirty="0" smtClean="0">
                <a:solidFill>
                  <a:srgbClr val="FFFF00"/>
                </a:solidFill>
                <a:effectLst>
                  <a:outerShdw blurRad="38100" dist="38100" dir="2700000" algn="tl">
                    <a:srgbClr val="000000">
                      <a:alpha val="43137"/>
                    </a:srgbClr>
                  </a:outerShdw>
                </a:effectLst>
                <a:latin typeface="Georgia" pitchFamily="18" charset="0"/>
                <a:cs typeface="Calibri Light" pitchFamily="34" charset="0"/>
              </a:rPr>
              <a:t>Устный счёт</a:t>
            </a:r>
            <a:br>
              <a:rPr lang="ru-RU" sz="5400" dirty="0" smtClean="0">
                <a:solidFill>
                  <a:srgbClr val="FFFF00"/>
                </a:solidFill>
                <a:effectLst>
                  <a:outerShdw blurRad="38100" dist="38100" dir="2700000" algn="tl">
                    <a:srgbClr val="000000">
                      <a:alpha val="43137"/>
                    </a:srgbClr>
                  </a:outerShdw>
                </a:effectLst>
                <a:latin typeface="Georgia" pitchFamily="18" charset="0"/>
                <a:cs typeface="Calibri Light" pitchFamily="34" charset="0"/>
              </a:rPr>
            </a:br>
            <a:r>
              <a:rPr lang="ru-RU" sz="5400" dirty="0" smtClean="0">
                <a:solidFill>
                  <a:srgbClr val="FFFF00"/>
                </a:solidFill>
                <a:effectLst>
                  <a:outerShdw blurRad="38100" dist="38100" dir="2700000" algn="tl">
                    <a:srgbClr val="000000">
                      <a:alpha val="43137"/>
                    </a:srgbClr>
                  </a:outerShdw>
                </a:effectLst>
                <a:latin typeface="Georgia" pitchFamily="18" charset="0"/>
                <a:cs typeface="Calibri Light" pitchFamily="34" charset="0"/>
              </a:rPr>
              <a:t>Кто такая, кто таков?</a:t>
            </a:r>
            <a:endParaRPr lang="ru-RU" sz="5400" dirty="0">
              <a:solidFill>
                <a:srgbClr val="FFFF00"/>
              </a:solidFill>
              <a:effectLst>
                <a:outerShdw blurRad="38100" dist="38100" dir="2700000" algn="tl">
                  <a:srgbClr val="000000">
                    <a:alpha val="43137"/>
                  </a:srgbClr>
                </a:outerShdw>
              </a:effectLst>
              <a:latin typeface="Georgia" pitchFamily="18" charset="0"/>
              <a:cs typeface="Calibri Light" pitchFamily="34" charset="0"/>
            </a:endParaRPr>
          </a:p>
        </p:txBody>
      </p:sp>
    </p:spTree>
    <p:extLst>
      <p:ext uri="{BB962C8B-B14F-4D97-AF65-F5344CB8AC3E}">
        <p14:creationId xmlns:p14="http://schemas.microsoft.com/office/powerpoint/2010/main" val="177431285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267494"/>
            <a:ext cx="8229600" cy="3319214"/>
          </a:xfrm>
        </p:spPr>
        <p:txBody>
          <a:bodyPr>
            <a:normAutofit/>
          </a:bodyPr>
          <a:lstStyle/>
          <a:p>
            <a:r>
              <a:rPr lang="ru-RU" sz="3600" dirty="0">
                <a:solidFill>
                  <a:srgbClr val="FFFF00"/>
                </a:solidFill>
                <a:latin typeface="Times New Roman" pitchFamily="18" charset="0"/>
                <a:cs typeface="Times New Roman" pitchFamily="18" charset="0"/>
              </a:rPr>
              <a:t>Началом гамма-астрономии в </a:t>
            </a:r>
            <a:r>
              <a:rPr lang="ru-RU" sz="3600" dirty="0" err="1">
                <a:solidFill>
                  <a:srgbClr val="FFFF00"/>
                </a:solidFill>
                <a:latin typeface="Times New Roman" pitchFamily="18" charset="0"/>
                <a:cs typeface="Times New Roman" pitchFamily="18" charset="0"/>
              </a:rPr>
              <a:t>Тунке</a:t>
            </a:r>
            <a:r>
              <a:rPr lang="ru-RU" sz="3600" dirty="0">
                <a:solidFill>
                  <a:srgbClr val="FFFF00"/>
                </a:solidFill>
                <a:latin typeface="Times New Roman" pitchFamily="18" charset="0"/>
                <a:cs typeface="Times New Roman" pitchFamily="18" charset="0"/>
              </a:rPr>
              <a:t> считается эксперимент с этой установкой в 1990-х.</a:t>
            </a:r>
            <a:endParaRPr lang="ru-RU" sz="36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9581147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1115616" y="3435846"/>
            <a:ext cx="6912768" cy="432048"/>
          </a:xfrm>
        </p:spPr>
        <p:txBody>
          <a:bodyPr anchor="t">
            <a:normAutofit fontScale="90000"/>
          </a:bodyPr>
          <a:lstStyle/>
          <a:p>
            <a:r>
              <a:rPr lang="ru-RU" dirty="0">
                <a:solidFill>
                  <a:srgbClr val="FFFF00"/>
                </a:solidFill>
                <a:latin typeface="Times New Roman" pitchFamily="18" charset="0"/>
                <a:cs typeface="Times New Roman" pitchFamily="18" charset="0"/>
              </a:rPr>
              <a:t>«Тунка-25</a:t>
            </a:r>
            <a:r>
              <a:rPr lang="ru-RU" dirty="0" smtClean="0">
                <a:solidFill>
                  <a:srgbClr val="FFFF00"/>
                </a:solidFill>
                <a:latin typeface="Times New Roman" pitchFamily="18" charset="0"/>
                <a:cs typeface="Times New Roman" pitchFamily="18" charset="0"/>
              </a:rPr>
              <a:t>»</a:t>
            </a:r>
            <a:endParaRPr lang="ru-RU"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351408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83568" y="411510"/>
            <a:ext cx="8496944" cy="1754326"/>
          </a:xfrm>
          <a:prstGeom prst="rect">
            <a:avLst/>
          </a:prstGeom>
        </p:spPr>
        <p:txBody>
          <a:bodyPr wrap="square">
            <a:spAutoFit/>
          </a:bodyPr>
          <a:lstStyle/>
          <a:p>
            <a:pPr algn="ctr"/>
            <a:r>
              <a:rPr lang="ru-RU" sz="3600" dirty="0">
                <a:solidFill>
                  <a:srgbClr val="FFFF00"/>
                </a:solidFill>
                <a:latin typeface="Times New Roman" pitchFamily="18" charset="0"/>
                <a:cs typeface="Times New Roman" pitchFamily="18" charset="0"/>
              </a:rPr>
              <a:t>Проект TAIGA начался </a:t>
            </a:r>
            <a:endParaRPr lang="ru-RU" sz="3600" dirty="0" smtClean="0">
              <a:solidFill>
                <a:srgbClr val="FFFF00"/>
              </a:solidFill>
              <a:latin typeface="Times New Roman" pitchFamily="18" charset="0"/>
              <a:cs typeface="Times New Roman" pitchFamily="18" charset="0"/>
            </a:endParaRPr>
          </a:p>
          <a:p>
            <a:pPr algn="ctr"/>
            <a:r>
              <a:rPr lang="ru-RU" sz="3600" dirty="0" smtClean="0">
                <a:solidFill>
                  <a:srgbClr val="FFFF00"/>
                </a:solidFill>
                <a:latin typeface="Times New Roman" pitchFamily="18" charset="0"/>
                <a:cs typeface="Times New Roman" pitchFamily="18" charset="0"/>
              </a:rPr>
              <a:t>с </a:t>
            </a:r>
            <a:r>
              <a:rPr lang="ru-RU" sz="3600" dirty="0">
                <a:solidFill>
                  <a:srgbClr val="FFFF00"/>
                </a:solidFill>
                <a:latin typeface="Times New Roman" pitchFamily="18" charset="0"/>
                <a:cs typeface="Times New Roman" pitchFamily="18" charset="0"/>
              </a:rPr>
              <a:t>установки </a:t>
            </a:r>
            <a:r>
              <a:rPr lang="ru-RU" sz="3600" dirty="0" smtClean="0">
                <a:solidFill>
                  <a:srgbClr val="FFFF00"/>
                </a:solidFill>
                <a:latin typeface="Times New Roman" pitchFamily="18" charset="0"/>
                <a:cs typeface="Times New Roman" pitchFamily="18" charset="0"/>
              </a:rPr>
              <a:t>нескольких десятков </a:t>
            </a:r>
          </a:p>
          <a:p>
            <a:pPr algn="ctr"/>
            <a:r>
              <a:rPr lang="ru-RU" sz="3600" dirty="0" smtClean="0">
                <a:solidFill>
                  <a:srgbClr val="FFFF00"/>
                </a:solidFill>
                <a:latin typeface="Times New Roman" pitchFamily="18" charset="0"/>
                <a:cs typeface="Times New Roman" pitchFamily="18" charset="0"/>
              </a:rPr>
              <a:t>этих </a:t>
            </a:r>
            <a:r>
              <a:rPr lang="ru-RU" sz="3600" dirty="0">
                <a:solidFill>
                  <a:srgbClr val="FFFF00"/>
                </a:solidFill>
                <a:latin typeface="Times New Roman" pitchFamily="18" charset="0"/>
                <a:cs typeface="Times New Roman" pitchFamily="18" charset="0"/>
              </a:rPr>
              <a:t>детекторов.</a:t>
            </a:r>
          </a:p>
        </p:txBody>
      </p:sp>
    </p:spTree>
    <p:extLst>
      <p:ext uri="{BB962C8B-B14F-4D97-AF65-F5344CB8AC3E}">
        <p14:creationId xmlns:p14="http://schemas.microsoft.com/office/powerpoint/2010/main" val="10118837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932499" y="3435846"/>
            <a:ext cx="7344816" cy="576064"/>
          </a:xfrm>
        </p:spPr>
        <p:txBody>
          <a:bodyPr>
            <a:noAutofit/>
          </a:bodyPr>
          <a:lstStyle/>
          <a:p>
            <a:r>
              <a:rPr lang="ru-RU" sz="3200" dirty="0" err="1" smtClean="0">
                <a:solidFill>
                  <a:srgbClr val="FFFF00"/>
                </a:solidFill>
                <a:latin typeface="Times New Roman" pitchFamily="18" charset="0"/>
                <a:cs typeface="Times New Roman" pitchFamily="18" charset="0"/>
              </a:rPr>
              <a:t>Черенковские</a:t>
            </a:r>
            <a:r>
              <a:rPr lang="ru-RU" sz="3200" dirty="0" smtClean="0">
                <a:solidFill>
                  <a:srgbClr val="FFFF00"/>
                </a:solidFill>
                <a:latin typeface="Times New Roman" pitchFamily="18" charset="0"/>
                <a:cs typeface="Times New Roman" pitchFamily="18" charset="0"/>
              </a:rPr>
              <a:t> телескопы</a:t>
            </a:r>
            <a:endParaRPr lang="ru-RU" sz="32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1440097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987574"/>
            <a:ext cx="8568952" cy="843558"/>
          </a:xfrm>
        </p:spPr>
        <p:txBody>
          <a:bodyPr anchor="t">
            <a:noAutofit/>
          </a:bodyPr>
          <a:lstStyle/>
          <a:p>
            <a:r>
              <a:rPr lang="ru-RU" sz="4000" dirty="0">
                <a:solidFill>
                  <a:srgbClr val="FFFF00"/>
                </a:solidFill>
                <a:latin typeface="Times New Roman" pitchFamily="18" charset="0"/>
                <a:cs typeface="Times New Roman" pitchFamily="18" charset="0"/>
              </a:rPr>
              <a:t>АЗТ-33ИК — это...?</a:t>
            </a:r>
            <a:endParaRPr lang="ru-RU" sz="40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57105460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467544" y="3435846"/>
            <a:ext cx="8229600" cy="792088"/>
          </a:xfrm>
        </p:spPr>
        <p:txBody>
          <a:bodyPr>
            <a:noAutofit/>
          </a:bodyPr>
          <a:lstStyle/>
          <a:p>
            <a:r>
              <a:rPr lang="ru-RU" sz="3600" dirty="0">
                <a:solidFill>
                  <a:srgbClr val="FFFF00"/>
                </a:solidFill>
                <a:latin typeface="Times New Roman" pitchFamily="18" charset="0"/>
                <a:cs typeface="Times New Roman" pitchFamily="18" charset="0"/>
              </a:rPr>
              <a:t>Оптический телескоп с диаметром 1,5м</a:t>
            </a:r>
            <a:endParaRPr lang="ru-RU" sz="36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00833656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411510"/>
            <a:ext cx="8229600" cy="2527126"/>
          </a:xfrm>
        </p:spPr>
        <p:txBody>
          <a:bodyPr/>
          <a:lstStyle/>
          <a:p>
            <a:pPr marL="342900" indent="-342900">
              <a:spcBef>
                <a:spcPct val="20000"/>
              </a:spcBef>
            </a:pPr>
            <a:r>
              <a:rPr lang="ru-RU" dirty="0">
                <a:solidFill>
                  <a:srgbClr val="FFFF00"/>
                </a:solidFill>
                <a:latin typeface="Times New Roman" pitchFamily="18" charset="0"/>
                <a:cs typeface="Times New Roman" pitchFamily="18" charset="0"/>
              </a:rPr>
              <a:t>Что такое «атмосферный ливень» в гамма-астрономии?</a:t>
            </a:r>
            <a:endParaRPr lang="ru-RU"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1081185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4427984" y="411510"/>
            <a:ext cx="4248472" cy="3384376"/>
          </a:xfrm>
        </p:spPr>
        <p:txBody>
          <a:bodyPr>
            <a:noAutofit/>
          </a:bodyPr>
          <a:lstStyle/>
          <a:p>
            <a:r>
              <a:rPr lang="ru-RU" sz="3200" dirty="0">
                <a:solidFill>
                  <a:srgbClr val="FFFF00"/>
                </a:solidFill>
                <a:latin typeface="Times New Roman" pitchFamily="18" charset="0"/>
                <a:cs typeface="Times New Roman" pitchFamily="18" charset="0"/>
              </a:rPr>
              <a:t>Каскад вторичных частиц от взаимодействия </a:t>
            </a:r>
            <a:r>
              <a:rPr lang="ru-RU" sz="3200" dirty="0" smtClean="0">
                <a:solidFill>
                  <a:srgbClr val="FFFF00"/>
                </a:solidFill>
                <a:latin typeface="Times New Roman" pitchFamily="18" charset="0"/>
                <a:cs typeface="Times New Roman" pitchFamily="18" charset="0"/>
              </a:rPr>
              <a:t/>
            </a:r>
            <a:br>
              <a:rPr lang="ru-RU" sz="3200" dirty="0" smtClean="0">
                <a:solidFill>
                  <a:srgbClr val="FFFF00"/>
                </a:solidFill>
                <a:latin typeface="Times New Roman" pitchFamily="18" charset="0"/>
                <a:cs typeface="Times New Roman" pitchFamily="18" charset="0"/>
              </a:rPr>
            </a:br>
            <a:r>
              <a:rPr lang="ru-RU" sz="3200" dirty="0" smtClean="0">
                <a:solidFill>
                  <a:srgbClr val="FFFF00"/>
                </a:solidFill>
                <a:latin typeface="Times New Roman" pitchFamily="18" charset="0"/>
                <a:cs typeface="Times New Roman" pitchFamily="18" charset="0"/>
              </a:rPr>
              <a:t>гамма-кванта </a:t>
            </a:r>
            <a:br>
              <a:rPr lang="ru-RU" sz="3200" dirty="0" smtClean="0">
                <a:solidFill>
                  <a:srgbClr val="FFFF00"/>
                </a:solidFill>
                <a:latin typeface="Times New Roman" pitchFamily="18" charset="0"/>
                <a:cs typeface="Times New Roman" pitchFamily="18" charset="0"/>
              </a:rPr>
            </a:br>
            <a:r>
              <a:rPr lang="ru-RU" sz="3200" dirty="0" smtClean="0">
                <a:solidFill>
                  <a:srgbClr val="FFFF00"/>
                </a:solidFill>
                <a:latin typeface="Times New Roman" pitchFamily="18" charset="0"/>
                <a:cs typeface="Times New Roman" pitchFamily="18" charset="0"/>
              </a:rPr>
              <a:t>с </a:t>
            </a:r>
            <a:r>
              <a:rPr lang="ru-RU" sz="3200" dirty="0">
                <a:solidFill>
                  <a:srgbClr val="FFFF00"/>
                </a:solidFill>
                <a:latin typeface="Times New Roman" pitchFamily="18" charset="0"/>
                <a:cs typeface="Times New Roman" pitchFamily="18" charset="0"/>
              </a:rPr>
              <a:t>атмосферой</a:t>
            </a:r>
            <a:endParaRPr lang="ru-RU" sz="32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95171844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83518"/>
            <a:ext cx="8229600" cy="2160240"/>
          </a:xfrm>
        </p:spPr>
        <p:txBody>
          <a:bodyPr>
            <a:noAutofit/>
          </a:bodyPr>
          <a:lstStyle/>
          <a:p>
            <a:r>
              <a:rPr lang="ru-RU" sz="36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600" dirty="0">
                <a:solidFill>
                  <a:srgbClr val="FFFF00"/>
                </a:solidFill>
                <a:latin typeface="Times New Roman" pitchFamily="18" charset="0"/>
                <a:cs typeface="Times New Roman" pitchFamily="18" charset="0"/>
              </a:rPr>
              <a:t>Явление, при котором заряженная частица движется в среде быстрее света в этой среде, вызывая свечение</a:t>
            </a:r>
            <a:endParaRPr lang="ru-RU" sz="36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66180097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899592" y="3507854"/>
            <a:ext cx="7437512" cy="531275"/>
          </a:xfrm>
        </p:spPr>
        <p:txBody>
          <a:bodyPr anchor="t">
            <a:noAutofit/>
          </a:bodyPr>
          <a:lstStyle/>
          <a:p>
            <a:r>
              <a:rPr lang="ru-RU" sz="3200" dirty="0">
                <a:solidFill>
                  <a:srgbClr val="FFFF00"/>
                </a:solidFill>
                <a:latin typeface="Times New Roman" pitchFamily="18" charset="0"/>
                <a:cs typeface="Times New Roman" pitchFamily="18" charset="0"/>
              </a:rPr>
              <a:t>Эффект Вавилова-Черенкова </a:t>
            </a:r>
            <a:endParaRPr lang="ru-RU" sz="32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2914228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3167631825"/>
              </p:ext>
            </p:extLst>
          </p:nvPr>
        </p:nvGraphicFramePr>
        <p:xfrm>
          <a:off x="-2" y="123478"/>
          <a:ext cx="9036498" cy="4896545"/>
        </p:xfrm>
        <a:graphic>
          <a:graphicData uri="http://schemas.openxmlformats.org/drawingml/2006/table">
            <a:tbl>
              <a:tblPr firstRow="1" bandRow="1">
                <a:tableStyleId>{5940675A-B579-460E-94D1-54222C63F5DA}</a:tableStyleId>
              </a:tblPr>
              <a:tblGrid>
                <a:gridCol w="1619674"/>
                <a:gridCol w="1392492"/>
                <a:gridCol w="1506083"/>
                <a:gridCol w="1506083"/>
                <a:gridCol w="1506083"/>
                <a:gridCol w="1506083"/>
              </a:tblGrid>
              <a:tr h="979309">
                <a:tc>
                  <a:txBody>
                    <a:bodyPr/>
                    <a:lstStyle/>
                    <a:p>
                      <a:pPr algn="ctr"/>
                      <a:r>
                        <a:rPr lang="ru-RU" sz="24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Одним словом</a:t>
                      </a:r>
                      <a:endParaRPr lang="ru-RU" sz="24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2" action="ppaction://hlinksldjump"/>
                        </a:rPr>
                        <a:t>100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3" action="ppaction://hlinksldjump"/>
                        </a:rPr>
                        <a:t>200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4" action="ppaction://hlinksldjump"/>
                        </a:rPr>
                        <a:t>300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5" action="ppaction://hlinksldjump"/>
                        </a:rPr>
                        <a:t>400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6" action="ppaction://hlinksldjump"/>
                        </a:rPr>
                        <a:t>500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979309">
                <a:tc>
                  <a:txBody>
                    <a:bodyPr/>
                    <a:lstStyle/>
                    <a:p>
                      <a:pPr algn="ctr"/>
                      <a:r>
                        <a:rPr lang="ru-RU" sz="24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Что было в начале</a:t>
                      </a:r>
                      <a:endParaRPr lang="ru-RU" sz="24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7" action="ppaction://hlinksldjump"/>
                        </a:rPr>
                        <a:t>100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8" action="ppaction://hlinksldjump"/>
                        </a:rPr>
                        <a:t>200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9" action="ppaction://hlinksldjump"/>
                        </a:rPr>
                        <a:t>300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0" action="ppaction://hlinksldjump"/>
                        </a:rPr>
                        <a:t>400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1" action="ppaction://hlinksldjump"/>
                        </a:rPr>
                        <a:t>500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979309">
                <a:tc>
                  <a:txBody>
                    <a:bodyPr/>
                    <a:lstStyle/>
                    <a:p>
                      <a:pPr algn="ctr"/>
                      <a:r>
                        <a:rPr lang="ru-RU" sz="24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Что это такое?</a:t>
                      </a:r>
                      <a:endParaRPr lang="ru-RU" sz="24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2" action="ppaction://hlinksldjump"/>
                        </a:rPr>
                        <a:t>100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3" action="ppaction://hlinksldjump"/>
                        </a:rPr>
                        <a:t>200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4" action="ppaction://hlinksldjump"/>
                        </a:rPr>
                        <a:t>300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5" action="ppaction://hlinksldjump"/>
                        </a:rPr>
                        <a:t>400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6" action="ppaction://hlinksldjump"/>
                        </a:rPr>
                        <a:t>500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979309">
                <a:tc>
                  <a:txBody>
                    <a:bodyPr/>
                    <a:lstStyle/>
                    <a:p>
                      <a:pPr algn="ctr"/>
                      <a:r>
                        <a:rPr lang="ru-RU" sz="24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Устный</a:t>
                      </a:r>
                      <a:r>
                        <a:rPr lang="ru-RU" sz="2400" baseline="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счёт</a:t>
                      </a:r>
                      <a:endParaRPr lang="ru-RU" sz="24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7" action="ppaction://hlinksldjump"/>
                        </a:rPr>
                        <a:t>100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8" action="ppaction://hlinksldjump"/>
                        </a:rPr>
                        <a:t>200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9" action="ppaction://hlinksldjump"/>
                        </a:rPr>
                        <a:t>300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20" action="ppaction://hlinksldjump"/>
                        </a:rPr>
                        <a:t>400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21" action="ppaction://hlinksldjump"/>
                        </a:rPr>
                        <a:t>500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r h="979309">
                <a:tc>
                  <a:txBody>
                    <a:bodyPr/>
                    <a:lstStyle/>
                    <a:p>
                      <a:pPr algn="ctr"/>
                      <a:r>
                        <a:rPr lang="ru-RU" sz="24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Кто такая, кто таков?</a:t>
                      </a:r>
                      <a:endParaRPr lang="ru-RU" sz="24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22" action="ppaction://hlinksldjump"/>
                        </a:rPr>
                        <a:t>100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23" action="ppaction://hlinksldjump"/>
                        </a:rPr>
                        <a:t>200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24" action="ppaction://hlinksldjump"/>
                        </a:rPr>
                        <a:t>300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25" action="ppaction://hlinksldjump"/>
                        </a:rPr>
                        <a:t>400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p>
                      <a:pPr algn="ct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26" action="ppaction://hlinksldjump"/>
                        </a:rPr>
                        <a:t>500</a:t>
                      </a:r>
                      <a:endParaRPr lang="ru-RU" sz="4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r>
            </a:tbl>
          </a:graphicData>
        </a:graphic>
      </p:graphicFrame>
      <p:sp>
        <p:nvSpPr>
          <p:cNvPr id="5" name="Управляющая кнопка: настраиваемая 4">
            <a:hlinkClick r:id="rId27" action="ppaction://hlinksldjump" highlightClick="1"/>
          </p:cNvPr>
          <p:cNvSpPr/>
          <p:nvPr/>
        </p:nvSpPr>
        <p:spPr>
          <a:xfrm>
            <a:off x="7812360" y="4876006"/>
            <a:ext cx="1331640" cy="216024"/>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2 раунд</a:t>
            </a:r>
            <a:endParaRPr lang="ru-RU" dirty="0"/>
          </a:p>
        </p:txBody>
      </p:sp>
    </p:spTree>
    <p:extLst>
      <p:ext uri="{BB962C8B-B14F-4D97-AF65-F5344CB8AC3E}">
        <p14:creationId xmlns:p14="http://schemas.microsoft.com/office/powerpoint/2010/main" val="370642663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771550"/>
            <a:ext cx="8229600" cy="1944216"/>
          </a:xfrm>
        </p:spPr>
        <p:txBody>
          <a:bodyPr>
            <a:normAutofit/>
          </a:bodyPr>
          <a:lstStyle/>
          <a:p>
            <a:pPr marL="342900" indent="-342900">
              <a:spcBef>
                <a:spcPct val="20000"/>
              </a:spcBef>
            </a:pPr>
            <a:r>
              <a:rPr lang="ru-RU" sz="3600" dirty="0">
                <a:solidFill>
                  <a:srgbClr val="FFFF00"/>
                </a:solidFill>
                <a:latin typeface="Times New Roman" pitchFamily="18" charset="0"/>
                <a:cs typeface="Times New Roman" pitchFamily="18" charset="0"/>
              </a:rPr>
              <a:t>Что такое «геостационарная орбита», </a:t>
            </a:r>
            <a:r>
              <a:rPr lang="ru-RU" sz="3600" dirty="0" smtClean="0">
                <a:solidFill>
                  <a:srgbClr val="FFFF00"/>
                </a:solidFill>
                <a:latin typeface="Times New Roman" pitchFamily="18" charset="0"/>
                <a:cs typeface="Times New Roman" pitchFamily="18" charset="0"/>
              </a:rPr>
              <a:t/>
            </a:r>
            <a:br>
              <a:rPr lang="ru-RU" sz="3600" dirty="0" smtClean="0">
                <a:solidFill>
                  <a:srgbClr val="FFFF00"/>
                </a:solidFill>
                <a:latin typeface="Times New Roman" pitchFamily="18" charset="0"/>
                <a:cs typeface="Times New Roman" pitchFamily="18" charset="0"/>
              </a:rPr>
            </a:br>
            <a:r>
              <a:rPr lang="ru-RU" sz="3600" dirty="0" smtClean="0">
                <a:solidFill>
                  <a:srgbClr val="FFFF00"/>
                </a:solidFill>
                <a:latin typeface="Times New Roman" pitchFamily="18" charset="0"/>
                <a:cs typeface="Times New Roman" pitchFamily="18" charset="0"/>
              </a:rPr>
              <a:t>за </a:t>
            </a:r>
            <a:r>
              <a:rPr lang="ru-RU" sz="3600" dirty="0">
                <a:solidFill>
                  <a:srgbClr val="FFFF00"/>
                </a:solidFill>
                <a:latin typeface="Times New Roman" pitchFamily="18" charset="0"/>
                <a:cs typeface="Times New Roman" pitchFamily="18" charset="0"/>
              </a:rPr>
              <a:t>объектами на которой следят </a:t>
            </a:r>
            <a:r>
              <a:rPr lang="ru-RU" sz="3600" dirty="0" smtClean="0">
                <a:solidFill>
                  <a:srgbClr val="FFFF00"/>
                </a:solidFill>
                <a:latin typeface="Times New Roman" pitchFamily="18" charset="0"/>
                <a:cs typeface="Times New Roman" pitchFamily="18" charset="0"/>
              </a:rPr>
              <a:t/>
            </a:r>
            <a:br>
              <a:rPr lang="ru-RU" sz="3600" dirty="0" smtClean="0">
                <a:solidFill>
                  <a:srgbClr val="FFFF00"/>
                </a:solidFill>
                <a:latin typeface="Times New Roman" pitchFamily="18" charset="0"/>
                <a:cs typeface="Times New Roman" pitchFamily="18" charset="0"/>
              </a:rPr>
            </a:br>
            <a:r>
              <a:rPr lang="ru-RU" sz="3600" dirty="0" smtClean="0">
                <a:solidFill>
                  <a:srgbClr val="FFFF00"/>
                </a:solidFill>
                <a:latin typeface="Times New Roman" pitchFamily="18" charset="0"/>
                <a:cs typeface="Times New Roman" pitchFamily="18" charset="0"/>
              </a:rPr>
              <a:t>в </a:t>
            </a:r>
            <a:r>
              <a:rPr lang="ru-RU" sz="3600" dirty="0" err="1">
                <a:solidFill>
                  <a:srgbClr val="FFFF00"/>
                </a:solidFill>
                <a:latin typeface="Times New Roman" pitchFamily="18" charset="0"/>
                <a:cs typeface="Times New Roman" pitchFamily="18" charset="0"/>
              </a:rPr>
              <a:t>Тунке</a:t>
            </a:r>
            <a:r>
              <a:rPr lang="ru-RU" sz="3600" dirty="0">
                <a:solidFill>
                  <a:srgbClr val="FFFF00"/>
                </a:solidFill>
                <a:latin typeface="Times New Roman" pitchFamily="18" charset="0"/>
                <a:cs typeface="Times New Roman" pitchFamily="18" charset="0"/>
              </a:rPr>
              <a:t>?</a:t>
            </a:r>
            <a:endParaRPr lang="ru-RU" sz="36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0375761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3372683"/>
            <a:ext cx="8229600" cy="857250"/>
          </a:xfrm>
        </p:spPr>
        <p:txBody>
          <a:bodyPr>
            <a:noAutofit/>
          </a:bodyPr>
          <a:lstStyle/>
          <a:p>
            <a:r>
              <a:rPr lang="ru-RU" sz="2400" dirty="0">
                <a:solidFill>
                  <a:srgbClr val="FFFF00"/>
                </a:solidFill>
                <a:latin typeface="Times New Roman" pitchFamily="18" charset="0"/>
                <a:cs typeface="Times New Roman" pitchFamily="18" charset="0"/>
              </a:rPr>
              <a:t>Орбита высотой 35786 км, где спутник «висит» </a:t>
            </a:r>
            <a:r>
              <a:rPr lang="ru-RU" sz="2400" dirty="0" smtClean="0">
                <a:solidFill>
                  <a:srgbClr val="FFFF00"/>
                </a:solidFill>
                <a:latin typeface="Times New Roman" pitchFamily="18" charset="0"/>
                <a:cs typeface="Times New Roman" pitchFamily="18" charset="0"/>
              </a:rPr>
              <a:t/>
            </a:r>
            <a:br>
              <a:rPr lang="ru-RU" sz="2400" dirty="0" smtClean="0">
                <a:solidFill>
                  <a:srgbClr val="FFFF00"/>
                </a:solidFill>
                <a:latin typeface="Times New Roman" pitchFamily="18" charset="0"/>
                <a:cs typeface="Times New Roman" pitchFamily="18" charset="0"/>
              </a:rPr>
            </a:br>
            <a:r>
              <a:rPr lang="ru-RU" sz="2400" dirty="0" smtClean="0">
                <a:solidFill>
                  <a:srgbClr val="FFFF00"/>
                </a:solidFill>
                <a:latin typeface="Times New Roman" pitchFamily="18" charset="0"/>
                <a:cs typeface="Times New Roman" pitchFamily="18" charset="0"/>
              </a:rPr>
              <a:t>над </a:t>
            </a:r>
            <a:r>
              <a:rPr lang="ru-RU" sz="2400" dirty="0">
                <a:solidFill>
                  <a:srgbClr val="FFFF00"/>
                </a:solidFill>
                <a:latin typeface="Times New Roman" pitchFamily="18" charset="0"/>
                <a:cs typeface="Times New Roman" pitchFamily="18" charset="0"/>
              </a:rPr>
              <a:t>одной точкой Земли.</a:t>
            </a:r>
            <a:endParaRPr lang="ru-RU" sz="24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23525488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extLst>
              <a:ext uri="{BEBA8EAE-BF5A-486C-A8C5-ECC9F3942E4B}">
                <a14:imgProps xmlns:a14="http://schemas.microsoft.com/office/drawing/2010/main">
                  <a14:imgLayer r:embed="rId3">
                    <a14:imgEffect>
                      <a14:backgroundRemoval t="5286" b="90000" l="10000" r="90000">
                        <a14:foregroundMark x1="37000" y1="29286" x2="37000" y2="29286"/>
                      </a14:backgroundRemoval>
                    </a14:imgEffect>
                  </a14:imgLayer>
                </a14:imgProps>
              </a:ext>
              <a:ext uri="{28A0092B-C50C-407E-A947-70E740481C1C}">
                <a14:useLocalDpi xmlns:a14="http://schemas.microsoft.com/office/drawing/2010/main" val="0"/>
              </a:ext>
            </a:extLst>
          </a:blip>
          <a:stretch>
            <a:fillRect/>
          </a:stretch>
        </p:blipFill>
        <p:spPr>
          <a:xfrm>
            <a:off x="1691680" y="-236562"/>
            <a:ext cx="5832648" cy="5832648"/>
          </a:xfrm>
          <a:prstGeom prst="rect">
            <a:avLst/>
          </a:prstGeom>
        </p:spPr>
      </p:pic>
    </p:spTree>
    <p:extLst>
      <p:ext uri="{BB962C8B-B14F-4D97-AF65-F5344CB8AC3E}">
        <p14:creationId xmlns:p14="http://schemas.microsoft.com/office/powerpoint/2010/main" val="49425671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843558"/>
            <a:ext cx="8928992" cy="648072"/>
          </a:xfrm>
        </p:spPr>
        <p:txBody>
          <a:bodyPr anchor="t">
            <a:noAutofit/>
          </a:bodyPr>
          <a:lstStyle/>
          <a:p>
            <a:r>
              <a:rPr lang="ru-RU" dirty="0">
                <a:solidFill>
                  <a:srgbClr val="FFFF00"/>
                </a:solidFill>
                <a:latin typeface="Times New Roman" pitchFamily="18" charset="0"/>
                <a:cs typeface="Times New Roman" pitchFamily="18" charset="0"/>
              </a:rPr>
              <a:t>Что такое «виртуальная обсерватория» данных </a:t>
            </a:r>
            <a:r>
              <a:rPr lang="ru-RU" dirty="0" err="1">
                <a:solidFill>
                  <a:srgbClr val="FFFF00"/>
                </a:solidFill>
                <a:latin typeface="Times New Roman" pitchFamily="18" charset="0"/>
                <a:cs typeface="Times New Roman" pitchFamily="18" charset="0"/>
              </a:rPr>
              <a:t>Тунки</a:t>
            </a:r>
            <a:r>
              <a:rPr lang="ru-RU" dirty="0" smtClean="0">
                <a:solidFill>
                  <a:srgbClr val="FFFF00"/>
                </a:solidFill>
                <a:latin typeface="Times New Roman" pitchFamily="18" charset="0"/>
                <a:cs typeface="Times New Roman" pitchFamily="18" charset="0"/>
              </a:rPr>
              <a:t>?</a:t>
            </a:r>
            <a:endParaRPr lang="ru-RU"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23485728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395536" y="3291830"/>
            <a:ext cx="8640960" cy="702042"/>
          </a:xfrm>
        </p:spPr>
        <p:txBody>
          <a:bodyPr anchor="t">
            <a:noAutofit/>
          </a:bodyPr>
          <a:lstStyle/>
          <a:p>
            <a:r>
              <a:rPr lang="ru-RU" sz="3200" dirty="0">
                <a:solidFill>
                  <a:srgbClr val="FFFF00"/>
                </a:solidFill>
                <a:latin typeface="Times New Roman" pitchFamily="18" charset="0"/>
                <a:cs typeface="Times New Roman" pitchFamily="18" charset="0"/>
              </a:rPr>
              <a:t>Онлайн-архив наблюдений, доступный ученым всего мира</a:t>
            </a:r>
            <a:endParaRPr lang="ru-RU" sz="32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12045739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179512" y="843558"/>
            <a:ext cx="8784976" cy="857250"/>
          </a:xfrm>
        </p:spPr>
        <p:txBody>
          <a:bodyPr>
            <a:noAutofit/>
          </a:bodyPr>
          <a:lstStyle/>
          <a:p>
            <a:r>
              <a:rPr lang="ru-RU" sz="4800" dirty="0">
                <a:solidFill>
                  <a:srgbClr val="FFFF00"/>
                </a:solidFill>
                <a:latin typeface="Times New Roman" pitchFamily="18" charset="0"/>
                <a:cs typeface="Times New Roman" pitchFamily="18" charset="0"/>
              </a:rPr>
              <a:t>Сколько примерно ясных ночей в году в </a:t>
            </a:r>
            <a:r>
              <a:rPr lang="ru-RU" sz="4800" dirty="0" err="1">
                <a:solidFill>
                  <a:srgbClr val="FFFF00"/>
                </a:solidFill>
                <a:latin typeface="Times New Roman" pitchFamily="18" charset="0"/>
                <a:cs typeface="Times New Roman" pitchFamily="18" charset="0"/>
              </a:rPr>
              <a:t>Тункинской</a:t>
            </a:r>
            <a:r>
              <a:rPr lang="ru-RU" sz="4800" dirty="0">
                <a:solidFill>
                  <a:srgbClr val="FFFF00"/>
                </a:solidFill>
                <a:latin typeface="Times New Roman" pitchFamily="18" charset="0"/>
                <a:cs typeface="Times New Roman" pitchFamily="18" charset="0"/>
              </a:rPr>
              <a:t> долине?</a:t>
            </a:r>
            <a:endParaRPr lang="ru-RU" sz="48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55971938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95936" y="3277111"/>
            <a:ext cx="3632020" cy="646331"/>
          </a:xfrm>
          <a:prstGeom prst="rect">
            <a:avLst/>
          </a:prstGeom>
        </p:spPr>
        <p:txBody>
          <a:bodyPr wrap="none">
            <a:spAutoFit/>
          </a:bodyPr>
          <a:lstStyle/>
          <a:p>
            <a:r>
              <a:rPr lang="ru-RU" sz="3600" dirty="0">
                <a:solidFill>
                  <a:srgbClr val="FFFF00"/>
                </a:solidFill>
                <a:latin typeface="Times New Roman" pitchFamily="18" charset="0"/>
                <a:cs typeface="Times New Roman" pitchFamily="18" charset="0"/>
              </a:rPr>
              <a:t>≈</a:t>
            </a:r>
            <a:r>
              <a:rPr lang="ru-RU" sz="3600" i="1" dirty="0" smtClean="0">
                <a:solidFill>
                  <a:srgbClr val="FFFF00"/>
                </a:solidFill>
                <a:latin typeface="Times New Roman" pitchFamily="18" charset="0"/>
                <a:cs typeface="Times New Roman" pitchFamily="18" charset="0"/>
              </a:rPr>
              <a:t>200 ясных ночей</a:t>
            </a:r>
            <a:endParaRPr lang="ru-RU" sz="3600" dirty="0">
              <a:solidFill>
                <a:srgbClr val="FFFF00"/>
              </a:solidFill>
              <a:latin typeface="Times New Roman" pitchFamily="18" charset="0"/>
              <a:cs typeface="Times New Roman" pitchFamily="18" charset="0"/>
            </a:endParaRPr>
          </a:p>
        </p:txBody>
      </p:sp>
      <p:sp>
        <p:nvSpPr>
          <p:cNvPr id="3" name="AutoShape 23" descr="Picture backgroun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val="371625910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987574"/>
            <a:ext cx="8712968" cy="1296144"/>
          </a:xfrm>
        </p:spPr>
        <p:txBody>
          <a:bodyPr>
            <a:noAutofit/>
          </a:bodyPr>
          <a:lstStyle/>
          <a:p>
            <a:pPr marL="609600" indent="-609600">
              <a:spcBef>
                <a:spcPct val="20000"/>
              </a:spcBef>
              <a:defRPr/>
            </a:pP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4000" dirty="0">
                <a:solidFill>
                  <a:srgbClr val="FFFF00"/>
                </a:solidFill>
                <a:latin typeface="Times New Roman" pitchFamily="18" charset="0"/>
                <a:cs typeface="Times New Roman" pitchFamily="18" charset="0"/>
              </a:rPr>
              <a:t>Во сколько раз 1,5-м телескоп собирает больше света, чем человеческий глаз (диаметр зрачка)</a:t>
            </a: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r>
            <a:b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br>
            <a:r>
              <a:rPr lang="ru-RU" sz="40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r>
            <a:br>
              <a:rPr lang="ru-RU" sz="40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br>
            <a:r>
              <a:rPr lang="ru-RU" sz="40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t>
            </a:r>
            <a:endParaRPr lang="ru-RU"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94705740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699542"/>
            <a:ext cx="8229600" cy="857250"/>
          </a:xfrm>
        </p:spPr>
        <p:txBody>
          <a:bodyPr>
            <a:noAutofit/>
          </a:bodyPr>
          <a:lstStyle/>
          <a:p>
            <a:r>
              <a:rPr lang="ru-RU" sz="4800" dirty="0">
                <a:solidFill>
                  <a:srgbClr val="FFFF00"/>
                </a:solidFill>
                <a:latin typeface="Times New Roman" pitchFamily="18" charset="0"/>
                <a:cs typeface="Times New Roman" pitchFamily="18" charset="0"/>
              </a:rPr>
              <a:t>в</a:t>
            </a:r>
            <a:r>
              <a:rPr lang="ru-RU" sz="4800" dirty="0" smtClean="0">
                <a:solidFill>
                  <a:srgbClr val="FFFF00"/>
                </a:solidFill>
                <a:latin typeface="Times New Roman" pitchFamily="18" charset="0"/>
                <a:cs typeface="Times New Roman" pitchFamily="18" charset="0"/>
              </a:rPr>
              <a:t> </a:t>
            </a:r>
            <a:r>
              <a:rPr lang="ru-RU" sz="4800" dirty="0">
                <a:solidFill>
                  <a:srgbClr val="FFFF00"/>
                </a:solidFill>
                <a:latin typeface="Times New Roman" pitchFamily="18" charset="0"/>
                <a:cs typeface="Times New Roman" pitchFamily="18" charset="0"/>
              </a:rPr>
              <a:t>(1500/6)² ≈ 62500 раз</a:t>
            </a:r>
          </a:p>
        </p:txBody>
      </p:sp>
    </p:spTree>
    <p:extLst>
      <p:ext uri="{BB962C8B-B14F-4D97-AF65-F5344CB8AC3E}">
        <p14:creationId xmlns:p14="http://schemas.microsoft.com/office/powerpoint/2010/main" val="176132488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51520" y="195486"/>
            <a:ext cx="8784976" cy="3751262"/>
          </a:xfrm>
        </p:spPr>
        <p:txBody>
          <a:bodyPr>
            <a:normAutofit/>
          </a:bodyPr>
          <a:lstStyle/>
          <a:p>
            <a:pPr algn="l"/>
            <a:r>
              <a:rPr lang="ru-RU" sz="3600" dirty="0" smtClean="0">
                <a:solidFill>
                  <a:srgbClr val="FFFF00"/>
                </a:solidFill>
                <a:latin typeface="Times New Roman" pitchFamily="18" charset="0"/>
                <a:cs typeface="Times New Roman" pitchFamily="18" charset="0"/>
              </a:rPr>
              <a:t>   Продолжительность </a:t>
            </a:r>
            <a:r>
              <a:rPr lang="ru-RU" sz="3600" dirty="0">
                <a:solidFill>
                  <a:srgbClr val="FFFF00"/>
                </a:solidFill>
                <a:latin typeface="Times New Roman" pitchFamily="18" charset="0"/>
                <a:cs typeface="Times New Roman" pitchFamily="18" charset="0"/>
              </a:rPr>
              <a:t>вращения Марса вокруг Солнца — 687 дней, </a:t>
            </a:r>
            <a:r>
              <a:rPr lang="ru-RU" sz="3600" dirty="0" smtClean="0">
                <a:solidFill>
                  <a:srgbClr val="FFFF00"/>
                </a:solidFill>
                <a:latin typeface="Times New Roman" pitchFamily="18" charset="0"/>
                <a:cs typeface="Times New Roman" pitchFamily="18" charset="0"/>
              </a:rPr>
              <a:t/>
            </a:r>
            <a:br>
              <a:rPr lang="ru-RU" sz="3600" dirty="0" smtClean="0">
                <a:solidFill>
                  <a:srgbClr val="FFFF00"/>
                </a:solidFill>
                <a:latin typeface="Times New Roman" pitchFamily="18" charset="0"/>
                <a:cs typeface="Times New Roman" pitchFamily="18" charset="0"/>
              </a:rPr>
            </a:br>
            <a:r>
              <a:rPr lang="ru-RU" sz="3600" dirty="0" smtClean="0">
                <a:solidFill>
                  <a:srgbClr val="FFFF00"/>
                </a:solidFill>
                <a:latin typeface="Times New Roman" pitchFamily="18" charset="0"/>
                <a:cs typeface="Times New Roman" pitchFamily="18" charset="0"/>
              </a:rPr>
              <a:t>а </a:t>
            </a:r>
            <a:r>
              <a:rPr lang="ru-RU" sz="3600" dirty="0">
                <a:solidFill>
                  <a:srgbClr val="FFFF00"/>
                </a:solidFill>
                <a:latin typeface="Times New Roman" pitchFamily="18" charset="0"/>
                <a:cs typeface="Times New Roman" pitchFamily="18" charset="0"/>
              </a:rPr>
              <a:t>продолжительность вращения Земли вокруг Солнца — 365 дней. </a:t>
            </a:r>
            <a:r>
              <a:rPr lang="ru-RU" sz="3600" dirty="0" smtClean="0">
                <a:solidFill>
                  <a:srgbClr val="FFFF00"/>
                </a:solidFill>
                <a:latin typeface="Times New Roman" pitchFamily="18" charset="0"/>
                <a:cs typeface="Times New Roman" pitchFamily="18" charset="0"/>
              </a:rPr>
              <a:t/>
            </a:r>
            <a:br>
              <a:rPr lang="ru-RU" sz="3600" dirty="0" smtClean="0">
                <a:solidFill>
                  <a:srgbClr val="FFFF00"/>
                </a:solidFill>
                <a:latin typeface="Times New Roman" pitchFamily="18" charset="0"/>
                <a:cs typeface="Times New Roman" pitchFamily="18" charset="0"/>
              </a:rPr>
            </a:br>
            <a:r>
              <a:rPr lang="ru-RU" sz="3600" dirty="0" smtClean="0">
                <a:solidFill>
                  <a:srgbClr val="FFFF00"/>
                </a:solidFill>
                <a:latin typeface="Times New Roman" pitchFamily="18" charset="0"/>
                <a:cs typeface="Times New Roman" pitchFamily="18" charset="0"/>
              </a:rPr>
              <a:t>   На </a:t>
            </a:r>
            <a:r>
              <a:rPr lang="ru-RU" sz="3600" dirty="0">
                <a:solidFill>
                  <a:srgbClr val="FFFF00"/>
                </a:solidFill>
                <a:latin typeface="Times New Roman" pitchFamily="18" charset="0"/>
                <a:cs typeface="Times New Roman" pitchFamily="18" charset="0"/>
              </a:rPr>
              <a:t>сколько дней больше Марс вращается вокруг Солнца, чем Земля?</a:t>
            </a:r>
            <a:endParaRPr lang="ru-RU" sz="36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1598617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683568" y="1923678"/>
            <a:ext cx="7797552" cy="857250"/>
          </a:xfrm>
        </p:spPr>
        <p:txBody>
          <a:bodyPr>
            <a:noAutofit/>
          </a:bodyPr>
          <a:lstStyle/>
          <a:p>
            <a:r>
              <a:rPr lang="ru-RU" sz="3600" dirty="0">
                <a:solidFill>
                  <a:srgbClr val="FFFF00"/>
                </a:solidFill>
                <a:latin typeface="Times New Roman" pitchFamily="18" charset="0"/>
                <a:cs typeface="Times New Roman" pitchFamily="18" charset="0"/>
              </a:rPr>
              <a:t>Главный инструмент астронома</a:t>
            </a:r>
            <a:endParaRPr lang="ru-RU" sz="36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97251484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444310" y="123478"/>
            <a:ext cx="3611074" cy="857250"/>
          </a:xfrm>
        </p:spPr>
        <p:txBody>
          <a:bodyPr>
            <a:noAutofit/>
          </a:bodyPr>
          <a:lstStyle/>
          <a:p>
            <a:r>
              <a:rPr lang="ru-RU" sz="4800" dirty="0">
                <a:solidFill>
                  <a:srgbClr val="FFFF00"/>
                </a:solidFill>
                <a:latin typeface="Times New Roman" pitchFamily="18" charset="0"/>
                <a:cs typeface="Times New Roman" pitchFamily="18" charset="0"/>
              </a:rPr>
              <a:t>322 дня</a:t>
            </a:r>
            <a:endParaRPr lang="ru-RU" sz="48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10505194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35431"/>
            <a:ext cx="8712968" cy="2383110"/>
          </a:xfrm>
        </p:spPr>
        <p:txBody>
          <a:bodyPr>
            <a:normAutofit/>
          </a:bodyPr>
          <a:lstStyle/>
          <a:p>
            <a:r>
              <a:rPr lang="ru-RU" dirty="0" smtClean="0">
                <a:solidFill>
                  <a:srgbClr val="FFFF00"/>
                </a:solidFill>
                <a:latin typeface="Times New Roman" pitchFamily="18" charset="0"/>
                <a:cs typeface="Times New Roman" pitchFamily="18" charset="0"/>
              </a:rPr>
              <a:t>Сколько минут в 5-ти градусах?</a:t>
            </a:r>
            <a:endParaRPr lang="ru-RU"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223744651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7494"/>
            <a:ext cx="8229600" cy="857250"/>
          </a:xfrm>
        </p:spPr>
        <p:txBody>
          <a:bodyPr>
            <a:noAutofit/>
          </a:bodyPr>
          <a:lstStyle/>
          <a:p>
            <a:r>
              <a:rPr lang="ru-RU" sz="4800" dirty="0" smtClean="0">
                <a:solidFill>
                  <a:srgbClr val="FFFF00"/>
                </a:solidFill>
                <a:latin typeface="Times New Roman" pitchFamily="18" charset="0"/>
                <a:cs typeface="Times New Roman" pitchFamily="18" charset="0"/>
              </a:rPr>
              <a:t>300 минут</a:t>
            </a:r>
            <a:endParaRPr lang="ru-RU" sz="4800"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300065909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496" y="339502"/>
            <a:ext cx="9108504" cy="2664296"/>
          </a:xfrm>
        </p:spPr>
        <p:txBody>
          <a:bodyPr>
            <a:normAutofit fontScale="90000"/>
          </a:bodyPr>
          <a:lstStyle/>
          <a:p>
            <a:r>
              <a:rPr lang="ru-RU" sz="4000" dirty="0">
                <a:solidFill>
                  <a:srgbClr val="FFFF00"/>
                </a:solidFill>
                <a:latin typeface="Times New Roman" pitchFamily="18" charset="0"/>
                <a:cs typeface="Times New Roman" pitchFamily="18" charset="0"/>
              </a:rPr>
              <a:t>Планета имеет радиус </a:t>
            </a:r>
            <a:r>
              <a:rPr lang="ru-RU" sz="4000" i="1" dirty="0">
                <a:solidFill>
                  <a:srgbClr val="FFFF00"/>
                </a:solidFill>
                <a:latin typeface="Times New Roman" pitchFamily="18" charset="0"/>
                <a:cs typeface="Times New Roman" pitchFamily="18" charset="0"/>
              </a:rPr>
              <a:t>R</a:t>
            </a:r>
            <a:r>
              <a:rPr lang="ru-RU" sz="4000" dirty="0">
                <a:solidFill>
                  <a:srgbClr val="FFFF00"/>
                </a:solidFill>
                <a:latin typeface="Times New Roman" pitchFamily="18" charset="0"/>
                <a:cs typeface="Times New Roman" pitchFamily="18" charset="0"/>
              </a:rPr>
              <a:t> и ускорение свободного падения на поверхности </a:t>
            </a:r>
            <a:r>
              <a:rPr lang="ru-RU" sz="4000" i="1" dirty="0">
                <a:solidFill>
                  <a:srgbClr val="FFFF00"/>
                </a:solidFill>
                <a:latin typeface="Times New Roman" pitchFamily="18" charset="0"/>
                <a:cs typeface="Times New Roman" pitchFamily="18" charset="0"/>
              </a:rPr>
              <a:t>g</a:t>
            </a:r>
            <a:r>
              <a:rPr lang="ru-RU" sz="4000" dirty="0">
                <a:solidFill>
                  <a:srgbClr val="FFFF00"/>
                </a:solidFill>
                <a:latin typeface="Times New Roman" pitchFamily="18" charset="0"/>
                <a:cs typeface="Times New Roman" pitchFamily="18" charset="0"/>
              </a:rPr>
              <a:t>. Как изменится первая космическая скорость, если радиус планеты увеличить в 4 раза, а </a:t>
            </a:r>
            <a:r>
              <a:rPr lang="ru-RU" sz="4000" i="1" dirty="0">
                <a:solidFill>
                  <a:srgbClr val="FFFF00"/>
                </a:solidFill>
                <a:latin typeface="Times New Roman" pitchFamily="18" charset="0"/>
                <a:cs typeface="Times New Roman" pitchFamily="18" charset="0"/>
              </a:rPr>
              <a:t>g</a:t>
            </a:r>
            <a:r>
              <a:rPr lang="ru-RU" sz="4000" dirty="0">
                <a:solidFill>
                  <a:srgbClr val="FFFF00"/>
                </a:solidFill>
                <a:latin typeface="Times New Roman" pitchFamily="18" charset="0"/>
                <a:cs typeface="Times New Roman" pitchFamily="18" charset="0"/>
              </a:rPr>
              <a:t> оставить прежним?</a:t>
            </a:r>
            <a:endParaRPr lang="el-GR" sz="4000"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134392907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1"/>
          <p:cNvSpPr>
            <a:spLocks noGrp="1"/>
          </p:cNvSpPr>
          <p:nvPr>
            <p:ph type="title"/>
          </p:nvPr>
        </p:nvSpPr>
        <p:spPr>
          <a:xfrm>
            <a:off x="539552" y="339502"/>
            <a:ext cx="8352928" cy="1152128"/>
          </a:xfrm>
        </p:spPr>
        <p:txBody>
          <a:bodyPr>
            <a:normAutofit fontScale="90000"/>
          </a:bodyPr>
          <a:lstStyle/>
          <a:p>
            <a:r>
              <a:rPr lang="ru-RU" sz="4000" dirty="0">
                <a:solidFill>
                  <a:srgbClr val="FFFF00"/>
                </a:solidFill>
                <a:latin typeface="Times New Roman" pitchFamily="18" charset="0"/>
                <a:cs typeface="Times New Roman" pitchFamily="18" charset="0"/>
              </a:rPr>
              <a:t>v</a:t>
            </a:r>
            <a:r>
              <a:rPr lang="ru-RU" sz="4000" baseline="-25000" dirty="0">
                <a:solidFill>
                  <a:srgbClr val="FFFF00"/>
                </a:solidFill>
                <a:latin typeface="Times New Roman" pitchFamily="18" charset="0"/>
                <a:cs typeface="Times New Roman" pitchFamily="18" charset="0"/>
              </a:rPr>
              <a:t>1</a:t>
            </a:r>
            <a:r>
              <a:rPr lang="ru-RU" sz="4000" dirty="0">
                <a:solidFill>
                  <a:srgbClr val="FFFF00"/>
                </a:solidFill>
                <a:latin typeface="Times New Roman" pitchFamily="18" charset="0"/>
                <a:cs typeface="Times New Roman" pitchFamily="18" charset="0"/>
              </a:rPr>
              <a:t>​∼R​. Если R ↑ в 4 раза, то v</a:t>
            </a:r>
            <a:r>
              <a:rPr lang="ru-RU" sz="4000" baseline="-25000" dirty="0">
                <a:solidFill>
                  <a:srgbClr val="FFFF00"/>
                </a:solidFill>
                <a:latin typeface="Times New Roman" pitchFamily="18" charset="0"/>
                <a:cs typeface="Times New Roman" pitchFamily="18" charset="0"/>
              </a:rPr>
              <a:t>1</a:t>
            </a:r>
            <a:r>
              <a:rPr lang="ru-RU" sz="4000" dirty="0">
                <a:solidFill>
                  <a:srgbClr val="FFFF00"/>
                </a:solidFill>
                <a:latin typeface="Times New Roman" pitchFamily="18" charset="0"/>
                <a:cs typeface="Times New Roman" pitchFamily="18" charset="0"/>
              </a:rPr>
              <a:t>​ ↑ в  р​аза.</a:t>
            </a:r>
          </a:p>
        </p:txBody>
      </p:sp>
      <p:sp>
        <p:nvSpPr>
          <p:cNvPr id="6" name="Прямоугольник 5"/>
          <p:cNvSpPr/>
          <p:nvPr/>
        </p:nvSpPr>
        <p:spPr>
          <a:xfrm>
            <a:off x="2915816" y="1563638"/>
            <a:ext cx="3302699" cy="523220"/>
          </a:xfrm>
          <a:prstGeom prst="rect">
            <a:avLst/>
          </a:prstGeom>
        </p:spPr>
        <p:txBody>
          <a:bodyPr wrap="none">
            <a:spAutoFit/>
          </a:bodyPr>
          <a:lstStyle/>
          <a:p>
            <a:r>
              <a:rPr lang="ru-RU" sz="2800" dirty="0">
                <a:solidFill>
                  <a:srgbClr val="FFFF00"/>
                </a:solidFill>
                <a:latin typeface="Times New Roman" pitchFamily="18" charset="0"/>
                <a:cs typeface="Times New Roman" pitchFamily="18" charset="0"/>
              </a:rPr>
              <a:t>Увеличится в 2 раза.</a:t>
            </a:r>
          </a:p>
        </p:txBody>
      </p:sp>
    </p:spTree>
    <p:extLst>
      <p:ext uri="{BB962C8B-B14F-4D97-AF65-F5344CB8AC3E}">
        <p14:creationId xmlns:p14="http://schemas.microsoft.com/office/powerpoint/2010/main" val="356595610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BEBA8EAE-BF5A-486C-A8C5-ECC9F3942E4B}">
                <a14:imgProps xmlns:a14="http://schemas.microsoft.com/office/drawing/2010/main">
                  <a14:imgLayer r:embed="rId3">
                    <a14:imgEffect>
                      <a14:backgroundRemoval t="5429" b="90000" l="10000" r="90000">
                        <a14:foregroundMark x1="37286" y1="30857" x2="37286" y2="30857"/>
                      </a14:backgroundRemoval>
                    </a14:imgEffect>
                  </a14:imgLayer>
                </a14:imgProps>
              </a:ext>
              <a:ext uri="{28A0092B-C50C-407E-A947-70E740481C1C}">
                <a14:useLocalDpi xmlns:a14="http://schemas.microsoft.com/office/drawing/2010/main" val="0"/>
              </a:ext>
            </a:extLst>
          </a:blip>
          <a:stretch>
            <a:fillRect/>
          </a:stretch>
        </p:blipFill>
        <p:spPr>
          <a:xfrm>
            <a:off x="1519953" y="-275915"/>
            <a:ext cx="5944009" cy="5944009"/>
          </a:xfrm>
          <a:prstGeom prst="rect">
            <a:avLst/>
          </a:prstGeom>
        </p:spPr>
      </p:pic>
    </p:spTree>
    <p:extLst>
      <p:ext uri="{BB962C8B-B14F-4D97-AF65-F5344CB8AC3E}">
        <p14:creationId xmlns:p14="http://schemas.microsoft.com/office/powerpoint/2010/main" val="148649576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339502"/>
            <a:ext cx="8229600" cy="2664296"/>
          </a:xfrm>
        </p:spPr>
        <p:txBody>
          <a:bodyPr>
            <a:normAutofit/>
          </a:bodyPr>
          <a:lstStyle/>
          <a:p>
            <a:r>
              <a:rPr lang="ru-RU" sz="3600" b="1" dirty="0">
                <a:solidFill>
                  <a:srgbClr val="FFFF00"/>
                </a:solidFill>
                <a:latin typeface="Times New Roman" pitchFamily="18" charset="0"/>
                <a:cs typeface="Times New Roman" pitchFamily="18" charset="0"/>
              </a:rPr>
              <a:t>Кто такой «Сибирский страж неба» </a:t>
            </a:r>
            <a:r>
              <a:rPr lang="ru-RU" sz="3600" b="1" dirty="0" smtClean="0">
                <a:solidFill>
                  <a:srgbClr val="FFFF00"/>
                </a:solidFill>
                <a:latin typeface="Times New Roman" pitchFamily="18" charset="0"/>
                <a:cs typeface="Times New Roman" pitchFamily="18" charset="0"/>
              </a:rPr>
              <a:t/>
            </a:r>
            <a:br>
              <a:rPr lang="ru-RU" sz="3600" b="1" dirty="0" smtClean="0">
                <a:solidFill>
                  <a:srgbClr val="FFFF00"/>
                </a:solidFill>
                <a:latin typeface="Times New Roman" pitchFamily="18" charset="0"/>
                <a:cs typeface="Times New Roman" pitchFamily="18" charset="0"/>
              </a:rPr>
            </a:br>
            <a:r>
              <a:rPr lang="ru-RU" sz="3600" b="1" dirty="0" smtClean="0">
                <a:solidFill>
                  <a:srgbClr val="FFFF00"/>
                </a:solidFill>
                <a:latin typeface="Times New Roman" pitchFamily="18" charset="0"/>
                <a:cs typeface="Times New Roman" pitchFamily="18" charset="0"/>
              </a:rPr>
              <a:t>в </a:t>
            </a:r>
            <a:r>
              <a:rPr lang="ru-RU" sz="3600" b="1" dirty="0" err="1">
                <a:solidFill>
                  <a:srgbClr val="FFFF00"/>
                </a:solidFill>
                <a:latin typeface="Times New Roman" pitchFamily="18" charset="0"/>
                <a:cs typeface="Times New Roman" pitchFamily="18" charset="0"/>
              </a:rPr>
              <a:t>Тункинской</a:t>
            </a:r>
            <a:r>
              <a:rPr lang="ru-RU" sz="3600" b="1" dirty="0">
                <a:solidFill>
                  <a:srgbClr val="FFFF00"/>
                </a:solidFill>
                <a:latin typeface="Times New Roman" pitchFamily="18" charset="0"/>
                <a:cs typeface="Times New Roman" pitchFamily="18" charset="0"/>
              </a:rPr>
              <a:t> </a:t>
            </a:r>
            <a:r>
              <a:rPr lang="ru-RU" sz="3600" b="1" dirty="0" smtClean="0">
                <a:solidFill>
                  <a:srgbClr val="FFFF00"/>
                </a:solidFill>
                <a:latin typeface="Times New Roman" pitchFamily="18" charset="0"/>
                <a:cs typeface="Times New Roman" pitchFamily="18" charset="0"/>
              </a:rPr>
              <a:t>долине?</a:t>
            </a:r>
            <a:endParaRPr lang="ru-RU" sz="3600"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327548282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323528" y="3441673"/>
            <a:ext cx="8712968" cy="987574"/>
          </a:xfrm>
        </p:spPr>
        <p:txBody>
          <a:bodyPr anchor="t">
            <a:noAutofit/>
          </a:bodyPr>
          <a:lstStyle/>
          <a:p>
            <a:r>
              <a:rPr lang="ru-RU" sz="2800" b="1" i="1" dirty="0">
                <a:solidFill>
                  <a:srgbClr val="FFFF00"/>
                </a:solidFill>
                <a:latin typeface="Times New Roman" pitchFamily="18" charset="0"/>
                <a:cs typeface="Times New Roman" pitchFamily="18" charset="0"/>
              </a:rPr>
              <a:t>Оптический телескоп АЗТ-33ИК</a:t>
            </a:r>
            <a:r>
              <a:rPr lang="ru-RU" sz="2800" dirty="0">
                <a:solidFill>
                  <a:srgbClr val="FFFF00"/>
                </a:solidFill>
                <a:latin typeface="Times New Roman" pitchFamily="18" charset="0"/>
                <a:cs typeface="Times New Roman" pitchFamily="18" charset="0"/>
              </a:rPr>
              <a:t> </a:t>
            </a:r>
            <a:r>
              <a:rPr lang="ru-RU" sz="2800" dirty="0" smtClean="0">
                <a:solidFill>
                  <a:srgbClr val="FFFF00"/>
                </a:solidFill>
                <a:latin typeface="Times New Roman" pitchFamily="18" charset="0"/>
                <a:cs typeface="Times New Roman" pitchFamily="18" charset="0"/>
              </a:rPr>
              <a:t/>
            </a:r>
            <a:br>
              <a:rPr lang="ru-RU" sz="2800" dirty="0" smtClean="0">
                <a:solidFill>
                  <a:srgbClr val="FFFF00"/>
                </a:solidFill>
                <a:latin typeface="Times New Roman" pitchFamily="18" charset="0"/>
                <a:cs typeface="Times New Roman" pitchFamily="18" charset="0"/>
              </a:rPr>
            </a:br>
            <a:r>
              <a:rPr lang="ru-RU" sz="2800" dirty="0" smtClean="0">
                <a:solidFill>
                  <a:srgbClr val="FFFF00"/>
                </a:solidFill>
                <a:latin typeface="Times New Roman" pitchFamily="18" charset="0"/>
                <a:cs typeface="Times New Roman" pitchFamily="18" charset="0"/>
              </a:rPr>
              <a:t>(следит </a:t>
            </a:r>
            <a:r>
              <a:rPr lang="ru-RU" sz="2800" dirty="0">
                <a:solidFill>
                  <a:srgbClr val="FFFF00"/>
                </a:solidFill>
                <a:latin typeface="Times New Roman" pitchFamily="18" charset="0"/>
                <a:cs typeface="Times New Roman" pitchFamily="18" charset="0"/>
              </a:rPr>
              <a:t>за астероидами и космическим мусором)</a:t>
            </a:r>
          </a:p>
        </p:txBody>
      </p:sp>
    </p:spTree>
    <p:extLst>
      <p:ext uri="{BB962C8B-B14F-4D97-AF65-F5344CB8AC3E}">
        <p14:creationId xmlns:p14="http://schemas.microsoft.com/office/powerpoint/2010/main" val="285195476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699542"/>
            <a:ext cx="8856984" cy="1944216"/>
          </a:xfrm>
        </p:spPr>
        <p:txBody>
          <a:bodyPr>
            <a:noAutofit/>
          </a:bodyPr>
          <a:lstStyle/>
          <a:p>
            <a:r>
              <a:rPr lang="ru-RU" sz="4000" b="1" dirty="0">
                <a:solidFill>
                  <a:srgbClr val="FFFF00"/>
                </a:solidFill>
                <a:latin typeface="Times New Roman" pitchFamily="18" charset="0"/>
                <a:cs typeface="Times New Roman" pitchFamily="18" charset="0"/>
              </a:rPr>
              <a:t>Кто такая «Тёмная леди», </a:t>
            </a:r>
            <a:r>
              <a:rPr lang="ru-RU" sz="4000" b="1" dirty="0" smtClean="0">
                <a:solidFill>
                  <a:srgbClr val="FFFF00"/>
                </a:solidFill>
                <a:latin typeface="Times New Roman" pitchFamily="18" charset="0"/>
                <a:cs typeface="Times New Roman" pitchFamily="18" charset="0"/>
              </a:rPr>
              <a:t/>
            </a:r>
            <a:br>
              <a:rPr lang="ru-RU" sz="4000" b="1" dirty="0" smtClean="0">
                <a:solidFill>
                  <a:srgbClr val="FFFF00"/>
                </a:solidFill>
                <a:latin typeface="Times New Roman" pitchFamily="18" charset="0"/>
                <a:cs typeface="Times New Roman" pitchFamily="18" charset="0"/>
              </a:rPr>
            </a:br>
            <a:r>
              <a:rPr lang="ru-RU" sz="4000" b="1" dirty="0" smtClean="0">
                <a:solidFill>
                  <a:srgbClr val="FFFF00"/>
                </a:solidFill>
                <a:latin typeface="Times New Roman" pitchFamily="18" charset="0"/>
                <a:cs typeface="Times New Roman" pitchFamily="18" charset="0"/>
              </a:rPr>
              <a:t>за </a:t>
            </a:r>
            <a:r>
              <a:rPr lang="ru-RU" sz="4000" b="1" dirty="0">
                <a:solidFill>
                  <a:srgbClr val="FFFF00"/>
                </a:solidFill>
                <a:latin typeface="Times New Roman" pitchFamily="18" charset="0"/>
                <a:cs typeface="Times New Roman" pitchFamily="18" charset="0"/>
              </a:rPr>
              <a:t>которой охотятся учёные в </a:t>
            </a:r>
            <a:r>
              <a:rPr lang="ru-RU" sz="4000" b="1" dirty="0" err="1">
                <a:solidFill>
                  <a:srgbClr val="FFFF00"/>
                </a:solidFill>
                <a:latin typeface="Times New Roman" pitchFamily="18" charset="0"/>
                <a:cs typeface="Times New Roman" pitchFamily="18" charset="0"/>
              </a:rPr>
              <a:t>Тунке</a:t>
            </a:r>
            <a:r>
              <a:rPr lang="ru-RU" sz="4000" b="1" dirty="0">
                <a:solidFill>
                  <a:srgbClr val="FFFF00"/>
                </a:solidFill>
                <a:latin typeface="Times New Roman" pitchFamily="18" charset="0"/>
                <a:cs typeface="Times New Roman" pitchFamily="18" charset="0"/>
              </a:rPr>
              <a:t>?</a:t>
            </a:r>
            <a:endParaRPr lang="ru-RU" sz="40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293373166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4" y="3219822"/>
            <a:ext cx="8856984" cy="857250"/>
          </a:xfrm>
        </p:spPr>
        <p:txBody>
          <a:bodyPr>
            <a:noAutofit/>
          </a:bodyPr>
          <a:lstStyle/>
          <a:p>
            <a:r>
              <a:rPr lang="ru-RU" sz="2800" b="1" dirty="0">
                <a:solidFill>
                  <a:srgbClr val="FFFF00"/>
                </a:solidFill>
                <a:latin typeface="Times New Roman" pitchFamily="18" charset="0"/>
                <a:cs typeface="Times New Roman" pitchFamily="18" charset="0"/>
              </a:rPr>
              <a:t>Тёмная материя</a:t>
            </a:r>
            <a:r>
              <a:rPr lang="ru-RU" sz="2800" i="1" dirty="0">
                <a:solidFill>
                  <a:srgbClr val="FFFF00"/>
                </a:solidFill>
                <a:latin typeface="Times New Roman" pitchFamily="18" charset="0"/>
                <a:cs typeface="Times New Roman" pitchFamily="18" charset="0"/>
              </a:rPr>
              <a:t> – загадочная субстанция, которая не излучает свет, но чьё присутствие ощущается по гравитации.</a:t>
            </a:r>
            <a:endParaRPr lang="ru-RU" sz="2800"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216832171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347864" y="1275606"/>
            <a:ext cx="2016224" cy="584775"/>
          </a:xfrm>
          <a:prstGeom prst="rect">
            <a:avLst/>
          </a:prstGeom>
        </p:spPr>
        <p:txBody>
          <a:bodyPr wrap="square">
            <a:spAutoFit/>
          </a:bodyPr>
          <a:lstStyle/>
          <a:p>
            <a:r>
              <a:rPr lang="ru-RU" sz="3200" dirty="0" smtClean="0">
                <a:solidFill>
                  <a:srgbClr val="FFFF00"/>
                </a:solidFill>
                <a:latin typeface="Times New Roman" pitchFamily="18" charset="0"/>
                <a:cs typeface="Times New Roman" pitchFamily="18" charset="0"/>
              </a:rPr>
              <a:t>Телескоп </a:t>
            </a:r>
            <a:endParaRPr lang="ru-RU" sz="3200" dirty="0"/>
          </a:p>
        </p:txBody>
      </p:sp>
    </p:spTree>
    <p:extLst>
      <p:ext uri="{BB962C8B-B14F-4D97-AF65-F5344CB8AC3E}">
        <p14:creationId xmlns:p14="http://schemas.microsoft.com/office/powerpoint/2010/main" val="388921795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683568" y="483518"/>
            <a:ext cx="7632848" cy="1754326"/>
          </a:xfrm>
          <a:prstGeom prst="rect">
            <a:avLst/>
          </a:prstGeom>
        </p:spPr>
        <p:txBody>
          <a:bodyPr wrap="square">
            <a:spAutoFit/>
          </a:bodyPr>
          <a:lstStyle/>
          <a:p>
            <a:pPr algn="ctr"/>
            <a:r>
              <a:rPr lang="ru-RU" sz="3600" b="1" dirty="0">
                <a:solidFill>
                  <a:srgbClr val="FFFF00"/>
                </a:solidFill>
                <a:latin typeface="Times New Roman" pitchFamily="18" charset="0"/>
                <a:cs typeface="Times New Roman" pitchFamily="18" charset="0"/>
              </a:rPr>
              <a:t>Кто таков «Небесный гость», которого постоянно высматривают телескопы </a:t>
            </a:r>
            <a:r>
              <a:rPr lang="ru-RU" sz="3600" b="1" dirty="0" err="1">
                <a:solidFill>
                  <a:srgbClr val="FFFF00"/>
                </a:solidFill>
                <a:latin typeface="Times New Roman" pitchFamily="18" charset="0"/>
                <a:cs typeface="Times New Roman" pitchFamily="18" charset="0"/>
              </a:rPr>
              <a:t>Тунки</a:t>
            </a:r>
            <a:r>
              <a:rPr lang="ru-RU" sz="3600" b="1" dirty="0">
                <a:solidFill>
                  <a:srgbClr val="FFFF00"/>
                </a:solidFill>
                <a:latin typeface="Times New Roman" pitchFamily="18" charset="0"/>
                <a:cs typeface="Times New Roman" pitchFamily="18" charset="0"/>
              </a:rPr>
              <a:t>?</a:t>
            </a:r>
            <a:endParaRPr lang="ru-RU" sz="3600"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311497044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215516" y="0"/>
            <a:ext cx="8712968" cy="1008112"/>
          </a:xfrm>
        </p:spPr>
        <p:txBody>
          <a:bodyPr anchor="t">
            <a:noAutofit/>
          </a:bodyPr>
          <a:lstStyle/>
          <a:p>
            <a:r>
              <a:rPr lang="ru-RU" sz="2800" b="1" dirty="0">
                <a:solidFill>
                  <a:srgbClr val="FFFF00"/>
                </a:solidFill>
                <a:latin typeface="Times New Roman" pitchFamily="18" charset="0"/>
                <a:cs typeface="Times New Roman" pitchFamily="18" charset="0"/>
              </a:rPr>
              <a:t>Астероид</a:t>
            </a:r>
            <a:r>
              <a:rPr lang="ru-RU" sz="2800" b="1" i="1" dirty="0">
                <a:solidFill>
                  <a:srgbClr val="FFFF00"/>
                </a:solidFill>
                <a:latin typeface="Times New Roman" pitchFamily="18" charset="0"/>
                <a:cs typeface="Times New Roman" pitchFamily="18" charset="0"/>
              </a:rPr>
              <a:t> </a:t>
            </a:r>
            <a:r>
              <a:rPr lang="ru-RU" sz="2800" i="1" dirty="0">
                <a:solidFill>
                  <a:srgbClr val="FFFF00"/>
                </a:solidFill>
                <a:latin typeface="Times New Roman" pitchFamily="18" charset="0"/>
                <a:cs typeface="Times New Roman" pitchFamily="18" charset="0"/>
              </a:rPr>
              <a:t>(или</a:t>
            </a:r>
            <a:r>
              <a:rPr lang="ru-RU" sz="2800" b="1" i="1" dirty="0">
                <a:solidFill>
                  <a:srgbClr val="FFFF00"/>
                </a:solidFill>
                <a:latin typeface="Times New Roman" pitchFamily="18" charset="0"/>
                <a:cs typeface="Times New Roman" pitchFamily="18" charset="0"/>
              </a:rPr>
              <a:t> </a:t>
            </a:r>
            <a:r>
              <a:rPr lang="ru-RU" sz="2800" b="1" dirty="0">
                <a:solidFill>
                  <a:srgbClr val="FFFF00"/>
                </a:solidFill>
                <a:latin typeface="Times New Roman" pitchFamily="18" charset="0"/>
                <a:cs typeface="Times New Roman" pitchFamily="18" charset="0"/>
              </a:rPr>
              <a:t>комета</a:t>
            </a:r>
            <a:r>
              <a:rPr lang="ru-RU" sz="2800" b="1" i="1" dirty="0">
                <a:solidFill>
                  <a:srgbClr val="FFFF00"/>
                </a:solidFill>
                <a:latin typeface="Times New Roman" pitchFamily="18" charset="0"/>
                <a:cs typeface="Times New Roman" pitchFamily="18" charset="0"/>
              </a:rPr>
              <a:t>)</a:t>
            </a:r>
            <a:r>
              <a:rPr lang="ru-RU" sz="2800" i="1" dirty="0">
                <a:solidFill>
                  <a:srgbClr val="FFFF00"/>
                </a:solidFill>
                <a:latin typeface="Times New Roman" pitchFamily="18" charset="0"/>
                <a:cs typeface="Times New Roman" pitchFamily="18" charset="0"/>
              </a:rPr>
              <a:t> – небольшое небесное тело, которое может пролететь опасно близко от Земли.</a:t>
            </a:r>
            <a:endParaRPr lang="ru-RU" sz="2800" dirty="0">
              <a:solidFill>
                <a:srgbClr val="FFFF00"/>
              </a:solidFill>
              <a:latin typeface="Times New Roman" pitchFamily="18" charset="0"/>
              <a:cs typeface="Times New Roman" pitchFamily="18" charset="0"/>
            </a:endParaRPr>
          </a:p>
        </p:txBody>
      </p:sp>
      <p:sp>
        <p:nvSpPr>
          <p:cNvPr id="2" name="Прямоугольник 1"/>
          <p:cNvSpPr/>
          <p:nvPr/>
        </p:nvSpPr>
        <p:spPr>
          <a:xfrm>
            <a:off x="3779912" y="3291830"/>
            <a:ext cx="5112568" cy="830997"/>
          </a:xfrm>
          <a:prstGeom prst="rect">
            <a:avLst/>
          </a:prstGeom>
        </p:spPr>
        <p:txBody>
          <a:bodyPr wrap="square">
            <a:spAutoFit/>
          </a:bodyPr>
          <a:lstStyle/>
          <a:p>
            <a:r>
              <a:rPr lang="en-US" sz="1600" dirty="0">
                <a:solidFill>
                  <a:srgbClr val="FFFF00"/>
                </a:solidFill>
                <a:latin typeface="Times New Roman" pitchFamily="18" charset="0"/>
                <a:cs typeface="Times New Roman" pitchFamily="18" charset="0"/>
              </a:rPr>
              <a:t>15 o</a:t>
            </a:r>
            <a:r>
              <a:rPr lang="ru-RU" sz="1600" dirty="0" err="1">
                <a:solidFill>
                  <a:srgbClr val="FFFF00"/>
                </a:solidFill>
                <a:latin typeface="Times New Roman" pitchFamily="18" charset="0"/>
                <a:cs typeface="Times New Roman" pitchFamily="18" charset="0"/>
              </a:rPr>
              <a:t>ктяб</a:t>
            </a:r>
            <a:r>
              <a:rPr lang="en-US" sz="1600" dirty="0">
                <a:solidFill>
                  <a:srgbClr val="FFFF00"/>
                </a:solidFill>
                <a:latin typeface="Times New Roman" pitchFamily="18" charset="0"/>
                <a:cs typeface="Times New Roman" pitchFamily="18" charset="0"/>
              </a:rPr>
              <a:t>p</a:t>
            </a:r>
            <a:r>
              <a:rPr lang="ru-RU" sz="1600" dirty="0">
                <a:solidFill>
                  <a:srgbClr val="FFFF00"/>
                </a:solidFill>
                <a:latin typeface="Times New Roman" pitchFamily="18" charset="0"/>
                <a:cs typeface="Times New Roman" pitchFamily="18" charset="0"/>
              </a:rPr>
              <a:t>я </a:t>
            </a:r>
            <a:r>
              <a:rPr lang="ru-RU" sz="1600" dirty="0" smtClean="0">
                <a:solidFill>
                  <a:srgbClr val="FFFF00"/>
                </a:solidFill>
                <a:latin typeface="Times New Roman" pitchFamily="18" charset="0"/>
                <a:cs typeface="Times New Roman" pitchFamily="18" charset="0"/>
              </a:rPr>
              <a:t>2024г. н</a:t>
            </a:r>
            <a:r>
              <a:rPr lang="en-US" sz="1600" dirty="0">
                <a:solidFill>
                  <a:srgbClr val="FFFF00"/>
                </a:solidFill>
                <a:latin typeface="Times New Roman" pitchFamily="18" charset="0"/>
                <a:cs typeface="Times New Roman" pitchFamily="18" charset="0"/>
              </a:rPr>
              <a:t>e</a:t>
            </a:r>
            <a:r>
              <a:rPr lang="ru-RU" sz="1600" dirty="0">
                <a:solidFill>
                  <a:srgbClr val="FFFF00"/>
                </a:solidFill>
                <a:latin typeface="Times New Roman" pitchFamily="18" charset="0"/>
                <a:cs typeface="Times New Roman" pitchFamily="18" charset="0"/>
              </a:rPr>
              <a:t>б</a:t>
            </a:r>
            <a:r>
              <a:rPr lang="en-US" sz="1600" dirty="0">
                <a:solidFill>
                  <a:srgbClr val="FFFF00"/>
                </a:solidFill>
                <a:latin typeface="Times New Roman" pitchFamily="18" charset="0"/>
                <a:cs typeface="Times New Roman" pitchFamily="18" charset="0"/>
              </a:rPr>
              <a:t>o </a:t>
            </a:r>
            <a:r>
              <a:rPr lang="ru-RU" sz="1600" dirty="0">
                <a:solidFill>
                  <a:srgbClr val="FFFF00"/>
                </a:solidFill>
                <a:latin typeface="Times New Roman" pitchFamily="18" charset="0"/>
                <a:cs typeface="Times New Roman" pitchFamily="18" charset="0"/>
              </a:rPr>
              <a:t>н</a:t>
            </a:r>
            <a:r>
              <a:rPr lang="en-US" sz="1600" dirty="0">
                <a:solidFill>
                  <a:srgbClr val="FFFF00"/>
                </a:solidFill>
                <a:latin typeface="Times New Roman" pitchFamily="18" charset="0"/>
                <a:cs typeface="Times New Roman" pitchFamily="18" charset="0"/>
              </a:rPr>
              <a:t>a</a:t>
            </a:r>
            <a:r>
              <a:rPr lang="ru-RU" sz="1600" dirty="0">
                <a:solidFill>
                  <a:srgbClr val="FFFF00"/>
                </a:solidFill>
                <a:latin typeface="Times New Roman" pitchFamily="18" charset="0"/>
                <a:cs typeface="Times New Roman" pitchFamily="18" charset="0"/>
              </a:rPr>
              <a:t>д Б</a:t>
            </a:r>
            <a:r>
              <a:rPr lang="en-US" sz="1600" dirty="0" err="1">
                <a:solidFill>
                  <a:srgbClr val="FFFF00"/>
                </a:solidFill>
                <a:latin typeface="Times New Roman" pitchFamily="18" charset="0"/>
                <a:cs typeface="Times New Roman" pitchFamily="18" charset="0"/>
              </a:rPr>
              <a:t>yp</a:t>
            </a:r>
            <a:r>
              <a:rPr lang="ru-RU" sz="1600" dirty="0">
                <a:solidFill>
                  <a:srgbClr val="FFFF00"/>
                </a:solidFill>
                <a:latin typeface="Times New Roman" pitchFamily="18" charset="0"/>
                <a:cs typeface="Times New Roman" pitchFamily="18" charset="0"/>
              </a:rPr>
              <a:t>яти</a:t>
            </a:r>
            <a:r>
              <a:rPr lang="en-US" sz="1600" dirty="0">
                <a:solidFill>
                  <a:srgbClr val="FFFF00"/>
                </a:solidFill>
                <a:latin typeface="Times New Roman" pitchFamily="18" charset="0"/>
                <a:cs typeface="Times New Roman" pitchFamily="18" charset="0"/>
              </a:rPr>
              <a:t>e</a:t>
            </a:r>
            <a:r>
              <a:rPr lang="ru-RU" sz="1600" dirty="0">
                <a:solidFill>
                  <a:srgbClr val="FFFF00"/>
                </a:solidFill>
                <a:latin typeface="Times New Roman" pitchFamily="18" charset="0"/>
                <a:cs typeface="Times New Roman" pitchFamily="18" charset="0"/>
              </a:rPr>
              <a:t>й </a:t>
            </a:r>
            <a:r>
              <a:rPr lang="en-US" sz="1600" dirty="0" err="1">
                <a:solidFill>
                  <a:srgbClr val="FFFF00"/>
                </a:solidFill>
                <a:latin typeface="Times New Roman" pitchFamily="18" charset="0"/>
                <a:cs typeface="Times New Roman" pitchFamily="18" charset="0"/>
              </a:rPr>
              <a:t>oc</a:t>
            </a:r>
            <a:r>
              <a:rPr lang="ru-RU" sz="1600" dirty="0">
                <a:solidFill>
                  <a:srgbClr val="FFFF00"/>
                </a:solidFill>
                <a:latin typeface="Times New Roman" pitchFamily="18" charset="0"/>
                <a:cs typeface="Times New Roman" pitchFamily="18" charset="0"/>
              </a:rPr>
              <a:t>в</a:t>
            </a:r>
            <a:r>
              <a:rPr lang="en-US" sz="1600" dirty="0">
                <a:solidFill>
                  <a:srgbClr val="FFFF00"/>
                </a:solidFill>
                <a:latin typeface="Times New Roman" pitchFamily="18" charset="0"/>
                <a:cs typeface="Times New Roman" pitchFamily="18" charset="0"/>
              </a:rPr>
              <a:t>e</a:t>
            </a:r>
            <a:r>
              <a:rPr lang="ru-RU" sz="1600" dirty="0" err="1">
                <a:solidFill>
                  <a:srgbClr val="FFFF00"/>
                </a:solidFill>
                <a:latin typeface="Times New Roman" pitchFamily="18" charset="0"/>
                <a:cs typeface="Times New Roman" pitchFamily="18" charset="0"/>
              </a:rPr>
              <a:t>тил</a:t>
            </a:r>
            <a:r>
              <a:rPr lang="en-US" sz="1600" dirty="0">
                <a:solidFill>
                  <a:srgbClr val="FFFF00"/>
                </a:solidFill>
                <a:latin typeface="Times New Roman" pitchFamily="18" charset="0"/>
                <a:cs typeface="Times New Roman" pitchFamily="18" charset="0"/>
              </a:rPr>
              <a:t>a </a:t>
            </a:r>
            <a:r>
              <a:rPr lang="ru-RU" sz="1600" dirty="0">
                <a:solidFill>
                  <a:srgbClr val="FFFF00"/>
                </a:solidFill>
                <a:latin typeface="Times New Roman" pitchFamily="18" charset="0"/>
                <a:cs typeface="Times New Roman" pitchFamily="18" charset="0"/>
              </a:rPr>
              <a:t>к</a:t>
            </a:r>
            <a:r>
              <a:rPr lang="en-US" sz="1600" dirty="0">
                <a:solidFill>
                  <a:srgbClr val="FFFF00"/>
                </a:solidFill>
                <a:latin typeface="Times New Roman" pitchFamily="18" charset="0"/>
                <a:cs typeface="Times New Roman" pitchFamily="18" charset="0"/>
              </a:rPr>
              <a:t>o</a:t>
            </a:r>
            <a:r>
              <a:rPr lang="ru-RU" sz="1600" dirty="0">
                <a:solidFill>
                  <a:srgbClr val="FFFF00"/>
                </a:solidFill>
                <a:latin typeface="Times New Roman" pitchFamily="18" charset="0"/>
                <a:cs typeface="Times New Roman" pitchFamily="18" charset="0"/>
              </a:rPr>
              <a:t>м</a:t>
            </a:r>
            <a:r>
              <a:rPr lang="en-US" sz="1600" dirty="0">
                <a:solidFill>
                  <a:srgbClr val="FFFF00"/>
                </a:solidFill>
                <a:latin typeface="Times New Roman" pitchFamily="18" charset="0"/>
                <a:cs typeface="Times New Roman" pitchFamily="18" charset="0"/>
              </a:rPr>
              <a:t>e</a:t>
            </a:r>
            <a:r>
              <a:rPr lang="ru-RU" sz="1600" dirty="0">
                <a:solidFill>
                  <a:srgbClr val="FFFF00"/>
                </a:solidFill>
                <a:latin typeface="Times New Roman" pitchFamily="18" charset="0"/>
                <a:cs typeface="Times New Roman" pitchFamily="18" charset="0"/>
              </a:rPr>
              <a:t>т</a:t>
            </a:r>
            <a:r>
              <a:rPr lang="en-US" sz="1600" dirty="0">
                <a:solidFill>
                  <a:srgbClr val="FFFF00"/>
                </a:solidFill>
                <a:latin typeface="Times New Roman" pitchFamily="18" charset="0"/>
                <a:cs typeface="Times New Roman" pitchFamily="18" charset="0"/>
              </a:rPr>
              <a:t>a C/202</a:t>
            </a:r>
            <a:r>
              <a:rPr lang="ru-RU" sz="1600" dirty="0">
                <a:solidFill>
                  <a:srgbClr val="FFFF00"/>
                </a:solidFill>
                <a:latin typeface="Times New Roman" pitchFamily="18" charset="0"/>
                <a:cs typeface="Times New Roman" pitchFamily="18" charset="0"/>
              </a:rPr>
              <a:t>З </a:t>
            </a:r>
            <a:r>
              <a:rPr lang="en-US" sz="1600" dirty="0">
                <a:solidFill>
                  <a:srgbClr val="FFFF00"/>
                </a:solidFill>
                <a:latin typeface="Times New Roman" pitchFamily="18" charset="0"/>
                <a:cs typeface="Times New Roman" pitchFamily="18" charset="0"/>
              </a:rPr>
              <a:t>A</a:t>
            </a:r>
            <a:r>
              <a:rPr lang="ru-RU" sz="1600" dirty="0">
                <a:solidFill>
                  <a:srgbClr val="FFFF00"/>
                </a:solidFill>
                <a:latin typeface="Times New Roman" pitchFamily="18" charset="0"/>
                <a:cs typeface="Times New Roman" pitchFamily="18" charset="0"/>
              </a:rPr>
              <a:t>З (</a:t>
            </a:r>
            <a:r>
              <a:rPr lang="ru-RU" sz="1600" dirty="0" err="1">
                <a:solidFill>
                  <a:srgbClr val="FFFF00"/>
                </a:solidFill>
                <a:latin typeface="Times New Roman" pitchFamily="18" charset="0"/>
                <a:cs typeface="Times New Roman" pitchFamily="18" charset="0"/>
              </a:rPr>
              <a:t>Цзыцзиньш</a:t>
            </a:r>
            <a:r>
              <a:rPr lang="en-US" sz="1600" dirty="0">
                <a:solidFill>
                  <a:srgbClr val="FFFF00"/>
                </a:solidFill>
                <a:latin typeface="Times New Roman" pitchFamily="18" charset="0"/>
                <a:cs typeface="Times New Roman" pitchFamily="18" charset="0"/>
              </a:rPr>
              <a:t>a</a:t>
            </a:r>
            <a:r>
              <a:rPr lang="ru-RU" sz="1600" dirty="0" err="1">
                <a:solidFill>
                  <a:srgbClr val="FFFF00"/>
                </a:solidFill>
                <a:latin typeface="Times New Roman" pitchFamily="18" charset="0"/>
                <a:cs typeface="Times New Roman" pitchFamily="18" charset="0"/>
              </a:rPr>
              <a:t>нь</a:t>
            </a:r>
            <a:r>
              <a:rPr lang="ru-RU" sz="1600" dirty="0">
                <a:solidFill>
                  <a:srgbClr val="FFFF00"/>
                </a:solidFill>
                <a:latin typeface="Times New Roman" pitchFamily="18" charset="0"/>
                <a:cs typeface="Times New Roman" pitchFamily="18" charset="0"/>
              </a:rPr>
              <a:t>-</a:t>
            </a:r>
            <a:r>
              <a:rPr lang="en-US" sz="1600" dirty="0">
                <a:solidFill>
                  <a:srgbClr val="FFFF00"/>
                </a:solidFill>
                <a:latin typeface="Times New Roman" pitchFamily="18" charset="0"/>
                <a:cs typeface="Times New Roman" pitchFamily="18" charset="0"/>
              </a:rPr>
              <a:t>ATLAS). </a:t>
            </a:r>
            <a:r>
              <a:rPr lang="en-US" sz="1600" dirty="0" err="1">
                <a:solidFill>
                  <a:srgbClr val="FFFF00"/>
                </a:solidFill>
                <a:latin typeface="Times New Roman" pitchFamily="18" charset="0"/>
                <a:cs typeface="Times New Roman" pitchFamily="18" charset="0"/>
              </a:rPr>
              <a:t>Ee</a:t>
            </a:r>
            <a:r>
              <a:rPr lang="en-US" sz="1600" dirty="0">
                <a:solidFill>
                  <a:srgbClr val="FFFF00"/>
                </a:solidFill>
                <a:latin typeface="Times New Roman" pitchFamily="18" charset="0"/>
                <a:cs typeface="Times New Roman" pitchFamily="18" charset="0"/>
              </a:rPr>
              <a:t> c</a:t>
            </a:r>
            <a:r>
              <a:rPr lang="ru-RU" sz="1600" dirty="0" err="1">
                <a:solidFill>
                  <a:srgbClr val="FFFF00"/>
                </a:solidFill>
                <a:latin typeface="Times New Roman" pitchFamily="18" charset="0"/>
                <a:cs typeface="Times New Roman" pitchFamily="18" charset="0"/>
              </a:rPr>
              <a:t>ияни</a:t>
            </a:r>
            <a:r>
              <a:rPr lang="en-US" sz="1600" dirty="0">
                <a:solidFill>
                  <a:srgbClr val="FFFF00"/>
                </a:solidFill>
                <a:latin typeface="Times New Roman" pitchFamily="18" charset="0"/>
                <a:cs typeface="Times New Roman" pitchFamily="18" charset="0"/>
              </a:rPr>
              <a:t>e </a:t>
            </a:r>
            <a:r>
              <a:rPr lang="ru-RU" sz="1600" dirty="0">
                <a:solidFill>
                  <a:srgbClr val="FFFF00"/>
                </a:solidFill>
                <a:latin typeface="Times New Roman" pitchFamily="18" charset="0"/>
                <a:cs typeface="Times New Roman" pitchFamily="18" charset="0"/>
              </a:rPr>
              <a:t>был</a:t>
            </a:r>
            <a:r>
              <a:rPr lang="en-US" sz="1600" dirty="0">
                <a:solidFill>
                  <a:srgbClr val="FFFF00"/>
                </a:solidFill>
                <a:latin typeface="Times New Roman" pitchFamily="18" charset="0"/>
                <a:cs typeface="Times New Roman" pitchFamily="18" charset="0"/>
              </a:rPr>
              <a:t>o </a:t>
            </a:r>
            <a:r>
              <a:rPr lang="ru-RU" sz="1600" dirty="0" err="1">
                <a:solidFill>
                  <a:srgbClr val="FFFF00"/>
                </a:solidFill>
                <a:latin typeface="Times New Roman" pitchFamily="18" charset="0"/>
                <a:cs typeface="Times New Roman" pitchFamily="18" charset="0"/>
              </a:rPr>
              <a:t>видн</a:t>
            </a:r>
            <a:r>
              <a:rPr lang="en-US" sz="1600" dirty="0">
                <a:solidFill>
                  <a:srgbClr val="FFFF00"/>
                </a:solidFill>
                <a:latin typeface="Times New Roman" pitchFamily="18" charset="0"/>
                <a:cs typeface="Times New Roman" pitchFamily="18" charset="0"/>
              </a:rPr>
              <a:t>o </a:t>
            </a:r>
            <a:r>
              <a:rPr lang="ru-RU" sz="1600" dirty="0">
                <a:solidFill>
                  <a:srgbClr val="FFFF00"/>
                </a:solidFill>
                <a:latin typeface="Times New Roman" pitchFamily="18" charset="0"/>
                <a:cs typeface="Times New Roman" pitchFamily="18" charset="0"/>
              </a:rPr>
              <a:t>н</a:t>
            </a:r>
            <a:r>
              <a:rPr lang="en-US" sz="1600" dirty="0">
                <a:solidFill>
                  <a:srgbClr val="FFFF00"/>
                </a:solidFill>
                <a:latin typeface="Times New Roman" pitchFamily="18" charset="0"/>
                <a:cs typeface="Times New Roman" pitchFamily="18" charset="0"/>
              </a:rPr>
              <a:t>e</a:t>
            </a:r>
            <a:r>
              <a:rPr lang="ru-RU" sz="1600" dirty="0">
                <a:solidFill>
                  <a:srgbClr val="FFFF00"/>
                </a:solidFill>
                <a:latin typeface="Times New Roman" pitchFamily="18" charset="0"/>
                <a:cs typeface="Times New Roman" pitchFamily="18" charset="0"/>
              </a:rPr>
              <a:t>в</a:t>
            </a:r>
            <a:r>
              <a:rPr lang="en-US" sz="1600" dirty="0" err="1">
                <a:solidFill>
                  <a:srgbClr val="FFFF00"/>
                </a:solidFill>
                <a:latin typeface="Times New Roman" pitchFamily="18" charset="0"/>
                <a:cs typeface="Times New Roman" pitchFamily="18" charset="0"/>
              </a:rPr>
              <a:t>oopy</a:t>
            </a:r>
            <a:r>
              <a:rPr lang="ru-RU" sz="1600" dirty="0">
                <a:solidFill>
                  <a:srgbClr val="FFFF00"/>
                </a:solidFill>
                <a:latin typeface="Times New Roman" pitchFamily="18" charset="0"/>
                <a:cs typeface="Times New Roman" pitchFamily="18" charset="0"/>
              </a:rPr>
              <a:t>ж</a:t>
            </a:r>
            <a:r>
              <a:rPr lang="en-US" sz="1600" dirty="0">
                <a:solidFill>
                  <a:srgbClr val="FFFF00"/>
                </a:solidFill>
                <a:latin typeface="Times New Roman" pitchFamily="18" charset="0"/>
                <a:cs typeface="Times New Roman" pitchFamily="18" charset="0"/>
              </a:rPr>
              <a:t>e</a:t>
            </a:r>
            <a:r>
              <a:rPr lang="ru-RU" sz="1600" dirty="0" err="1">
                <a:solidFill>
                  <a:srgbClr val="FFFF00"/>
                </a:solidFill>
                <a:latin typeface="Times New Roman" pitchFamily="18" charset="0"/>
                <a:cs typeface="Times New Roman" pitchFamily="18" charset="0"/>
              </a:rPr>
              <a:t>нным</a:t>
            </a:r>
            <a:r>
              <a:rPr lang="ru-RU" sz="1600" dirty="0">
                <a:solidFill>
                  <a:srgbClr val="FFFF00"/>
                </a:solidFill>
                <a:latin typeface="Times New Roman" pitchFamily="18" charset="0"/>
                <a:cs typeface="Times New Roman" pitchFamily="18" charset="0"/>
              </a:rPr>
              <a:t> </a:t>
            </a:r>
            <a:r>
              <a:rPr lang="ru-RU" sz="1600" dirty="0" err="1">
                <a:solidFill>
                  <a:srgbClr val="FFFF00"/>
                </a:solidFill>
                <a:latin typeface="Times New Roman" pitchFamily="18" charset="0"/>
                <a:cs typeface="Times New Roman" pitchFamily="18" charset="0"/>
              </a:rPr>
              <a:t>гл</a:t>
            </a:r>
            <a:r>
              <a:rPr lang="en-US" sz="1600" dirty="0">
                <a:solidFill>
                  <a:srgbClr val="FFFF00"/>
                </a:solidFill>
                <a:latin typeface="Times New Roman" pitchFamily="18" charset="0"/>
                <a:cs typeface="Times New Roman" pitchFamily="18" charset="0"/>
              </a:rPr>
              <a:t>a</a:t>
            </a:r>
            <a:r>
              <a:rPr lang="ru-RU" sz="1600" dirty="0">
                <a:solidFill>
                  <a:srgbClr val="FFFF00"/>
                </a:solidFill>
                <a:latin typeface="Times New Roman" pitchFamily="18" charset="0"/>
                <a:cs typeface="Times New Roman" pitchFamily="18" charset="0"/>
              </a:rPr>
              <a:t>з</a:t>
            </a:r>
            <a:r>
              <a:rPr lang="en-US" sz="1600" dirty="0">
                <a:solidFill>
                  <a:srgbClr val="FFFF00"/>
                </a:solidFill>
                <a:latin typeface="Times New Roman" pitchFamily="18" charset="0"/>
                <a:cs typeface="Times New Roman" pitchFamily="18" charset="0"/>
              </a:rPr>
              <a:t>o</a:t>
            </a:r>
            <a:r>
              <a:rPr lang="ru-RU" sz="1600" dirty="0" smtClean="0">
                <a:solidFill>
                  <a:srgbClr val="FFFF00"/>
                </a:solidFill>
                <a:latin typeface="Times New Roman" pitchFamily="18" charset="0"/>
                <a:cs typeface="Times New Roman" pitchFamily="18" charset="0"/>
              </a:rPr>
              <a:t>м.</a:t>
            </a:r>
            <a:endParaRPr lang="ru-RU" sz="1600"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31100863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79512" y="555526"/>
            <a:ext cx="8712968" cy="1754326"/>
          </a:xfrm>
          <a:prstGeom prst="rect">
            <a:avLst/>
          </a:prstGeom>
        </p:spPr>
        <p:txBody>
          <a:bodyPr wrap="square">
            <a:spAutoFit/>
          </a:bodyPr>
          <a:lstStyle/>
          <a:p>
            <a:pPr algn="ctr"/>
            <a:r>
              <a:rPr lang="ru-RU" sz="3600" b="1" dirty="0">
                <a:solidFill>
                  <a:srgbClr val="FFFF00"/>
                </a:solidFill>
                <a:latin typeface="Times New Roman" pitchFamily="18" charset="0"/>
                <a:cs typeface="Times New Roman" pitchFamily="18" charset="0"/>
              </a:rPr>
              <a:t>Кто такая «Снежная королева </a:t>
            </a:r>
            <a:r>
              <a:rPr lang="ru-RU" sz="3600" b="1" dirty="0" err="1">
                <a:solidFill>
                  <a:srgbClr val="FFFF00"/>
                </a:solidFill>
                <a:latin typeface="Times New Roman" pitchFamily="18" charset="0"/>
                <a:cs typeface="Times New Roman" pitchFamily="18" charset="0"/>
              </a:rPr>
              <a:t>Тунки</a:t>
            </a:r>
            <a:r>
              <a:rPr lang="ru-RU" sz="3600" b="1" dirty="0">
                <a:solidFill>
                  <a:srgbClr val="FFFF00"/>
                </a:solidFill>
                <a:latin typeface="Times New Roman" pitchFamily="18" charset="0"/>
                <a:cs typeface="Times New Roman" pitchFamily="18" charset="0"/>
              </a:rPr>
              <a:t>», изучению которой посвящены целые научные программы?</a:t>
            </a:r>
            <a:endParaRPr lang="ru-RU" sz="3600"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3134613598"/>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107504" y="3363838"/>
            <a:ext cx="8784976" cy="619932"/>
          </a:xfrm>
        </p:spPr>
        <p:txBody>
          <a:bodyPr anchor="t">
            <a:noAutofit/>
          </a:bodyPr>
          <a:lstStyle/>
          <a:p>
            <a:r>
              <a:rPr lang="ru-RU" sz="2800" b="1" dirty="0">
                <a:solidFill>
                  <a:srgbClr val="FFFF00"/>
                </a:solidFill>
                <a:latin typeface="Times New Roman" pitchFamily="18" charset="0"/>
                <a:cs typeface="Times New Roman" pitchFamily="18" charset="0"/>
              </a:rPr>
              <a:t>Серебристые (</a:t>
            </a:r>
            <a:r>
              <a:rPr lang="ru-RU" sz="2800" b="1" dirty="0" err="1">
                <a:solidFill>
                  <a:srgbClr val="FFFF00"/>
                </a:solidFill>
                <a:latin typeface="Times New Roman" pitchFamily="18" charset="0"/>
                <a:cs typeface="Times New Roman" pitchFamily="18" charset="0"/>
              </a:rPr>
              <a:t>мезосферные</a:t>
            </a:r>
            <a:r>
              <a:rPr lang="ru-RU" sz="2800" b="1" dirty="0">
                <a:solidFill>
                  <a:srgbClr val="FFFF00"/>
                </a:solidFill>
                <a:latin typeface="Times New Roman" pitchFamily="18" charset="0"/>
                <a:cs typeface="Times New Roman" pitchFamily="18" charset="0"/>
              </a:rPr>
              <a:t>) облака</a:t>
            </a:r>
            <a:r>
              <a:rPr lang="ru-RU" sz="2800" i="1" dirty="0">
                <a:solidFill>
                  <a:srgbClr val="FFFF00"/>
                </a:solidFill>
                <a:latin typeface="Times New Roman" pitchFamily="18" charset="0"/>
                <a:cs typeface="Times New Roman" pitchFamily="18" charset="0"/>
              </a:rPr>
              <a:t> – самые высокие и холодные облака в атмосфере </a:t>
            </a:r>
            <a:r>
              <a:rPr lang="ru-RU" sz="2800" i="1" dirty="0" smtClean="0">
                <a:solidFill>
                  <a:srgbClr val="FFFF00"/>
                </a:solidFill>
                <a:latin typeface="Times New Roman" pitchFamily="18" charset="0"/>
                <a:cs typeface="Times New Roman" pitchFamily="18" charset="0"/>
              </a:rPr>
              <a:t>Земли.</a:t>
            </a:r>
            <a:endParaRPr lang="ru-RU" sz="28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18904851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7979" y="1131590"/>
            <a:ext cx="8640960" cy="1077218"/>
          </a:xfrm>
          <a:prstGeom prst="rect">
            <a:avLst/>
          </a:prstGeom>
        </p:spPr>
        <p:txBody>
          <a:bodyPr wrap="square">
            <a:spAutoFit/>
          </a:bodyPr>
          <a:lstStyle/>
          <a:p>
            <a:pPr algn="ctr"/>
            <a:r>
              <a:rPr lang="ru-RU" sz="32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t>
            </a:r>
            <a:r>
              <a:rPr lang="ru-RU" sz="3200" b="1" dirty="0">
                <a:solidFill>
                  <a:srgbClr val="FFFF00"/>
                </a:solidFill>
                <a:latin typeface="Times New Roman" pitchFamily="18" charset="0"/>
                <a:cs typeface="Times New Roman" pitchFamily="18" charset="0"/>
              </a:rPr>
              <a:t>Кто таков «Астрономический часовщик», чьи сигналы ищут в данных обсерваторий</a:t>
            </a:r>
            <a:r>
              <a:rPr lang="ru-RU" sz="3200" b="1" dirty="0" smtClean="0">
                <a:solidFill>
                  <a:srgbClr val="FFFF00"/>
                </a:solidFill>
                <a:latin typeface="Times New Roman" pitchFamily="18" charset="0"/>
                <a:cs typeface="Times New Roman" pitchFamily="18" charset="0"/>
              </a:rPr>
              <a:t>?</a:t>
            </a:r>
            <a:r>
              <a:rPr lang="ru-RU" sz="32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a:t>
            </a:r>
            <a:endParaRPr lang="ru-RU" sz="3200"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11247630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307975" y="3075806"/>
            <a:ext cx="8656513" cy="1306258"/>
          </a:xfrm>
        </p:spPr>
        <p:txBody>
          <a:bodyPr anchor="t">
            <a:noAutofit/>
          </a:bodyPr>
          <a:lstStyle/>
          <a:p>
            <a:r>
              <a:rPr lang="ru-RU" sz="2400" b="1" dirty="0">
                <a:solidFill>
                  <a:srgbClr val="FFFF00"/>
                </a:solidFill>
                <a:latin typeface="Times New Roman" pitchFamily="18" charset="0"/>
                <a:cs typeface="Times New Roman" pitchFamily="18" charset="0"/>
              </a:rPr>
              <a:t>Пульсар</a:t>
            </a:r>
            <a:r>
              <a:rPr lang="ru-RU" sz="2400" i="1" dirty="0">
                <a:solidFill>
                  <a:srgbClr val="FFFF00"/>
                </a:solidFill>
                <a:latin typeface="Times New Roman" pitchFamily="18" charset="0"/>
                <a:cs typeface="Times New Roman" pitchFamily="18" charset="0"/>
              </a:rPr>
              <a:t> – быстро вращающаяся нейтронная звезда, испускающая строго периодические импульсы излучения, подобно космическому маяку.</a:t>
            </a:r>
            <a:endParaRPr lang="ru-RU" sz="24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 name="AutoShape 2" descr="Пульсар PSR J1748-2446ad в представлении художника / © &lt;!--noindex--&gt;&lt;a href=&quot;https://pikabu.ru/story/716_oborotov_v_sekundu_samyiy_byistryiy_pulsar_vo_vselennoy_12014141?u=http%3A%2F%2Fmavink.com&amp;t=mavink.com&amp;h=991cf874aa8f729670545b8dfc8497e9c2a6cadc&quot; title=&quot;http://mavink.com&quot; target=&quot;_blank&quot; rel=&quot;nofollow noopener&quot;&gt;mavink.com&lt;/a&gt;&lt;!--/noindex--&g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5" name="AutoShape 4" descr="Пульсар PSR J1748-2446ad в представлении художника / © &lt;!--noindex--&gt;&lt;a href=&quot;https://pikabu.ru/story/716_oborotov_v_sekundu_samyiy_byistryiy_pulsar_vo_vselennoy_12014141?u=http%3A%2F%2Fmavink.com&amp;t=mavink.com&amp;h=991cf874aa8f729670545b8dfc8497e9c2a6cadc&quot; title=&quot;http://mavink.com&quot; target=&quot;_blank&quot; rel=&quot;nofollow noopener&quot;&gt;mavink.com&lt;/a&gt;&lt;!--/noindex--&g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val="278344825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47664" y="843558"/>
            <a:ext cx="5958408" cy="3046988"/>
          </a:xfrm>
          <a:prstGeom prst="rect">
            <a:avLst/>
          </a:prstGeom>
        </p:spPr>
        <p:txBody>
          <a:bodyPr wrap="square">
            <a:spAutoFit/>
          </a:bodyPr>
          <a:lstStyle/>
          <a:p>
            <a:pPr algn="ctr"/>
            <a:r>
              <a:rPr lang="en-US" sz="9600" dirty="0" smtClean="0">
                <a:solidFill>
                  <a:srgbClr val="FFFF00"/>
                </a:solidFill>
                <a:effectLst>
                  <a:outerShdw blurRad="38100" dist="38100" dir="2700000" algn="tl">
                    <a:srgbClr val="000000">
                      <a:alpha val="43137"/>
                    </a:srgbClr>
                  </a:outerShdw>
                </a:effectLst>
                <a:latin typeface="Georgia" pitchFamily="18" charset="0"/>
                <a:cs typeface="Calibri Light" pitchFamily="34" charset="0"/>
              </a:rPr>
              <a:t>II </a:t>
            </a:r>
            <a:endParaRPr lang="ru-RU" sz="9600" dirty="0" smtClean="0">
              <a:solidFill>
                <a:srgbClr val="FFFF00"/>
              </a:solidFill>
              <a:effectLst>
                <a:outerShdw blurRad="38100" dist="38100" dir="2700000" algn="tl">
                  <a:srgbClr val="000000">
                    <a:alpha val="43137"/>
                  </a:srgbClr>
                </a:outerShdw>
              </a:effectLst>
              <a:latin typeface="Georgia" pitchFamily="18" charset="0"/>
              <a:cs typeface="Calibri Light" pitchFamily="34" charset="0"/>
            </a:endParaRPr>
          </a:p>
          <a:p>
            <a:pPr algn="ctr"/>
            <a:r>
              <a:rPr lang="ru-RU" sz="9600" dirty="0" smtClean="0">
                <a:solidFill>
                  <a:srgbClr val="FFFF00"/>
                </a:solidFill>
                <a:effectLst>
                  <a:outerShdw blurRad="38100" dist="38100" dir="2700000" algn="tl">
                    <a:srgbClr val="000000">
                      <a:alpha val="43137"/>
                    </a:srgbClr>
                  </a:outerShdw>
                </a:effectLst>
                <a:latin typeface="Georgia" pitchFamily="18" charset="0"/>
                <a:cs typeface="Calibri Light" pitchFamily="34" charset="0"/>
              </a:rPr>
              <a:t>РАУНД</a:t>
            </a:r>
            <a:endParaRPr lang="ru-RU" sz="9600" dirty="0">
              <a:solidFill>
                <a:srgbClr val="FFFF00"/>
              </a:solidFill>
              <a:effectLst>
                <a:outerShdw blurRad="38100" dist="38100" dir="2700000" algn="tl">
                  <a:srgbClr val="000000">
                    <a:alpha val="43137"/>
                  </a:srgbClr>
                </a:outerShdw>
              </a:effectLst>
              <a:latin typeface="Georgia" pitchFamily="18" charset="0"/>
              <a:cs typeface="Calibri Light" pitchFamily="34" charset="0"/>
            </a:endParaRPr>
          </a:p>
        </p:txBody>
      </p:sp>
    </p:spTree>
    <p:extLst>
      <p:ext uri="{BB962C8B-B14F-4D97-AF65-F5344CB8AC3E}">
        <p14:creationId xmlns:p14="http://schemas.microsoft.com/office/powerpoint/2010/main" val="224332360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89274" y="267494"/>
            <a:ext cx="8568952" cy="4247317"/>
          </a:xfrm>
          <a:prstGeom prst="rect">
            <a:avLst/>
          </a:prstGeom>
        </p:spPr>
        <p:txBody>
          <a:bodyPr wrap="square">
            <a:spAutoFit/>
          </a:bodyPr>
          <a:lstStyle/>
          <a:p>
            <a:pPr algn="ctr"/>
            <a:r>
              <a:rPr lang="ru-RU" sz="54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Наука в лицах</a:t>
            </a:r>
            <a:br>
              <a:rPr lang="ru-RU" sz="54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br>
            <a:r>
              <a:rPr lang="ru-RU" sz="54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Закон есть закон</a:t>
            </a:r>
            <a:br>
              <a:rPr lang="ru-RU" sz="54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br>
            <a:r>
              <a:rPr lang="ru-RU" sz="54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Что-то видел, где-то слышал</a:t>
            </a:r>
            <a:br>
              <a:rPr lang="ru-RU" sz="54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br>
            <a:r>
              <a:rPr lang="ru-RU" sz="54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Красота да и </a:t>
            </a:r>
            <a:r>
              <a:rPr lang="ru-RU" sz="540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только</a:t>
            </a:r>
            <a:endParaRPr lang="ru-RU" sz="54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p>
            <a:pPr algn="ctr"/>
            <a:r>
              <a:rPr lang="ru-RU" sz="54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Зоопарк на небе</a:t>
            </a:r>
            <a:endParaRPr lang="ru-RU" sz="5400" dirty="0"/>
          </a:p>
        </p:txBody>
      </p:sp>
    </p:spTree>
    <p:extLst>
      <p:ext uri="{BB962C8B-B14F-4D97-AF65-F5344CB8AC3E}">
        <p14:creationId xmlns:p14="http://schemas.microsoft.com/office/powerpoint/2010/main" val="174109687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Таблица 3"/>
          <p:cNvGraphicFramePr>
            <a:graphicFrameLocks noGrp="1"/>
          </p:cNvGraphicFramePr>
          <p:nvPr>
            <p:extLst>
              <p:ext uri="{D42A27DB-BD31-4B8C-83A1-F6EECF244321}">
                <p14:modId xmlns:p14="http://schemas.microsoft.com/office/powerpoint/2010/main" val="1048431820"/>
              </p:ext>
            </p:extLst>
          </p:nvPr>
        </p:nvGraphicFramePr>
        <p:xfrm>
          <a:off x="35496" y="51470"/>
          <a:ext cx="9073008" cy="5040560"/>
        </p:xfrm>
        <a:graphic>
          <a:graphicData uri="http://schemas.openxmlformats.org/drawingml/2006/table">
            <a:tbl>
              <a:tblPr firstRow="1" bandRow="1">
                <a:tableStyleId>{D113A9D2-9D6B-4929-AA2D-F23B5EE8CBE7}</a:tableStyleId>
              </a:tblPr>
              <a:tblGrid>
                <a:gridCol w="2016224"/>
                <a:gridCol w="1368152"/>
                <a:gridCol w="1440160"/>
                <a:gridCol w="1368152"/>
                <a:gridCol w="1440160"/>
                <a:gridCol w="1440160"/>
              </a:tblGrid>
              <a:tr h="1008112">
                <a:tc>
                  <a:txBody>
                    <a:bodyPr/>
                    <a:lstStyle/>
                    <a:p>
                      <a:pPr algn="ctr"/>
                      <a:r>
                        <a:rPr lang="ru-RU" sz="2000" b="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Наука в лицах</a:t>
                      </a:r>
                      <a:endParaRPr lang="ru-RU" sz="2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3" action="ppaction://hlinksldjump"/>
                        </a:rPr>
                        <a:t>200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4" action="ppaction://hlinksldjump"/>
                        </a:rPr>
                        <a:t>400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5" action="ppaction://hlinksldjump"/>
                        </a:rPr>
                        <a:t>600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6" action="ppaction://hlinksldjump"/>
                        </a:rPr>
                        <a:t>800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7" action="ppaction://hlinksldjump"/>
                        </a:rPr>
                        <a:t>1000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r>
              <a:tr h="1008112">
                <a:tc>
                  <a:txBody>
                    <a:bodyPr/>
                    <a:lstStyle/>
                    <a:p>
                      <a:pPr algn="ctr"/>
                      <a:r>
                        <a:rPr lang="ru-RU" sz="2000" b="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Закон есть закон</a:t>
                      </a:r>
                      <a:endParaRPr lang="ru-RU" sz="2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8" action="ppaction://hlinksldjump"/>
                        </a:rPr>
                        <a:t>200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9" action="ppaction://hlinksldjump"/>
                        </a:rPr>
                        <a:t>400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0" action="ppaction://hlinksldjump"/>
                        </a:rPr>
                        <a:t>600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1" action="ppaction://hlinksldjump"/>
                        </a:rPr>
                        <a:t>800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2" action="ppaction://hlinksldjump"/>
                        </a:rPr>
                        <a:t>1000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r>
              <a:tr h="1008112">
                <a:tc>
                  <a:txBody>
                    <a:bodyPr/>
                    <a:lstStyle/>
                    <a:p>
                      <a:pPr algn="ctr"/>
                      <a:r>
                        <a:rPr lang="ru-RU" sz="2000" b="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Что-то видел,  </a:t>
                      </a:r>
                    </a:p>
                    <a:p>
                      <a:pPr algn="ctr"/>
                      <a:r>
                        <a:rPr lang="ru-RU" sz="2000" b="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где-то слышал</a:t>
                      </a:r>
                      <a:endParaRPr lang="ru-RU" sz="2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3" action="ppaction://hlinksldjump"/>
                        </a:rPr>
                        <a:t>200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4" action="ppaction://hlinksldjump"/>
                        </a:rPr>
                        <a:t>400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5" action="ppaction://hlinksldjump"/>
                        </a:rPr>
                        <a:t>600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6" action="ppaction://hlinksldjump"/>
                        </a:rPr>
                        <a:t>800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7" action="ppaction://hlinksldjump"/>
                        </a:rPr>
                        <a:t>1000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r>
              <a:tr h="1008112">
                <a:tc>
                  <a:txBody>
                    <a:bodyPr/>
                    <a:lstStyle/>
                    <a:p>
                      <a:pPr algn="ctr"/>
                      <a:r>
                        <a:rPr lang="ru-RU" sz="2000" b="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Красота да и только!</a:t>
                      </a:r>
                      <a:endParaRPr lang="ru-RU" sz="2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8" action="ppaction://hlinksldjump"/>
                        </a:rPr>
                        <a:t>200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19" action="ppaction://hlinksldjump"/>
                        </a:rPr>
                        <a:t>400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20" action="ppaction://hlinksldjump"/>
                        </a:rPr>
                        <a:t>600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21" action="ppaction://hlinksldjump"/>
                        </a:rPr>
                        <a:t>800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22" action="ppaction://hlinksldjump"/>
                        </a:rPr>
                        <a:t>1000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r>
              <a:tr h="1008112">
                <a:tc>
                  <a:txBody>
                    <a:bodyPr/>
                    <a:lstStyle/>
                    <a:p>
                      <a:pPr algn="ctr"/>
                      <a:r>
                        <a:rPr lang="ru-RU" sz="2000" b="1"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Зоопарк на небе</a:t>
                      </a:r>
                      <a:endParaRPr lang="ru-RU" sz="2000" b="1"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23" action="ppaction://hlinksldjump"/>
                        </a:rPr>
                        <a:t>200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24" action="ppaction://hlinksldjump"/>
                        </a:rPr>
                        <a:t>400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25" action="ppaction://hlinksldjump"/>
                        </a:rPr>
                        <a:t>600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dirty="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26" action="ppaction://hlinksldjump"/>
                        </a:rPr>
                        <a:t>800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c>
                  <a:txBody>
                    <a:bodyPr/>
                    <a:lstStyle/>
                    <a:p>
                      <a:pPr algn="ctr"/>
                      <a:r>
                        <a:rPr lang="ru-RU" sz="4800" b="0"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hlinkClick r:id="rId27" action="ppaction://hlinksldjump"/>
                        </a:rPr>
                        <a:t>1000</a:t>
                      </a:r>
                      <a:endParaRPr lang="ru-RU" sz="4800" b="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txBody>
                  <a:tcPr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rgbClr val="008080"/>
                    </a:solidFill>
                  </a:tcPr>
                </a:tc>
              </a:tr>
            </a:tbl>
          </a:graphicData>
        </a:graphic>
      </p:graphicFrame>
      <p:sp>
        <p:nvSpPr>
          <p:cNvPr id="2" name="Управляющая кнопка: настраиваемая 1">
            <a:hlinkClick r:id="rId28" action="ppaction://hlinksldjump" highlightClick="1"/>
          </p:cNvPr>
          <p:cNvSpPr/>
          <p:nvPr/>
        </p:nvSpPr>
        <p:spPr>
          <a:xfrm>
            <a:off x="7884368" y="4948014"/>
            <a:ext cx="1152128" cy="195486"/>
          </a:xfrm>
          <a:prstGeom prst="actionButtonBlank">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конец</a:t>
            </a:r>
            <a:endParaRPr lang="ru-RU" dirty="0"/>
          </a:p>
        </p:txBody>
      </p:sp>
    </p:spTree>
    <p:extLst>
      <p:ext uri="{BB962C8B-B14F-4D97-AF65-F5344CB8AC3E}">
        <p14:creationId xmlns:p14="http://schemas.microsoft.com/office/powerpoint/2010/main" val="398939644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7544" y="411637"/>
            <a:ext cx="7848872" cy="2246769"/>
          </a:xfrm>
          <a:prstGeom prst="rect">
            <a:avLst/>
          </a:prstGeom>
        </p:spPr>
        <p:txBody>
          <a:bodyPr wrap="square">
            <a:spAutoFit/>
          </a:bodyPr>
          <a:lstStyle/>
          <a:p>
            <a:pPr algn="just"/>
            <a:r>
              <a:rPr lang="ru-RU" sz="2800" dirty="0" smtClean="0">
                <a:solidFill>
                  <a:srgbClr val="FFFF00"/>
                </a:solidFill>
                <a:latin typeface="Times New Roman" pitchFamily="18" charset="0"/>
                <a:cs typeface="Times New Roman" pitchFamily="18" charset="0"/>
              </a:rPr>
              <a:t>    Этот </a:t>
            </a:r>
            <a:r>
              <a:rPr lang="ru-RU" sz="2800" dirty="0">
                <a:solidFill>
                  <a:srgbClr val="FFFF00"/>
                </a:solidFill>
                <a:latin typeface="Times New Roman" pitchFamily="18" charset="0"/>
                <a:cs typeface="Times New Roman" pitchFamily="18" charset="0"/>
              </a:rPr>
              <a:t>советский учёный, «отец» Сибирского отделения Академии наук, первым предложил создать в </a:t>
            </a:r>
            <a:r>
              <a:rPr lang="ru-RU" sz="2800" dirty="0" err="1">
                <a:solidFill>
                  <a:srgbClr val="FFFF00"/>
                </a:solidFill>
                <a:latin typeface="Times New Roman" pitchFamily="18" charset="0"/>
                <a:cs typeface="Times New Roman" pitchFamily="18" charset="0"/>
              </a:rPr>
              <a:t>Тункинской</a:t>
            </a:r>
            <a:r>
              <a:rPr lang="ru-RU" sz="2800" dirty="0">
                <a:solidFill>
                  <a:srgbClr val="FFFF00"/>
                </a:solidFill>
                <a:latin typeface="Times New Roman" pitchFamily="18" charset="0"/>
                <a:cs typeface="Times New Roman" pitchFamily="18" charset="0"/>
              </a:rPr>
              <a:t> долине уникальный астрофизический полигон. Его именем назван проспект в новосибирском Академгородке.</a:t>
            </a:r>
          </a:p>
        </p:txBody>
      </p:sp>
    </p:spTree>
    <p:extLst>
      <p:ext uri="{BB962C8B-B14F-4D97-AF65-F5344CB8AC3E}">
        <p14:creationId xmlns:p14="http://schemas.microsoft.com/office/powerpoint/2010/main" val="38265293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771550"/>
            <a:ext cx="8280920" cy="2062103"/>
          </a:xfrm>
          <a:prstGeom prst="rect">
            <a:avLst/>
          </a:prstGeom>
        </p:spPr>
        <p:txBody>
          <a:bodyPr wrap="square">
            <a:spAutoFit/>
          </a:bodyPr>
          <a:lstStyle/>
          <a:p>
            <a:pPr algn="just"/>
            <a:r>
              <a:rPr lang="ru-RU" sz="3200" dirty="0" smtClean="0">
                <a:solidFill>
                  <a:srgbClr val="FFFF00"/>
                </a:solidFill>
                <a:latin typeface="Times New Roman" pitchFamily="18" charset="0"/>
                <a:cs typeface="Times New Roman" pitchFamily="18" charset="0"/>
              </a:rPr>
              <a:t>     Такое </a:t>
            </a:r>
            <a:r>
              <a:rPr lang="ru-RU" sz="3200" dirty="0">
                <a:solidFill>
                  <a:srgbClr val="FFFF00"/>
                </a:solidFill>
                <a:latin typeface="Times New Roman" pitchFamily="18" charset="0"/>
                <a:cs typeface="Times New Roman" pitchFamily="18" charset="0"/>
              </a:rPr>
              <a:t>название получил один из самых загадочных камней, имеющий специфический световой эффект и планетарная туманность в созвездии </a:t>
            </a:r>
            <a:r>
              <a:rPr lang="ru-RU" sz="3200" dirty="0" smtClean="0">
                <a:solidFill>
                  <a:srgbClr val="FFFF00"/>
                </a:solidFill>
                <a:latin typeface="Times New Roman" pitchFamily="18" charset="0"/>
                <a:cs typeface="Times New Roman" pitchFamily="18" charset="0"/>
              </a:rPr>
              <a:t>Дракона.</a:t>
            </a:r>
            <a:endParaRPr lang="ru-RU" sz="3200"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76343981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210152" y="1347614"/>
            <a:ext cx="4487190" cy="461665"/>
          </a:xfrm>
          <a:prstGeom prst="rect">
            <a:avLst/>
          </a:prstGeom>
        </p:spPr>
        <p:txBody>
          <a:bodyPr wrap="none">
            <a:spAutoFit/>
          </a:bodyPr>
          <a:lstStyle/>
          <a:p>
            <a:r>
              <a:rPr lang="ru-RU" sz="2400" i="1" dirty="0">
                <a:solidFill>
                  <a:srgbClr val="FFFF00"/>
                </a:solidFill>
                <a:latin typeface="Times New Roman" pitchFamily="18" charset="0"/>
                <a:cs typeface="Times New Roman" pitchFamily="18" charset="0"/>
              </a:rPr>
              <a:t>Михаил Алексеевич Лаврентьев</a:t>
            </a:r>
            <a:endParaRPr lang="ru-RU" sz="2400"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63467480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95536" y="339502"/>
            <a:ext cx="8280920" cy="3539430"/>
          </a:xfrm>
          <a:prstGeom prst="rect">
            <a:avLst/>
          </a:prstGeom>
        </p:spPr>
        <p:txBody>
          <a:bodyPr wrap="square">
            <a:spAutoFit/>
          </a:bodyPr>
          <a:lstStyle/>
          <a:p>
            <a:pPr algn="just"/>
            <a:r>
              <a:rPr lang="ru-RU" sz="3200" dirty="0" smtClean="0">
                <a:solidFill>
                  <a:srgbClr val="FFFF00"/>
                </a:solidFill>
                <a:latin typeface="Times New Roman" pitchFamily="18" charset="0"/>
                <a:cs typeface="Times New Roman" pitchFamily="18" charset="0"/>
              </a:rPr>
              <a:t>     Этот </a:t>
            </a:r>
            <a:r>
              <a:rPr lang="ru-RU" sz="3200" dirty="0">
                <a:solidFill>
                  <a:srgbClr val="FFFF00"/>
                </a:solidFill>
                <a:latin typeface="Times New Roman" pitchFamily="18" charset="0"/>
                <a:cs typeface="Times New Roman" pitchFamily="18" charset="0"/>
              </a:rPr>
              <a:t>директор Института прикладной физики Иркутского государственного университета — современный лидер и «двигатель» масштабного проекта TAIGA в </a:t>
            </a:r>
            <a:r>
              <a:rPr lang="ru-RU" sz="3200" dirty="0" err="1">
                <a:solidFill>
                  <a:srgbClr val="FFFF00"/>
                </a:solidFill>
                <a:latin typeface="Times New Roman" pitchFamily="18" charset="0"/>
                <a:cs typeface="Times New Roman" pitchFamily="18" charset="0"/>
              </a:rPr>
              <a:t>Тункинской</a:t>
            </a:r>
            <a:r>
              <a:rPr lang="ru-RU" sz="3200" dirty="0">
                <a:solidFill>
                  <a:srgbClr val="FFFF00"/>
                </a:solidFill>
                <a:latin typeface="Times New Roman" pitchFamily="18" charset="0"/>
                <a:cs typeface="Times New Roman" pitchFamily="18" charset="0"/>
              </a:rPr>
              <a:t> долине. Под его руководством скромная станция выросла в обсерваторию мирового уровня.</a:t>
            </a:r>
          </a:p>
        </p:txBody>
      </p:sp>
    </p:spTree>
    <p:extLst>
      <p:ext uri="{BB962C8B-B14F-4D97-AF65-F5344CB8AC3E}">
        <p14:creationId xmlns:p14="http://schemas.microsoft.com/office/powerpoint/2010/main" val="19689823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2113285"/>
            <a:ext cx="8712968" cy="1015663"/>
          </a:xfrm>
          <a:prstGeom prst="rect">
            <a:avLst/>
          </a:prstGeom>
        </p:spPr>
        <p:txBody>
          <a:bodyPr wrap="square">
            <a:spAutoFit/>
          </a:bodyPr>
          <a:lstStyle/>
          <a:p>
            <a:pPr algn="ctr"/>
            <a:r>
              <a:rPr lang="ru-RU" sz="2000" b="1" dirty="0" smtClean="0">
                <a:solidFill>
                  <a:srgbClr val="FFFF00"/>
                </a:solidFill>
                <a:latin typeface="Times New Roman" pitchFamily="18" charset="0"/>
                <a:cs typeface="Times New Roman" pitchFamily="18" charset="0"/>
              </a:rPr>
              <a:t>Николай </a:t>
            </a:r>
            <a:r>
              <a:rPr lang="ru-RU" sz="2000" b="1" dirty="0">
                <a:solidFill>
                  <a:srgbClr val="FFFF00"/>
                </a:solidFill>
                <a:latin typeface="Times New Roman" pitchFamily="18" charset="0"/>
                <a:cs typeface="Times New Roman" pitchFamily="18" charset="0"/>
              </a:rPr>
              <a:t>Михайлович </a:t>
            </a:r>
            <a:r>
              <a:rPr lang="ru-RU" sz="2000" b="1" dirty="0" err="1" smtClean="0">
                <a:solidFill>
                  <a:srgbClr val="FFFF00"/>
                </a:solidFill>
                <a:latin typeface="Times New Roman" pitchFamily="18" charset="0"/>
                <a:cs typeface="Times New Roman" pitchFamily="18" charset="0"/>
              </a:rPr>
              <a:t>Буднев</a:t>
            </a:r>
            <a:r>
              <a:rPr lang="ru-RU" sz="2000" b="1" dirty="0" smtClean="0">
                <a:solidFill>
                  <a:srgbClr val="FFFF00"/>
                </a:solidFill>
                <a:latin typeface="Times New Roman" pitchFamily="18" charset="0"/>
                <a:cs typeface="Times New Roman" pitchFamily="18" charset="0"/>
              </a:rPr>
              <a:t> – </a:t>
            </a:r>
          </a:p>
          <a:p>
            <a:pPr algn="ctr"/>
            <a:r>
              <a:rPr lang="ru-RU" sz="2000" dirty="0">
                <a:solidFill>
                  <a:srgbClr val="FFFF00"/>
                </a:solidFill>
                <a:latin typeface="Times New Roman" pitchFamily="18" charset="0"/>
                <a:cs typeface="Times New Roman" pitchFamily="18" charset="0"/>
              </a:rPr>
              <a:t>п</a:t>
            </a:r>
            <a:r>
              <a:rPr lang="ru-RU" sz="2000" dirty="0" smtClean="0">
                <a:solidFill>
                  <a:srgbClr val="FFFF00"/>
                </a:solidFill>
                <a:latin typeface="Times New Roman" pitchFamily="18" charset="0"/>
                <a:cs typeface="Times New Roman" pitchFamily="18" charset="0"/>
              </a:rPr>
              <a:t>рофессор,</a:t>
            </a:r>
            <a:r>
              <a:rPr lang="ru-RU" sz="2000" b="1" dirty="0" smtClean="0">
                <a:solidFill>
                  <a:srgbClr val="FFFF00"/>
                </a:solidFill>
                <a:latin typeface="Times New Roman" pitchFamily="18" charset="0"/>
                <a:cs typeface="Times New Roman" pitchFamily="18" charset="0"/>
              </a:rPr>
              <a:t> </a:t>
            </a:r>
            <a:r>
              <a:rPr lang="ru-RU" sz="2000" dirty="0" smtClean="0">
                <a:solidFill>
                  <a:srgbClr val="FFFF00"/>
                </a:solidFill>
                <a:latin typeface="Times New Roman" pitchFamily="18" charset="0"/>
                <a:cs typeface="Times New Roman" pitchFamily="18" charset="0"/>
              </a:rPr>
              <a:t>руководитель </a:t>
            </a:r>
            <a:r>
              <a:rPr lang="ru-RU" sz="2000" dirty="0">
                <a:solidFill>
                  <a:srgbClr val="FFFF00"/>
                </a:solidFill>
                <a:latin typeface="Times New Roman" pitchFamily="18" charset="0"/>
                <a:cs typeface="Times New Roman" pitchFamily="18" charset="0"/>
              </a:rPr>
              <a:t>международного проекта TAIGA, </a:t>
            </a:r>
            <a:endParaRPr lang="ru-RU" sz="2000" dirty="0" smtClean="0">
              <a:solidFill>
                <a:srgbClr val="FFFF00"/>
              </a:solidFill>
              <a:latin typeface="Times New Roman" pitchFamily="18" charset="0"/>
              <a:cs typeface="Times New Roman" pitchFamily="18" charset="0"/>
            </a:endParaRPr>
          </a:p>
          <a:p>
            <a:pPr algn="ctr"/>
            <a:r>
              <a:rPr lang="ru-RU" sz="2000" dirty="0" smtClean="0">
                <a:solidFill>
                  <a:srgbClr val="FFFF00"/>
                </a:solidFill>
                <a:latin typeface="Times New Roman" pitchFamily="18" charset="0"/>
                <a:cs typeface="Times New Roman" pitchFamily="18" charset="0"/>
              </a:rPr>
              <a:t>объединившего </a:t>
            </a:r>
            <a:r>
              <a:rPr lang="ru-RU" sz="2000" dirty="0">
                <a:solidFill>
                  <a:srgbClr val="FFFF00"/>
                </a:solidFill>
                <a:latin typeface="Times New Roman" pitchFamily="18" charset="0"/>
                <a:cs typeface="Times New Roman" pitchFamily="18" charset="0"/>
              </a:rPr>
              <a:t>российских и немецких учёных.</a:t>
            </a:r>
          </a:p>
        </p:txBody>
      </p:sp>
    </p:spTree>
    <p:extLst>
      <p:ext uri="{BB962C8B-B14F-4D97-AF65-F5344CB8AC3E}">
        <p14:creationId xmlns:p14="http://schemas.microsoft.com/office/powerpoint/2010/main" val="3248344934"/>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3 velikie astronomy"/>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3" name="Прямоугольник 2"/>
          <p:cNvSpPr/>
          <p:nvPr/>
        </p:nvSpPr>
        <p:spPr>
          <a:xfrm>
            <a:off x="251520" y="339502"/>
            <a:ext cx="8640960" cy="3046988"/>
          </a:xfrm>
          <a:prstGeom prst="rect">
            <a:avLst/>
          </a:prstGeom>
        </p:spPr>
        <p:txBody>
          <a:bodyPr wrap="square">
            <a:spAutoFit/>
          </a:bodyPr>
          <a:lstStyle/>
          <a:p>
            <a:pPr algn="just"/>
            <a:r>
              <a:rPr lang="ru-RU" sz="3200" dirty="0" smtClean="0">
                <a:solidFill>
                  <a:srgbClr val="FFFF00"/>
                </a:solidFill>
                <a:latin typeface="Times New Roman" pitchFamily="18" charset="0"/>
                <a:cs typeface="Times New Roman" pitchFamily="18" charset="0"/>
              </a:rPr>
              <a:t>    Благодаря </a:t>
            </a:r>
            <a:r>
              <a:rPr lang="ru-RU" sz="3200" dirty="0">
                <a:solidFill>
                  <a:srgbClr val="FFFF00"/>
                </a:solidFill>
                <a:latin typeface="Times New Roman" pitchFamily="18" charset="0"/>
                <a:cs typeface="Times New Roman" pitchFamily="18" charset="0"/>
              </a:rPr>
              <a:t>открытию этого физического эффекта, сделанному советским учёным, в </a:t>
            </a:r>
            <a:r>
              <a:rPr lang="ru-RU" sz="3200" dirty="0" err="1">
                <a:solidFill>
                  <a:srgbClr val="FFFF00"/>
                </a:solidFill>
                <a:latin typeface="Times New Roman" pitchFamily="18" charset="0"/>
                <a:cs typeface="Times New Roman" pitchFamily="18" charset="0"/>
              </a:rPr>
              <a:t>Тунке</a:t>
            </a:r>
            <a:r>
              <a:rPr lang="ru-RU" sz="3200" dirty="0">
                <a:solidFill>
                  <a:srgbClr val="FFFF00"/>
                </a:solidFill>
                <a:latin typeface="Times New Roman" pitchFamily="18" charset="0"/>
                <a:cs typeface="Times New Roman" pitchFamily="18" charset="0"/>
              </a:rPr>
              <a:t> работают уникальные телескопы, «видящие» не свет звёзд, а голубые вспышки в атмосфере от частиц из космоса. Эффект носит его имя.</a:t>
            </a:r>
          </a:p>
        </p:txBody>
      </p:sp>
    </p:spTree>
    <p:extLst>
      <p:ext uri="{BB962C8B-B14F-4D97-AF65-F5344CB8AC3E}">
        <p14:creationId xmlns:p14="http://schemas.microsoft.com/office/powerpoint/2010/main" val="274038662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23728" y="1491630"/>
            <a:ext cx="4505529" cy="523220"/>
          </a:xfrm>
          <a:prstGeom prst="rect">
            <a:avLst/>
          </a:prstGeom>
        </p:spPr>
        <p:txBody>
          <a:bodyPr wrap="none">
            <a:spAutoFit/>
          </a:bodyPr>
          <a:lstStyle/>
          <a:p>
            <a:r>
              <a:rPr lang="ru-RU" sz="2800" dirty="0">
                <a:solidFill>
                  <a:srgbClr val="FFFF00"/>
                </a:solidFill>
                <a:latin typeface="Times New Roman" pitchFamily="18" charset="0"/>
                <a:cs typeface="Times New Roman" pitchFamily="18" charset="0"/>
              </a:rPr>
              <a:t>Павел Алексеевич Черенков</a:t>
            </a:r>
          </a:p>
        </p:txBody>
      </p:sp>
    </p:spTree>
    <p:extLst>
      <p:ext uri="{BB962C8B-B14F-4D97-AF65-F5344CB8AC3E}">
        <p14:creationId xmlns:p14="http://schemas.microsoft.com/office/powerpoint/2010/main" val="307294002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23528" y="195486"/>
            <a:ext cx="8496944" cy="3046988"/>
          </a:xfrm>
          <a:prstGeom prst="rect">
            <a:avLst/>
          </a:prstGeom>
        </p:spPr>
        <p:txBody>
          <a:bodyPr wrap="square">
            <a:spAutoFit/>
          </a:bodyPr>
          <a:lstStyle/>
          <a:p>
            <a:pPr algn="just"/>
            <a:r>
              <a:rPr lang="ru-RU" sz="3200" dirty="0" smtClean="0">
                <a:solidFill>
                  <a:srgbClr val="FFFF00"/>
                </a:solidFill>
                <a:latin typeface="Times New Roman" pitchFamily="18" charset="0"/>
                <a:cs typeface="Times New Roman" pitchFamily="18" charset="0"/>
              </a:rPr>
              <a:t>     </a:t>
            </a:r>
            <a:r>
              <a:rPr lang="ru-RU" sz="32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«Герои и смельчаки проложат первые воздушные тропы трасс: Земля – орбита Луны, Земля – орбита Марса и ещё далее:  Москва – Луна, Калуга – Марс ...» </a:t>
            </a:r>
            <a:br>
              <a:rPr lang="ru-RU" sz="32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br>
            <a:endParaRPr lang="ru-RU" sz="32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a:p>
            <a:pPr algn="just"/>
            <a:r>
              <a:rPr lang="ru-RU" sz="32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              Назовите автора этих строк.</a:t>
            </a:r>
            <a:endParaRPr lang="ru-RU" sz="3200" dirty="0"/>
          </a:p>
        </p:txBody>
      </p:sp>
    </p:spTree>
    <p:extLst>
      <p:ext uri="{BB962C8B-B14F-4D97-AF65-F5344CB8AC3E}">
        <p14:creationId xmlns:p14="http://schemas.microsoft.com/office/powerpoint/2010/main" val="178482652"/>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835696" y="1707654"/>
            <a:ext cx="6023508" cy="523220"/>
          </a:xfrm>
          <a:prstGeom prst="rect">
            <a:avLst/>
          </a:prstGeom>
        </p:spPr>
        <p:txBody>
          <a:bodyPr wrap="none">
            <a:spAutoFit/>
          </a:bodyPr>
          <a:lstStyle/>
          <a:p>
            <a:r>
              <a:rPr lang="ru-RU" sz="28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Константин Эдуардович Циолковский</a:t>
            </a:r>
            <a:endParaRPr lang="ru-RU" sz="2800" dirty="0"/>
          </a:p>
        </p:txBody>
      </p:sp>
    </p:spTree>
    <p:extLst>
      <p:ext uri="{BB962C8B-B14F-4D97-AF65-F5344CB8AC3E}">
        <p14:creationId xmlns:p14="http://schemas.microsoft.com/office/powerpoint/2010/main" val="390641188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BEBA8EAE-BF5A-486C-A8C5-ECC9F3942E4B}">
                <a14:imgProps xmlns:a14="http://schemas.microsoft.com/office/drawing/2010/main">
                  <a14:imgLayer r:embed="rId3">
                    <a14:imgEffect>
                      <a14:backgroundRemoval t="4714" b="97857" l="10000" r="90000">
                        <a14:foregroundMark x1="37000" y1="31143" x2="37000" y2="31143"/>
                      </a14:backgroundRemoval>
                    </a14:imgEffect>
                  </a14:imgLayer>
                </a14:imgProps>
              </a:ext>
              <a:ext uri="{28A0092B-C50C-407E-A947-70E740481C1C}">
                <a14:useLocalDpi xmlns:a14="http://schemas.microsoft.com/office/drawing/2010/main" val="0"/>
              </a:ext>
            </a:extLst>
          </a:blip>
          <a:stretch>
            <a:fillRect/>
          </a:stretch>
        </p:blipFill>
        <p:spPr>
          <a:xfrm>
            <a:off x="1835696" y="-236562"/>
            <a:ext cx="5544616" cy="5544616"/>
          </a:xfrm>
          <a:prstGeom prst="rect">
            <a:avLst/>
          </a:prstGeom>
        </p:spPr>
      </p:pic>
    </p:spTree>
    <p:extLst>
      <p:ext uri="{BB962C8B-B14F-4D97-AF65-F5344CB8AC3E}">
        <p14:creationId xmlns:p14="http://schemas.microsoft.com/office/powerpoint/2010/main" val="199136229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11510"/>
            <a:ext cx="8280920" cy="2308324"/>
          </a:xfrm>
          <a:prstGeom prst="rect">
            <a:avLst/>
          </a:prstGeom>
        </p:spPr>
        <p:txBody>
          <a:bodyPr wrap="square">
            <a:spAutoFit/>
          </a:bodyPr>
          <a:lstStyle/>
          <a:p>
            <a:pPr algn="just"/>
            <a:r>
              <a:rPr lang="ru-RU" sz="3600" dirty="0" smtClean="0">
                <a:solidFill>
                  <a:srgbClr val="FFFF00"/>
                </a:solidFill>
                <a:latin typeface="Times New Roman" pitchFamily="18" charset="0"/>
                <a:cs typeface="Times New Roman" pitchFamily="18" charset="0"/>
              </a:rPr>
              <a:t>    Польский </a:t>
            </a:r>
            <a:r>
              <a:rPr lang="ru-RU" sz="3600" dirty="0">
                <a:solidFill>
                  <a:srgbClr val="FFFF00"/>
                </a:solidFill>
                <a:latin typeface="Times New Roman" pitchFamily="18" charset="0"/>
                <a:cs typeface="Times New Roman" pitchFamily="18" charset="0"/>
              </a:rPr>
              <a:t>астроном.  </a:t>
            </a:r>
            <a:r>
              <a:rPr lang="ru-RU" sz="3600" dirty="0" smtClean="0">
                <a:solidFill>
                  <a:srgbClr val="FFFF00"/>
                </a:solidFill>
                <a:latin typeface="Times New Roman" pitchFamily="18" charset="0"/>
                <a:cs typeface="Times New Roman" pitchFamily="18" charset="0"/>
              </a:rPr>
              <a:t>Доказал</a:t>
            </a:r>
            <a:r>
              <a:rPr lang="ru-RU" sz="3600" dirty="0">
                <a:solidFill>
                  <a:srgbClr val="FFFF00"/>
                </a:solidFill>
                <a:latin typeface="Times New Roman" pitchFamily="18" charset="0"/>
                <a:cs typeface="Times New Roman" pitchFamily="18" charset="0"/>
              </a:rPr>
              <a:t>, что Земля вращается вокруг Солнца и ей нужен год, чтобы сделать полный оборот по своей орбите.</a:t>
            </a:r>
            <a:endParaRPr lang="ru-RU" sz="3600" dirty="0"/>
          </a:p>
        </p:txBody>
      </p:sp>
    </p:spTree>
    <p:extLst>
      <p:ext uri="{BB962C8B-B14F-4D97-AF65-F5344CB8AC3E}">
        <p14:creationId xmlns:p14="http://schemas.microsoft.com/office/powerpoint/2010/main" val="56041390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95536" y="1203598"/>
            <a:ext cx="8229600" cy="654918"/>
          </a:xfrm>
        </p:spPr>
        <p:txBody>
          <a:bodyPr>
            <a:noAutofit/>
          </a:bodyPr>
          <a:lstStyle/>
          <a:p>
            <a:r>
              <a:rPr lang="ru-RU" sz="3200" b="1" dirty="0">
                <a:solidFill>
                  <a:srgbClr val="FFFF00"/>
                </a:solidFill>
                <a:latin typeface="Times New Roman" pitchFamily="18" charset="0"/>
                <a:cs typeface="Times New Roman" pitchFamily="18" charset="0"/>
              </a:rPr>
              <a:t>Николай </a:t>
            </a:r>
            <a:r>
              <a:rPr lang="ru-RU" sz="3200" b="1" dirty="0" smtClean="0">
                <a:solidFill>
                  <a:srgbClr val="FFFF00"/>
                </a:solidFill>
                <a:latin typeface="Times New Roman" pitchFamily="18" charset="0"/>
                <a:cs typeface="Times New Roman" pitchFamily="18" charset="0"/>
              </a:rPr>
              <a:t>Коперник</a:t>
            </a:r>
            <a:endParaRPr lang="ru-RU" sz="3200"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41820139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1"/>
          <p:cNvSpPr>
            <a:spLocks noGrp="1"/>
          </p:cNvSpPr>
          <p:nvPr>
            <p:ph type="title"/>
          </p:nvPr>
        </p:nvSpPr>
        <p:spPr>
          <a:xfrm>
            <a:off x="1259632" y="771550"/>
            <a:ext cx="6968921" cy="1584176"/>
          </a:xfrm>
        </p:spPr>
        <p:txBody>
          <a:bodyPr>
            <a:normAutofit/>
          </a:bodyPr>
          <a:lstStyle/>
          <a:p>
            <a:r>
              <a:rPr lang="ru-RU" dirty="0" smtClean="0">
                <a:solidFill>
                  <a:srgbClr val="FFFF00"/>
                </a:solidFill>
                <a:latin typeface="Times New Roman" pitchFamily="18" charset="0"/>
                <a:cs typeface="Times New Roman" pitchFamily="18" charset="0"/>
              </a:rPr>
              <a:t>Кошачий глаз</a:t>
            </a:r>
            <a:endParaRPr lang="ru-RU"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1626254936"/>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395536" y="620688"/>
            <a:ext cx="8229600" cy="2023070"/>
          </a:xfrm>
        </p:spPr>
        <p:txBody>
          <a:bodyPr>
            <a:normAutofit fontScale="90000"/>
          </a:bodyPr>
          <a:lstStyle/>
          <a:p>
            <a:pPr algn="just">
              <a:spcBef>
                <a:spcPct val="50000"/>
              </a:spcBef>
              <a:defRPr/>
            </a:pPr>
            <a:r>
              <a:rPr lang="ru-RU" altLang="ru-RU" sz="4000" dirty="0" smtClean="0">
                <a:solidFill>
                  <a:srgbClr val="FFFF00"/>
                </a:solidFill>
                <a:latin typeface="Times New Roman" pitchFamily="18" charset="0"/>
                <a:cs typeface="Times New Roman" pitchFamily="18" charset="0"/>
              </a:rPr>
              <a:t>    </a:t>
            </a:r>
            <a:r>
              <a:rPr lang="ru-RU" sz="4000" dirty="0">
                <a:solidFill>
                  <a:srgbClr val="FFFF00"/>
                </a:solidFill>
                <a:latin typeface="Times New Roman" pitchFamily="18" charset="0"/>
                <a:cs typeface="Times New Roman" pitchFamily="18" charset="0"/>
              </a:rPr>
              <a:t>Какой закон описывает силу притяжения между Землёй и спутником, за которым следят телескопы </a:t>
            </a:r>
            <a:r>
              <a:rPr lang="ru-RU" sz="4000" dirty="0" err="1">
                <a:solidFill>
                  <a:srgbClr val="FFFF00"/>
                </a:solidFill>
                <a:latin typeface="Times New Roman" pitchFamily="18" charset="0"/>
                <a:cs typeface="Times New Roman" pitchFamily="18" charset="0"/>
              </a:rPr>
              <a:t>Тунки</a:t>
            </a:r>
            <a:r>
              <a:rPr lang="ru-RU" sz="4000" dirty="0">
                <a:solidFill>
                  <a:srgbClr val="FFFF00"/>
                </a:solidFill>
                <a:latin typeface="Times New Roman" pitchFamily="18" charset="0"/>
                <a:cs typeface="Times New Roman" pitchFamily="18" charset="0"/>
              </a:rPr>
              <a:t>?</a:t>
            </a:r>
            <a:endParaRPr lang="ru-RU" altLang="ru-RU" sz="4000"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93742244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2"/>
          <p:cNvSpPr>
            <a:spLocks noGrp="1"/>
          </p:cNvSpPr>
          <p:nvPr>
            <p:ph type="title"/>
          </p:nvPr>
        </p:nvSpPr>
        <p:spPr>
          <a:xfrm>
            <a:off x="683568" y="0"/>
            <a:ext cx="7582328" cy="1004982"/>
          </a:xfrm>
        </p:spPr>
        <p:txBody>
          <a:bodyPr anchor="t">
            <a:normAutofit/>
          </a:bodyPr>
          <a:lstStyle/>
          <a:p>
            <a:r>
              <a:rPr lang="ru-RU" dirty="0" smtClean="0">
                <a:solidFill>
                  <a:srgbClr val="FFFF00"/>
                </a:solidFill>
                <a:latin typeface="Times New Roman" pitchFamily="18" charset="0"/>
                <a:cs typeface="Times New Roman" pitchFamily="18" charset="0"/>
              </a:rPr>
              <a:t>Закон всемирного тяготения</a:t>
            </a:r>
            <a:endParaRPr lang="ru-RU" dirty="0">
              <a:solidFill>
                <a:srgbClr val="FFFF00"/>
              </a:solidFill>
              <a:latin typeface="Times New Roman" pitchFamily="18" charset="0"/>
              <a:cs typeface="Times New Roman" pitchFamily="18" charset="0"/>
            </a:endParaRPr>
          </a:p>
        </p:txBody>
      </p:sp>
      <p:sp>
        <p:nvSpPr>
          <p:cNvPr id="2" name="AutoShape 2" descr="Picture backgroun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5" name="Picture 4" descr="Picture background"/>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9752" y="1117667"/>
            <a:ext cx="4271497" cy="22322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002898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27584" y="555526"/>
            <a:ext cx="7505600" cy="2308324"/>
          </a:xfrm>
          <a:prstGeom prst="rect">
            <a:avLst/>
          </a:prstGeom>
        </p:spPr>
        <p:txBody>
          <a:bodyPr wrap="square">
            <a:spAutoFit/>
          </a:bodyPr>
          <a:lstStyle/>
          <a:p>
            <a:pPr algn="just"/>
            <a:r>
              <a:rPr lang="ru-RU" sz="3600" dirty="0" smtClean="0">
                <a:solidFill>
                  <a:srgbClr val="FFFF00"/>
                </a:solidFill>
                <a:latin typeface="Times New Roman" pitchFamily="18" charset="0"/>
                <a:cs typeface="Times New Roman" pitchFamily="18" charset="0"/>
              </a:rPr>
              <a:t>     Почему у Меркурия </a:t>
            </a:r>
            <a:r>
              <a:rPr lang="ru-RU" sz="3600" dirty="0">
                <a:solidFill>
                  <a:srgbClr val="FFFF00"/>
                </a:solidFill>
                <a:latin typeface="Times New Roman" pitchFamily="18" charset="0"/>
                <a:cs typeface="Times New Roman" pitchFamily="18" charset="0"/>
              </a:rPr>
              <a:t>орбита наиболее эллиптическая среди планет Солнечной системы, а у Венеры — почти </a:t>
            </a:r>
            <a:r>
              <a:rPr lang="ru-RU" sz="3600" dirty="0" smtClean="0">
                <a:solidFill>
                  <a:srgbClr val="FFFF00"/>
                </a:solidFill>
                <a:latin typeface="Times New Roman" pitchFamily="18" charset="0"/>
                <a:cs typeface="Times New Roman" pitchFamily="18" charset="0"/>
              </a:rPr>
              <a:t>круговая?</a:t>
            </a:r>
            <a:endParaRPr lang="ru-RU" sz="3600"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337567675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1520" y="123478"/>
            <a:ext cx="8496944" cy="1631216"/>
          </a:xfrm>
          <a:prstGeom prst="rect">
            <a:avLst/>
          </a:prstGeom>
        </p:spPr>
        <p:txBody>
          <a:bodyPr wrap="square">
            <a:spAutoFit/>
          </a:bodyPr>
          <a:lstStyle/>
          <a:p>
            <a:pPr algn="ctr"/>
            <a:r>
              <a:rPr lang="ru-RU" sz="2800" b="1" dirty="0">
                <a:solidFill>
                  <a:srgbClr val="FFFF00"/>
                </a:solidFill>
                <a:latin typeface="Times New Roman" pitchFamily="18" charset="0"/>
                <a:cs typeface="Times New Roman" pitchFamily="18" charset="0"/>
              </a:rPr>
              <a:t>Первый закон Кеплера</a:t>
            </a:r>
            <a:r>
              <a:rPr lang="ru-RU" sz="2800" b="1" dirty="0" smtClean="0">
                <a:solidFill>
                  <a:srgbClr val="FFFF00"/>
                </a:solidFill>
                <a:latin typeface="Times New Roman" pitchFamily="18" charset="0"/>
                <a:cs typeface="Times New Roman" pitchFamily="18" charset="0"/>
              </a:rPr>
              <a:t>:</a:t>
            </a:r>
          </a:p>
          <a:p>
            <a:pPr algn="just"/>
            <a:r>
              <a:rPr lang="ru-RU" sz="2400" dirty="0" smtClean="0">
                <a:solidFill>
                  <a:srgbClr val="FFFF00"/>
                </a:solidFill>
                <a:latin typeface="Times New Roman" pitchFamily="18" charset="0"/>
                <a:cs typeface="Times New Roman" pitchFamily="18" charset="0"/>
              </a:rPr>
              <a:t>    Орбита </a:t>
            </a:r>
            <a:r>
              <a:rPr lang="ru-RU" sz="2400" dirty="0">
                <a:solidFill>
                  <a:srgbClr val="FFFF00"/>
                </a:solidFill>
                <a:latin typeface="Times New Roman" pitchFamily="18" charset="0"/>
                <a:cs typeface="Times New Roman" pitchFamily="18" charset="0"/>
              </a:rPr>
              <a:t>каждой планеты представляет собой эллипс, в одном из фокусов которого находится Солнце. Чем больше вытянута орбита, тем больше её эксцентриситет.</a:t>
            </a:r>
            <a:endParaRPr lang="ru-RU" sz="2400" dirty="0"/>
          </a:p>
        </p:txBody>
      </p:sp>
    </p:spTree>
    <p:extLst>
      <p:ext uri="{BB962C8B-B14F-4D97-AF65-F5344CB8AC3E}">
        <p14:creationId xmlns:p14="http://schemas.microsoft.com/office/powerpoint/2010/main" val="282497983"/>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323528" y="267494"/>
            <a:ext cx="8712968" cy="3600400"/>
          </a:xfrm>
        </p:spPr>
        <p:txBody>
          <a:bodyPr>
            <a:normAutofit/>
          </a:bodyPr>
          <a:lstStyle/>
          <a:p>
            <a:pPr algn="just"/>
            <a:r>
              <a:rPr lang="ru-RU" sz="3600" dirty="0" smtClean="0">
                <a:solidFill>
                  <a:srgbClr val="FFFF00"/>
                </a:solidFill>
                <a:latin typeface="Times New Roman" pitchFamily="18" charset="0"/>
                <a:cs typeface="Times New Roman" pitchFamily="18" charset="0"/>
              </a:rPr>
              <a:t>    Из-за </a:t>
            </a:r>
            <a:r>
              <a:rPr lang="ru-RU" sz="3600" dirty="0">
                <a:solidFill>
                  <a:srgbClr val="FFFF00"/>
                </a:solidFill>
                <a:latin typeface="Times New Roman" pitchFamily="18" charset="0"/>
                <a:cs typeface="Times New Roman" pitchFamily="18" charset="0"/>
              </a:rPr>
              <a:t>прохождения </a:t>
            </a:r>
            <a:r>
              <a:rPr lang="ru-RU" sz="3600" dirty="0" smtClean="0">
                <a:solidFill>
                  <a:srgbClr val="FFFF00"/>
                </a:solidFill>
                <a:latin typeface="Times New Roman" pitchFamily="18" charset="0"/>
                <a:cs typeface="Times New Roman" pitchFamily="18" charset="0"/>
              </a:rPr>
              <a:t>планеты телескоп </a:t>
            </a:r>
            <a:r>
              <a:rPr lang="ru-RU" sz="3600" dirty="0">
                <a:solidFill>
                  <a:srgbClr val="FFFF00"/>
                </a:solidFill>
                <a:latin typeface="Times New Roman" pitchFamily="18" charset="0"/>
                <a:cs typeface="Times New Roman" pitchFamily="18" charset="0"/>
              </a:rPr>
              <a:t>в </a:t>
            </a:r>
            <a:r>
              <a:rPr lang="ru-RU" sz="3600" dirty="0" err="1">
                <a:solidFill>
                  <a:srgbClr val="FFFF00"/>
                </a:solidFill>
                <a:latin typeface="Times New Roman" pitchFamily="18" charset="0"/>
                <a:cs typeface="Times New Roman" pitchFamily="18" charset="0"/>
              </a:rPr>
              <a:t>Тунке</a:t>
            </a:r>
            <a:r>
              <a:rPr lang="ru-RU" sz="3600" dirty="0">
                <a:solidFill>
                  <a:srgbClr val="FFFF00"/>
                </a:solidFill>
                <a:latin typeface="Times New Roman" pitchFamily="18" charset="0"/>
                <a:cs typeface="Times New Roman" pitchFamily="18" charset="0"/>
              </a:rPr>
              <a:t> наблюдает падение яркости звезды?</a:t>
            </a:r>
            <a:br>
              <a:rPr lang="ru-RU" sz="3600" dirty="0">
                <a:solidFill>
                  <a:srgbClr val="FFFF00"/>
                </a:solidFill>
                <a:latin typeface="Times New Roman" pitchFamily="18" charset="0"/>
                <a:cs typeface="Times New Roman" pitchFamily="18" charset="0"/>
              </a:rPr>
            </a:br>
            <a:r>
              <a:rPr lang="ru-RU" sz="3600" dirty="0" smtClean="0">
                <a:solidFill>
                  <a:srgbClr val="FFFF00"/>
                </a:solidFill>
                <a:latin typeface="Times New Roman" pitchFamily="18" charset="0"/>
                <a:cs typeface="Times New Roman" pitchFamily="18" charset="0"/>
              </a:rPr>
              <a:t>     Какой</a:t>
            </a:r>
            <a:r>
              <a:rPr lang="ru-RU" sz="3600" dirty="0">
                <a:solidFill>
                  <a:srgbClr val="FFFF00"/>
                </a:solidFill>
                <a:latin typeface="Times New Roman" pitchFamily="18" charset="0"/>
                <a:cs typeface="Times New Roman" pitchFamily="18" charset="0"/>
              </a:rPr>
              <a:t> закон помогает рассчитать размер </a:t>
            </a:r>
            <a:r>
              <a:rPr lang="ru-RU" sz="3600" dirty="0" smtClean="0">
                <a:solidFill>
                  <a:srgbClr val="FFFF00"/>
                </a:solidFill>
                <a:latin typeface="Times New Roman" pitchFamily="18" charset="0"/>
                <a:cs typeface="Times New Roman" pitchFamily="18" charset="0"/>
              </a:rPr>
              <a:t>этой планеты?</a:t>
            </a:r>
            <a:endParaRPr lang="ru-RU" sz="3600"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202116869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95536" y="620688"/>
            <a:ext cx="8229600" cy="2023070"/>
          </a:xfrm>
        </p:spPr>
        <p:txBody>
          <a:bodyPr>
            <a:normAutofit/>
          </a:bodyPr>
          <a:lstStyle/>
          <a:p>
            <a:r>
              <a:rPr lang="ru-RU" sz="3600" dirty="0">
                <a:solidFill>
                  <a:srgbClr val="FFFF00"/>
                </a:solidFill>
                <a:latin typeface="Times New Roman" pitchFamily="18" charset="0"/>
                <a:cs typeface="Times New Roman" pitchFamily="18" charset="0"/>
              </a:rPr>
              <a:t>Закон сохранения энергии </a:t>
            </a:r>
            <a:r>
              <a:rPr lang="ru-RU" sz="3600" dirty="0" smtClean="0">
                <a:solidFill>
                  <a:srgbClr val="FFFF00"/>
                </a:solidFill>
                <a:latin typeface="Times New Roman" pitchFamily="18" charset="0"/>
                <a:cs typeface="Times New Roman" pitchFamily="18" charset="0"/>
              </a:rPr>
              <a:t/>
            </a:r>
            <a:br>
              <a:rPr lang="ru-RU" sz="3600" dirty="0" smtClean="0">
                <a:solidFill>
                  <a:srgbClr val="FFFF00"/>
                </a:solidFill>
                <a:latin typeface="Times New Roman" pitchFamily="18" charset="0"/>
                <a:cs typeface="Times New Roman" pitchFamily="18" charset="0"/>
              </a:rPr>
            </a:br>
            <a:r>
              <a:rPr lang="ru-RU" sz="3600" dirty="0" smtClean="0">
                <a:solidFill>
                  <a:srgbClr val="FFFF00"/>
                </a:solidFill>
                <a:latin typeface="Times New Roman" pitchFamily="18" charset="0"/>
                <a:cs typeface="Times New Roman" pitchFamily="18" charset="0"/>
              </a:rPr>
              <a:t>(</a:t>
            </a:r>
            <a:r>
              <a:rPr lang="ru-RU" sz="3600" dirty="0">
                <a:solidFill>
                  <a:srgbClr val="FFFF00"/>
                </a:solidFill>
                <a:latin typeface="Times New Roman" pitchFamily="18" charset="0"/>
                <a:cs typeface="Times New Roman" pitchFamily="18" charset="0"/>
              </a:rPr>
              <a:t>часть световой энергии звезды временно перекрывается планетой).  </a:t>
            </a:r>
          </a:p>
        </p:txBody>
      </p:sp>
    </p:spTree>
    <p:extLst>
      <p:ext uri="{BB962C8B-B14F-4D97-AF65-F5344CB8AC3E}">
        <p14:creationId xmlns:p14="http://schemas.microsoft.com/office/powerpoint/2010/main" val="314690791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395536" y="339502"/>
            <a:ext cx="7992888" cy="2743150"/>
          </a:xfrm>
        </p:spPr>
        <p:txBody>
          <a:bodyPr>
            <a:noAutofit/>
          </a:bodyPr>
          <a:lstStyle/>
          <a:p>
            <a:pPr algn="just"/>
            <a:r>
              <a:rPr lang="ru-RU" sz="3600" dirty="0" smtClean="0">
                <a:solidFill>
                  <a:srgbClr val="FFFF00"/>
                </a:solidFill>
                <a:latin typeface="Times New Roman" pitchFamily="18" charset="0"/>
                <a:cs typeface="Times New Roman" pitchFamily="18" charset="0"/>
              </a:rPr>
              <a:t>     </a:t>
            </a:r>
            <a:r>
              <a:rPr lang="ru-RU" sz="3600" dirty="0">
                <a:solidFill>
                  <a:srgbClr val="FFFF00"/>
                </a:solidFill>
                <a:latin typeface="Times New Roman" pitchFamily="18" charset="0"/>
                <a:cs typeface="Times New Roman" pitchFamily="18" charset="0"/>
              </a:rPr>
              <a:t>Наблюдая за астероидом несколько ночей подряд, можно вычислить его скорость. </a:t>
            </a:r>
            <a:r>
              <a:rPr lang="ru-RU" sz="3600" dirty="0" smtClean="0">
                <a:solidFill>
                  <a:srgbClr val="FFFF00"/>
                </a:solidFill>
                <a:latin typeface="Times New Roman" pitchFamily="18" charset="0"/>
                <a:cs typeface="Times New Roman" pitchFamily="18" charset="0"/>
              </a:rPr>
              <a:t>Какой</a:t>
            </a:r>
            <a:r>
              <a:rPr lang="ru-RU" sz="3600" dirty="0">
                <a:solidFill>
                  <a:srgbClr val="FFFF00"/>
                </a:solidFill>
                <a:latin typeface="Times New Roman" pitchFamily="18" charset="0"/>
                <a:cs typeface="Times New Roman" pitchFamily="18" charset="0"/>
              </a:rPr>
              <a:t> закон позволяет предсказать положение астероида в будущем, зная его скорость и положение сейчас?</a:t>
            </a:r>
            <a:endParaRPr lang="ru-RU" sz="36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704935128"/>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07975" y="699542"/>
            <a:ext cx="8229600" cy="1374998"/>
          </a:xfrm>
        </p:spPr>
        <p:txBody>
          <a:bodyPr>
            <a:noAutofit/>
          </a:bodyPr>
          <a:lstStyle/>
          <a:p>
            <a:r>
              <a:rPr lang="ru-RU" sz="3200" dirty="0">
                <a:solidFill>
                  <a:srgbClr val="FFFF00"/>
                </a:solidFill>
                <a:latin typeface="Times New Roman" pitchFamily="18" charset="0"/>
                <a:cs typeface="Times New Roman" pitchFamily="18" charset="0"/>
              </a:rPr>
              <a:t>Первый закон Ньютона (закон инерции</a:t>
            </a:r>
            <a:r>
              <a:rPr lang="ru-RU" sz="3200" dirty="0" smtClean="0">
                <a:solidFill>
                  <a:srgbClr val="FFFF00"/>
                </a:solidFill>
                <a:latin typeface="Times New Roman" pitchFamily="18" charset="0"/>
                <a:cs typeface="Times New Roman" pitchFamily="18" charset="0"/>
              </a:rPr>
              <a:t>).</a:t>
            </a:r>
            <a:br>
              <a:rPr lang="ru-RU" sz="3200" dirty="0" smtClean="0">
                <a:solidFill>
                  <a:srgbClr val="FFFF00"/>
                </a:solidFill>
                <a:latin typeface="Times New Roman" pitchFamily="18" charset="0"/>
                <a:cs typeface="Times New Roman" pitchFamily="18" charset="0"/>
              </a:rPr>
            </a:br>
            <a:r>
              <a:rPr lang="ru-RU" sz="3200" dirty="0" smtClean="0">
                <a:solidFill>
                  <a:srgbClr val="FFFF00"/>
                </a:solidFill>
                <a:latin typeface="Times New Roman" pitchFamily="18" charset="0"/>
                <a:cs typeface="Times New Roman" pitchFamily="18" charset="0"/>
              </a:rPr>
              <a:t>Если </a:t>
            </a:r>
            <a:r>
              <a:rPr lang="ru-RU" sz="3200" dirty="0">
                <a:solidFill>
                  <a:srgbClr val="FFFF00"/>
                </a:solidFill>
                <a:latin typeface="Times New Roman" pitchFamily="18" charset="0"/>
                <a:cs typeface="Times New Roman" pitchFamily="18" charset="0"/>
              </a:rPr>
              <a:t>на астероид не действуют силы (или они скомпенсированы), он будет двигаться равномерно и прямолинейно.</a:t>
            </a:r>
            <a:endParaRPr lang="ru-RU" sz="32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 name="AutoShape 2" descr="F=G дробь: чис­ли­тель: m_1 умно­жить на m_2, зна­ме­на­тель: r в квад­ра­те конец дроби , "/>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val="2681119325"/>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395536" y="-92546"/>
            <a:ext cx="8064896" cy="3507854"/>
          </a:xfrm>
        </p:spPr>
        <p:txBody>
          <a:bodyPr>
            <a:normAutofit/>
          </a:bodyPr>
          <a:lstStyle/>
          <a:p>
            <a:pPr algn="just">
              <a:spcBef>
                <a:spcPct val="50000"/>
              </a:spcBef>
              <a:defRPr/>
            </a:pPr>
            <a:r>
              <a:rPr lang="ru-RU" sz="3200" dirty="0">
                <a:solidFill>
                  <a:srgbClr val="FFFF00"/>
                </a:solidFill>
                <a:latin typeface="Times New Roman" pitchFamily="18" charset="0"/>
                <a:cs typeface="Times New Roman" pitchFamily="18" charset="0"/>
              </a:rPr>
              <a:t>﻿ </a:t>
            </a:r>
            <a:r>
              <a:rPr lang="ru-RU" sz="3200" dirty="0" smtClean="0">
                <a:solidFill>
                  <a:srgbClr val="FFFF00"/>
                </a:solidFill>
                <a:latin typeface="Times New Roman" pitchFamily="18" charset="0"/>
                <a:cs typeface="Times New Roman" pitchFamily="18" charset="0"/>
              </a:rPr>
              <a:t>  Чтобы </a:t>
            </a:r>
            <a:r>
              <a:rPr lang="ru-RU" sz="3200" dirty="0">
                <a:solidFill>
                  <a:srgbClr val="FFFF00"/>
                </a:solidFill>
                <a:latin typeface="Times New Roman" pitchFamily="18" charset="0"/>
                <a:cs typeface="Times New Roman" pitchFamily="18" charset="0"/>
              </a:rPr>
              <a:t>определить, из чего состоят далёкие астероиды, учёные в </a:t>
            </a:r>
            <a:r>
              <a:rPr lang="ru-RU" sz="3200" dirty="0" err="1">
                <a:solidFill>
                  <a:srgbClr val="FFFF00"/>
                </a:solidFill>
                <a:latin typeface="Times New Roman" pitchFamily="18" charset="0"/>
                <a:cs typeface="Times New Roman" pitchFamily="18" charset="0"/>
              </a:rPr>
              <a:t>Тунке</a:t>
            </a:r>
            <a:r>
              <a:rPr lang="ru-RU" sz="3200" dirty="0">
                <a:solidFill>
                  <a:srgbClr val="FFFF00"/>
                </a:solidFill>
                <a:latin typeface="Times New Roman" pitchFamily="18" charset="0"/>
                <a:cs typeface="Times New Roman" pitchFamily="18" charset="0"/>
              </a:rPr>
              <a:t> снимают их спектр. Какой закон</a:t>
            </a:r>
            <a:r>
              <a:rPr lang="ru-RU" sz="3200" b="1" dirty="0">
                <a:solidFill>
                  <a:srgbClr val="FFFF00"/>
                </a:solidFill>
                <a:latin typeface="Times New Roman" pitchFamily="18" charset="0"/>
                <a:cs typeface="Times New Roman" pitchFamily="18" charset="0"/>
              </a:rPr>
              <a:t> </a:t>
            </a:r>
            <a:r>
              <a:rPr lang="ru-RU" sz="3200" dirty="0">
                <a:solidFill>
                  <a:srgbClr val="FFFF00"/>
                </a:solidFill>
                <a:latin typeface="Times New Roman" pitchFamily="18" charset="0"/>
                <a:cs typeface="Times New Roman" pitchFamily="18" charset="0"/>
              </a:rPr>
              <a:t>лежит в основе спектрального анализа?</a:t>
            </a:r>
            <a:endParaRPr lang="ru-RU" altLang="ru-RU" sz="32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401093784"/>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51520" y="771550"/>
            <a:ext cx="8712968" cy="510902"/>
          </a:xfrm>
        </p:spPr>
        <p:txBody>
          <a:bodyPr>
            <a:noAutofit/>
          </a:bodyPr>
          <a:lstStyle/>
          <a:p>
            <a:pPr algn="just"/>
            <a:r>
              <a:rPr lang="ru-RU" sz="3200" dirty="0" smtClean="0">
                <a:solidFill>
                  <a:srgbClr val="FFFF00"/>
                </a:solidFill>
                <a:latin typeface="Times New Roman" pitchFamily="18" charset="0"/>
                <a:cs typeface="Times New Roman" pitchFamily="18" charset="0"/>
              </a:rPr>
              <a:t>     Закон </a:t>
            </a:r>
            <a:r>
              <a:rPr lang="ru-RU" sz="3200" dirty="0">
                <a:solidFill>
                  <a:srgbClr val="FFFF00"/>
                </a:solidFill>
                <a:latin typeface="Times New Roman" pitchFamily="18" charset="0"/>
                <a:cs typeface="Times New Roman" pitchFamily="18" charset="0"/>
              </a:rPr>
              <a:t>Кирхгофа для теплового излучения. </a:t>
            </a:r>
            <a:r>
              <a:rPr lang="ru-RU" sz="3200" dirty="0" smtClean="0">
                <a:solidFill>
                  <a:srgbClr val="FFFF00"/>
                </a:solidFill>
                <a:latin typeface="Times New Roman" pitchFamily="18" charset="0"/>
                <a:cs typeface="Times New Roman" pitchFamily="18" charset="0"/>
              </a:rPr>
              <a:t/>
            </a:r>
            <a:br>
              <a:rPr lang="ru-RU" sz="3200" dirty="0" smtClean="0">
                <a:solidFill>
                  <a:srgbClr val="FFFF00"/>
                </a:solidFill>
                <a:latin typeface="Times New Roman" pitchFamily="18" charset="0"/>
                <a:cs typeface="Times New Roman" pitchFamily="18" charset="0"/>
              </a:rPr>
            </a:br>
            <a:r>
              <a:rPr lang="ru-RU" sz="3200" dirty="0" smtClean="0">
                <a:solidFill>
                  <a:srgbClr val="FFFF00"/>
                </a:solidFill>
                <a:latin typeface="Times New Roman" pitchFamily="18" charset="0"/>
                <a:cs typeface="Times New Roman" pitchFamily="18" charset="0"/>
              </a:rPr>
              <a:t>(</a:t>
            </a:r>
            <a:r>
              <a:rPr lang="ru-RU" sz="3200" dirty="0">
                <a:solidFill>
                  <a:srgbClr val="FFFF00"/>
                </a:solidFill>
                <a:latin typeface="Times New Roman" pitchFamily="18" charset="0"/>
                <a:cs typeface="Times New Roman" pitchFamily="18" charset="0"/>
              </a:rPr>
              <a:t>Каждое вещество поглощает те длины волн, которые оно может излучать).</a:t>
            </a:r>
            <a:endParaRPr lang="ru-RU" sz="36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8320240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683568" y="195486"/>
            <a:ext cx="7704856" cy="3816424"/>
          </a:xfrm>
        </p:spPr>
        <p:txBody>
          <a:bodyPr>
            <a:normAutofit/>
          </a:bodyPr>
          <a:lstStyle/>
          <a:p>
            <a:r>
              <a:rPr lang="ru-RU" sz="3600" dirty="0">
                <a:solidFill>
                  <a:srgbClr val="FFFF00"/>
                </a:solidFill>
                <a:latin typeface="Times New Roman" pitchFamily="18" charset="0"/>
                <a:cs typeface="Times New Roman" pitchFamily="18" charset="0"/>
              </a:rPr>
              <a:t>Уникальное природное преимущество </a:t>
            </a:r>
            <a:r>
              <a:rPr lang="ru-RU" sz="3600" dirty="0" err="1">
                <a:solidFill>
                  <a:srgbClr val="FFFF00"/>
                </a:solidFill>
                <a:latin typeface="Times New Roman" pitchFamily="18" charset="0"/>
                <a:cs typeface="Times New Roman" pitchFamily="18" charset="0"/>
              </a:rPr>
              <a:t>Тункинской</a:t>
            </a:r>
            <a:r>
              <a:rPr lang="ru-RU" sz="3600" dirty="0">
                <a:solidFill>
                  <a:srgbClr val="FFFF00"/>
                </a:solidFill>
                <a:latin typeface="Times New Roman" pitchFamily="18" charset="0"/>
                <a:cs typeface="Times New Roman" pitchFamily="18" charset="0"/>
              </a:rPr>
              <a:t> долины для наблюдений</a:t>
            </a:r>
            <a:endParaRPr lang="ru-RU" sz="36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98545629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411510"/>
            <a:ext cx="8496944" cy="2095078"/>
          </a:xfrm>
        </p:spPr>
        <p:txBody>
          <a:bodyPr>
            <a:normAutofit fontScale="90000"/>
          </a:bodyPr>
          <a:lstStyle/>
          <a:p>
            <a:pPr algn="just"/>
            <a:r>
              <a:rPr lang="ru-RU" sz="3600" dirty="0" smtClean="0">
                <a:solidFill>
                  <a:srgbClr val="FFFF00"/>
                </a:solidFill>
                <a:latin typeface="Times New Roman" pitchFamily="18" charset="0"/>
                <a:cs typeface="Times New Roman" pitchFamily="18" charset="0"/>
              </a:rPr>
              <a:t>    </a:t>
            </a:r>
            <a:r>
              <a:rPr lang="ru-RU" sz="3600" dirty="0">
                <a:solidFill>
                  <a:srgbClr val="FFFF00"/>
                </a:solidFill>
                <a:latin typeface="Times New Roman" pitchFamily="18" charset="0"/>
                <a:cs typeface="Times New Roman" pitchFamily="18" charset="0"/>
              </a:rPr>
              <a:t>В каком известном российском художественном фильме о космосе можно увидеть пейзажи и даже сцены, снятые в </a:t>
            </a:r>
            <a:r>
              <a:rPr lang="ru-RU" sz="3600" dirty="0" err="1">
                <a:solidFill>
                  <a:srgbClr val="FFFF00"/>
                </a:solidFill>
                <a:latin typeface="Times New Roman" pitchFamily="18" charset="0"/>
                <a:cs typeface="Times New Roman" pitchFamily="18" charset="0"/>
              </a:rPr>
              <a:t>Тункинской</a:t>
            </a:r>
            <a:r>
              <a:rPr lang="ru-RU" sz="3600" dirty="0">
                <a:solidFill>
                  <a:srgbClr val="FFFF00"/>
                </a:solidFill>
                <a:latin typeface="Times New Roman" pitchFamily="18" charset="0"/>
                <a:cs typeface="Times New Roman" pitchFamily="18" charset="0"/>
              </a:rPr>
              <a:t> долине?</a:t>
            </a:r>
          </a:p>
        </p:txBody>
      </p:sp>
    </p:spTree>
    <p:extLst>
      <p:ext uri="{BB962C8B-B14F-4D97-AF65-F5344CB8AC3E}">
        <p14:creationId xmlns:p14="http://schemas.microsoft.com/office/powerpoint/2010/main" val="105148406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611560" y="2067694"/>
            <a:ext cx="8064896" cy="954107"/>
          </a:xfrm>
          <a:prstGeom prst="rect">
            <a:avLst/>
          </a:prstGeom>
        </p:spPr>
        <p:txBody>
          <a:bodyPr wrap="square">
            <a:spAutoFit/>
          </a:bodyPr>
          <a:lstStyle/>
          <a:p>
            <a:pPr algn="ctr"/>
            <a:r>
              <a:rPr lang="ru-RU" sz="3200" dirty="0">
                <a:solidFill>
                  <a:srgbClr val="FFFF00"/>
                </a:solidFill>
                <a:latin typeface="Times New Roman" pitchFamily="18" charset="0"/>
                <a:cs typeface="Times New Roman" pitchFamily="18" charset="0"/>
              </a:rPr>
              <a:t>«Время первых» 2017г. </a:t>
            </a:r>
            <a:endParaRPr lang="ru-RU" sz="3200" dirty="0" smtClean="0">
              <a:solidFill>
                <a:srgbClr val="FFFF00"/>
              </a:solidFill>
              <a:latin typeface="Times New Roman" pitchFamily="18" charset="0"/>
              <a:cs typeface="Times New Roman" pitchFamily="18" charset="0"/>
            </a:endParaRPr>
          </a:p>
          <a:p>
            <a:pPr algn="ctr"/>
            <a:r>
              <a:rPr lang="ru-RU" sz="2400" dirty="0" smtClean="0">
                <a:solidFill>
                  <a:srgbClr val="FFFF00"/>
                </a:solidFill>
                <a:latin typeface="Times New Roman" pitchFamily="18" charset="0"/>
                <a:cs typeface="Times New Roman" pitchFamily="18" charset="0"/>
              </a:rPr>
              <a:t>(</a:t>
            </a:r>
            <a:r>
              <a:rPr lang="ru-RU" sz="2400" dirty="0">
                <a:solidFill>
                  <a:srgbClr val="FFFF00"/>
                </a:solidFill>
                <a:latin typeface="Times New Roman" pitchFamily="18" charset="0"/>
                <a:cs typeface="Times New Roman" pitchFamily="18" charset="0"/>
              </a:rPr>
              <a:t>о миссии </a:t>
            </a:r>
            <a:r>
              <a:rPr lang="ru-RU" sz="2400" dirty="0" smtClean="0">
                <a:solidFill>
                  <a:srgbClr val="FFFF00"/>
                </a:solidFill>
                <a:latin typeface="Times New Roman" pitchFamily="18" charset="0"/>
                <a:cs typeface="Times New Roman" pitchFamily="18" charset="0"/>
              </a:rPr>
              <a:t>А.А. Леонова </a:t>
            </a:r>
            <a:r>
              <a:rPr lang="ru-RU" sz="2400" dirty="0">
                <a:solidFill>
                  <a:srgbClr val="FFFF00"/>
                </a:solidFill>
                <a:latin typeface="Times New Roman" pitchFamily="18" charset="0"/>
                <a:cs typeface="Times New Roman" pitchFamily="18" charset="0"/>
              </a:rPr>
              <a:t>и </a:t>
            </a:r>
            <a:r>
              <a:rPr lang="ru-RU" sz="2400" dirty="0" smtClean="0">
                <a:solidFill>
                  <a:srgbClr val="FFFF00"/>
                </a:solidFill>
                <a:latin typeface="Times New Roman" pitchFamily="18" charset="0"/>
                <a:cs typeface="Times New Roman" pitchFamily="18" charset="0"/>
              </a:rPr>
              <a:t>П.И. Беляева</a:t>
            </a:r>
            <a:r>
              <a:rPr lang="ru-RU" sz="2400" dirty="0">
                <a:solidFill>
                  <a:srgbClr val="FFFF00"/>
                </a:solidFill>
                <a:latin typeface="Times New Roman" pitchFamily="18" charset="0"/>
                <a:cs typeface="Times New Roman" pitchFamily="18" charset="0"/>
              </a:rPr>
              <a:t>)</a:t>
            </a:r>
          </a:p>
        </p:txBody>
      </p:sp>
    </p:spTree>
    <p:extLst>
      <p:ext uri="{BB962C8B-B14F-4D97-AF65-F5344CB8AC3E}">
        <p14:creationId xmlns:p14="http://schemas.microsoft.com/office/powerpoint/2010/main" val="298437526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83568" y="339502"/>
            <a:ext cx="7416824" cy="3539430"/>
          </a:xfrm>
          <a:prstGeom prst="rect">
            <a:avLst/>
          </a:prstGeom>
        </p:spPr>
        <p:txBody>
          <a:bodyPr wrap="square">
            <a:spAutoFit/>
          </a:bodyPr>
          <a:lstStyle/>
          <a:p>
            <a:pPr algn="just"/>
            <a:r>
              <a:rPr lang="ru-RU" sz="3200" dirty="0" smtClean="0">
                <a:solidFill>
                  <a:srgbClr val="FFFF00"/>
                </a:solidFill>
                <a:latin typeface="Times New Roman" pitchFamily="18" charset="0"/>
                <a:cs typeface="Times New Roman" pitchFamily="18" charset="0"/>
              </a:rPr>
              <a:t>   </a:t>
            </a:r>
            <a:r>
              <a:rPr lang="ru-RU" sz="3200" dirty="0">
                <a:solidFill>
                  <a:srgbClr val="FFFF00"/>
                </a:solidFill>
                <a:latin typeface="Times New Roman" pitchFamily="18" charset="0"/>
                <a:cs typeface="Times New Roman" pitchFamily="18" charset="0"/>
              </a:rPr>
              <a:t>Жители бурятской столицы в вечернем небе 10 октября 2025 года заметили необычные светящиеся объекты. Было видно, как огоньки вереницей один за другим перемещаются по звездному небу. Глядя на эту картину, создалось ощущение, что поезд едет в космос.</a:t>
            </a:r>
          </a:p>
        </p:txBody>
      </p:sp>
    </p:spTree>
    <p:extLst>
      <p:ext uri="{BB962C8B-B14F-4D97-AF65-F5344CB8AC3E}">
        <p14:creationId xmlns:p14="http://schemas.microsoft.com/office/powerpoint/2010/main" val="288954196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355758"/>
            <a:ext cx="8136904" cy="1569660"/>
          </a:xfrm>
          <a:prstGeom prst="rect">
            <a:avLst/>
          </a:prstGeom>
        </p:spPr>
        <p:txBody>
          <a:bodyPr wrap="square">
            <a:spAutoFit/>
          </a:bodyPr>
          <a:lstStyle/>
          <a:p>
            <a:pPr algn="just"/>
            <a:r>
              <a:rPr lang="ru-RU" sz="2400" dirty="0" smtClean="0">
                <a:solidFill>
                  <a:srgbClr val="FFFF00"/>
                </a:solidFill>
                <a:latin typeface="Times New Roman" pitchFamily="18" charset="0"/>
                <a:cs typeface="Times New Roman" pitchFamily="18" charset="0"/>
              </a:rPr>
              <a:t>    «</a:t>
            </a:r>
            <a:r>
              <a:rPr lang="ru-RU" sz="2400" dirty="0">
                <a:solidFill>
                  <a:srgbClr val="FFFF00"/>
                </a:solidFill>
                <a:latin typeface="Times New Roman" pitchFamily="18" charset="0"/>
                <a:cs typeface="Times New Roman" pitchFamily="18" charset="0"/>
              </a:rPr>
              <a:t>Поезд» из спутников </a:t>
            </a:r>
            <a:r>
              <a:rPr lang="ru-RU" sz="2400" dirty="0" err="1">
                <a:solidFill>
                  <a:srgbClr val="FFFF00"/>
                </a:solidFill>
                <a:latin typeface="Times New Roman" pitchFamily="18" charset="0"/>
                <a:cs typeface="Times New Roman" pitchFamily="18" charset="0"/>
              </a:rPr>
              <a:t>Starlink</a:t>
            </a:r>
            <a:r>
              <a:rPr lang="ru-RU" sz="2400" dirty="0">
                <a:solidFill>
                  <a:srgbClr val="FFFF00"/>
                </a:solidFill>
                <a:latin typeface="Times New Roman" pitchFamily="18" charset="0"/>
                <a:cs typeface="Times New Roman" pitchFamily="18" charset="0"/>
              </a:rPr>
              <a:t> от компании Илона Маска. </a:t>
            </a:r>
          </a:p>
          <a:p>
            <a:pPr algn="just"/>
            <a:r>
              <a:rPr lang="ru-RU" sz="2400" dirty="0">
                <a:solidFill>
                  <a:srgbClr val="FFFF00"/>
                </a:solidFill>
                <a:latin typeface="Times New Roman" pitchFamily="18" charset="0"/>
                <a:cs typeface="Times New Roman" pitchFamily="18" charset="0"/>
              </a:rPr>
              <a:t>     Спутники предназначены для того, чтобы обеспечить высокоскоростным интернетом самые отдаленные районы Земли.</a:t>
            </a:r>
          </a:p>
        </p:txBody>
      </p:sp>
      <p:sp>
        <p:nvSpPr>
          <p:cNvPr id="7" name="Прямоугольник 6"/>
          <p:cNvSpPr/>
          <p:nvPr/>
        </p:nvSpPr>
        <p:spPr>
          <a:xfrm>
            <a:off x="3707904" y="3723878"/>
            <a:ext cx="4572000" cy="461665"/>
          </a:xfrm>
          <a:prstGeom prst="rect">
            <a:avLst/>
          </a:prstGeom>
        </p:spPr>
        <p:txBody>
          <a:bodyPr>
            <a:spAutoFit/>
          </a:bodyPr>
          <a:lstStyle/>
          <a:p>
            <a:r>
              <a:rPr lang="en-US" sz="1200" dirty="0">
                <a:hlinkClick r:id="rId2"/>
              </a:rPr>
              <a:t>https://</a:t>
            </a:r>
            <a:r>
              <a:rPr lang="en-US" sz="1200" dirty="0" smtClean="0">
                <a:hlinkClick r:id="rId2"/>
              </a:rPr>
              <a:t>vk.com/wall-10231784_88616?ysclid=mhr51jjc20533671548</a:t>
            </a:r>
            <a:endParaRPr lang="ru-RU" sz="1200" dirty="0" smtClean="0"/>
          </a:p>
          <a:p>
            <a:endParaRPr lang="ru-RU" sz="1200" dirty="0"/>
          </a:p>
        </p:txBody>
      </p:sp>
    </p:spTree>
    <p:extLst>
      <p:ext uri="{BB962C8B-B14F-4D97-AF65-F5344CB8AC3E}">
        <p14:creationId xmlns:p14="http://schemas.microsoft.com/office/powerpoint/2010/main" val="148983120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BEBA8EAE-BF5A-486C-A8C5-ECC9F3942E4B}">
                <a14:imgProps xmlns:a14="http://schemas.microsoft.com/office/drawing/2010/main">
                  <a14:imgLayer r:embed="rId3">
                    <a14:imgEffect>
                      <a14:backgroundRemoval t="4000" b="97000" l="10000" r="90000">
                        <a14:foregroundMark x1="37000" y1="31571" x2="37000" y2="31571"/>
                        <a14:foregroundMark x1="60000" y1="29857" x2="60000" y2="29857"/>
                        <a14:foregroundMark x1="46429" y1="67143" x2="46429" y2="67143"/>
                        <a14:foregroundMark x1="54429" y1="67429" x2="54429" y2="67429"/>
                        <a14:foregroundMark x1="52857" y1="78143" x2="52857" y2="78143"/>
                      </a14:backgroundRemoval>
                    </a14:imgEffect>
                  </a14:imgLayer>
                </a14:imgProps>
              </a:ext>
              <a:ext uri="{28A0092B-C50C-407E-A947-70E740481C1C}">
                <a14:useLocalDpi xmlns:a14="http://schemas.microsoft.com/office/drawing/2010/main" val="0"/>
              </a:ext>
            </a:extLst>
          </a:blip>
          <a:stretch>
            <a:fillRect/>
          </a:stretch>
        </p:blipFill>
        <p:spPr>
          <a:xfrm>
            <a:off x="1835696" y="-236562"/>
            <a:ext cx="5472608" cy="5472608"/>
          </a:xfrm>
          <a:prstGeom prst="rect">
            <a:avLst/>
          </a:prstGeom>
        </p:spPr>
      </p:pic>
    </p:spTree>
    <p:extLst>
      <p:ext uri="{BB962C8B-B14F-4D97-AF65-F5344CB8AC3E}">
        <p14:creationId xmlns:p14="http://schemas.microsoft.com/office/powerpoint/2010/main" val="96464541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627534"/>
            <a:ext cx="8229600" cy="2520280"/>
          </a:xfrm>
        </p:spPr>
        <p:txBody>
          <a:bodyPr>
            <a:noAutofit/>
          </a:bodyPr>
          <a:lstStyle/>
          <a:p>
            <a:pPr algn="just"/>
            <a:r>
              <a:rPr lang="ru-RU" sz="3200" dirty="0" smtClean="0">
                <a:solidFill>
                  <a:srgbClr val="FFFF00"/>
                </a:solidFill>
                <a:latin typeface="Times New Roman" pitchFamily="18" charset="0"/>
                <a:cs typeface="Times New Roman" pitchFamily="18" charset="0"/>
              </a:rPr>
              <a:t>     </a:t>
            </a:r>
            <a:endParaRPr lang="ru-RU" sz="32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Прямоугольник 2"/>
          <p:cNvSpPr/>
          <p:nvPr/>
        </p:nvSpPr>
        <p:spPr>
          <a:xfrm>
            <a:off x="395536" y="267494"/>
            <a:ext cx="8424936" cy="2308324"/>
          </a:xfrm>
          <a:prstGeom prst="rect">
            <a:avLst/>
          </a:prstGeom>
        </p:spPr>
        <p:txBody>
          <a:bodyPr wrap="square">
            <a:spAutoFit/>
          </a:bodyPr>
          <a:lstStyle/>
          <a:p>
            <a:pPr algn="just"/>
            <a:r>
              <a:rPr lang="ru-RU" sz="3600" dirty="0" smtClean="0">
                <a:solidFill>
                  <a:srgbClr val="FFFF00"/>
                </a:solidFill>
                <a:latin typeface="Times New Roman" pitchFamily="18" charset="0"/>
                <a:cs typeface="Times New Roman" pitchFamily="18" charset="0"/>
              </a:rPr>
              <a:t>     Какое </a:t>
            </a:r>
            <a:r>
              <a:rPr lang="ru-RU" sz="3600" dirty="0">
                <a:solidFill>
                  <a:srgbClr val="FFFF00"/>
                </a:solidFill>
                <a:latin typeface="Times New Roman" pitchFamily="18" charset="0"/>
                <a:cs typeface="Times New Roman" pitchFamily="18" charset="0"/>
              </a:rPr>
              <a:t>прозвище, связанное с известным фантастическим фильмом, получила </a:t>
            </a:r>
            <a:r>
              <a:rPr lang="ru-RU" sz="3600" dirty="0" err="1">
                <a:solidFill>
                  <a:srgbClr val="FFFF00"/>
                </a:solidFill>
                <a:latin typeface="Times New Roman" pitchFamily="18" charset="0"/>
                <a:cs typeface="Times New Roman" pitchFamily="18" charset="0"/>
              </a:rPr>
              <a:t>Тункинская</a:t>
            </a:r>
            <a:r>
              <a:rPr lang="ru-RU" sz="3600" dirty="0">
                <a:solidFill>
                  <a:srgbClr val="FFFF00"/>
                </a:solidFill>
                <a:latin typeface="Times New Roman" pitchFamily="18" charset="0"/>
                <a:cs typeface="Times New Roman" pitchFamily="18" charset="0"/>
              </a:rPr>
              <a:t> долина за свою концентрацию телескопов?</a:t>
            </a:r>
          </a:p>
        </p:txBody>
      </p:sp>
    </p:spTree>
    <p:extLst>
      <p:ext uri="{BB962C8B-B14F-4D97-AF65-F5344CB8AC3E}">
        <p14:creationId xmlns:p14="http://schemas.microsoft.com/office/powerpoint/2010/main" val="194827072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323528" y="51470"/>
            <a:ext cx="8352928" cy="523220"/>
          </a:xfrm>
          <a:prstGeom prst="rect">
            <a:avLst/>
          </a:prstGeom>
        </p:spPr>
        <p:txBody>
          <a:bodyPr wrap="square">
            <a:spAutoFit/>
          </a:bodyPr>
          <a:lstStyle/>
          <a:p>
            <a:pPr algn="just"/>
            <a:r>
              <a:rPr lang="ru-RU" sz="2800" dirty="0" smtClean="0">
                <a:solidFill>
                  <a:srgbClr val="FFFF00"/>
                </a:solidFill>
                <a:latin typeface="Times New Roman" pitchFamily="18" charset="0"/>
                <a:cs typeface="Times New Roman" pitchFamily="18" charset="0"/>
              </a:rPr>
              <a:t>      </a:t>
            </a:r>
            <a:endParaRPr lang="ru-RU" sz="2800" dirty="0">
              <a:solidFill>
                <a:srgbClr val="FFFF00"/>
              </a:solidFill>
              <a:latin typeface="Times New Roman" pitchFamily="18" charset="0"/>
              <a:cs typeface="Times New Roman" pitchFamily="18" charset="0"/>
            </a:endParaRPr>
          </a:p>
        </p:txBody>
      </p:sp>
      <p:sp>
        <p:nvSpPr>
          <p:cNvPr id="2" name="Прямоугольник 1"/>
          <p:cNvSpPr/>
          <p:nvPr/>
        </p:nvSpPr>
        <p:spPr>
          <a:xfrm>
            <a:off x="179511" y="0"/>
            <a:ext cx="8640960" cy="1077218"/>
          </a:xfrm>
          <a:prstGeom prst="rect">
            <a:avLst/>
          </a:prstGeom>
        </p:spPr>
        <p:txBody>
          <a:bodyPr wrap="square">
            <a:spAutoFit/>
          </a:bodyPr>
          <a:lstStyle/>
          <a:p>
            <a:pPr algn="ctr"/>
            <a:r>
              <a:rPr lang="ru-RU" sz="3200" i="1" dirty="0">
                <a:solidFill>
                  <a:srgbClr val="FFFF00"/>
                </a:solidFill>
                <a:latin typeface="Times New Roman" pitchFamily="18" charset="0"/>
                <a:cs typeface="Times New Roman" pitchFamily="18" charset="0"/>
              </a:rPr>
              <a:t>Звездные войны по-сибирски» </a:t>
            </a:r>
            <a:r>
              <a:rPr lang="ru-RU" sz="3200" dirty="0">
                <a:solidFill>
                  <a:srgbClr val="FFFF00"/>
                </a:solidFill>
                <a:latin typeface="Times New Roman" pitchFamily="18" charset="0"/>
                <a:cs typeface="Times New Roman" pitchFamily="18" charset="0"/>
              </a:rPr>
              <a:t>или </a:t>
            </a:r>
            <a:endParaRPr lang="ru-RU" sz="3200" dirty="0" smtClean="0">
              <a:solidFill>
                <a:srgbClr val="FFFF00"/>
              </a:solidFill>
              <a:latin typeface="Times New Roman" pitchFamily="18" charset="0"/>
              <a:cs typeface="Times New Roman" pitchFamily="18" charset="0"/>
            </a:endParaRPr>
          </a:p>
          <a:p>
            <a:pPr algn="ctr"/>
            <a:r>
              <a:rPr lang="ru-RU" sz="3200" i="1" dirty="0" smtClean="0">
                <a:solidFill>
                  <a:srgbClr val="FFFF00"/>
                </a:solidFill>
                <a:latin typeface="Times New Roman" pitchFamily="18" charset="0"/>
                <a:cs typeface="Times New Roman" pitchFamily="18" charset="0"/>
              </a:rPr>
              <a:t>«</a:t>
            </a:r>
            <a:r>
              <a:rPr lang="ru-RU" sz="3200" i="1" dirty="0">
                <a:solidFill>
                  <a:srgbClr val="FFFF00"/>
                </a:solidFill>
                <a:latin typeface="Times New Roman" pitchFamily="18" charset="0"/>
                <a:cs typeface="Times New Roman" pitchFamily="18" charset="0"/>
              </a:rPr>
              <a:t>Сибирский Звёздный Град».</a:t>
            </a:r>
          </a:p>
        </p:txBody>
      </p:sp>
      <p:sp>
        <p:nvSpPr>
          <p:cNvPr id="8" name="Прямоугольник 7"/>
          <p:cNvSpPr/>
          <p:nvPr/>
        </p:nvSpPr>
        <p:spPr>
          <a:xfrm>
            <a:off x="2555776" y="3003798"/>
            <a:ext cx="3800784" cy="523220"/>
          </a:xfrm>
          <a:prstGeom prst="rect">
            <a:avLst/>
          </a:prstGeom>
        </p:spPr>
        <p:txBody>
          <a:bodyPr wrap="none">
            <a:spAutoFit/>
          </a:bodyPr>
          <a:lstStyle/>
          <a:p>
            <a:r>
              <a:rPr lang="ru-RU" sz="2800" b="1" dirty="0" err="1">
                <a:solidFill>
                  <a:srgbClr val="FFFF00"/>
                </a:solidFill>
                <a:latin typeface="Times New Roman" pitchFamily="18" charset="0"/>
                <a:cs typeface="Times New Roman" pitchFamily="18" charset="0"/>
              </a:rPr>
              <a:t>Тункинский</a:t>
            </a:r>
            <a:r>
              <a:rPr lang="ru-RU" sz="2800" b="1" dirty="0">
                <a:solidFill>
                  <a:srgbClr val="FFFF00"/>
                </a:solidFill>
                <a:latin typeface="Times New Roman" pitchFamily="18" charset="0"/>
                <a:cs typeface="Times New Roman" pitchFamily="18" charset="0"/>
              </a:rPr>
              <a:t> район РБ</a:t>
            </a:r>
            <a:endParaRPr lang="ru-RU" sz="2800" b="1" dirty="0">
              <a:solidFill>
                <a:srgbClr val="FFFF00"/>
              </a:solidFill>
            </a:endParaRPr>
          </a:p>
        </p:txBody>
      </p:sp>
      <p:sp>
        <p:nvSpPr>
          <p:cNvPr id="9" name="TextBox 8">
            <a:extLst>
              <a:ext uri="{FF2B5EF4-FFF2-40B4-BE49-F238E27FC236}">
                <a16:creationId xmlns:a16="http://schemas.microsoft.com/office/drawing/2014/main" xmlns="" id="{DEEBC15E-BCFE-15F6-7AE7-39E358A4DFD8}"/>
              </a:ext>
            </a:extLst>
          </p:cNvPr>
          <p:cNvSpPr txBox="1"/>
          <p:nvPr/>
        </p:nvSpPr>
        <p:spPr>
          <a:xfrm>
            <a:off x="35496" y="3795885"/>
            <a:ext cx="9108504" cy="523220"/>
          </a:xfrm>
          <a:prstGeom prst="rect">
            <a:avLst/>
          </a:prstGeom>
          <a:noFill/>
        </p:spPr>
        <p:txBody>
          <a:bodyPr wrap="square" rtlCol="0">
            <a:spAutoFit/>
          </a:bodyPr>
          <a:lstStyle/>
          <a:p>
            <a:pPr algn="ctr"/>
            <a:r>
              <a:rPr lang="ru-RU" sz="2800" b="1" dirty="0">
                <a:solidFill>
                  <a:srgbClr val="FFFF00"/>
                </a:solidFill>
                <a:latin typeface="Times New Roman" pitchFamily="18" charset="0"/>
                <a:ea typeface="Segoe UI Black" panose="020B0A02040204020203" pitchFamily="34" charset="0"/>
                <a:cs typeface="Times New Roman" pitchFamily="18" charset="0"/>
              </a:rPr>
              <a:t>3</a:t>
            </a:r>
            <a:r>
              <a:rPr lang="ru-RU" sz="2000" dirty="0">
                <a:solidFill>
                  <a:srgbClr val="FFFF00"/>
                </a:solidFill>
                <a:latin typeface="Times New Roman" pitchFamily="18" charset="0"/>
                <a:ea typeface="Segoe UI Black" panose="020B0A02040204020203" pitchFamily="34" charset="0"/>
                <a:cs typeface="Times New Roman" pitchFamily="18" charset="0"/>
              </a:rPr>
              <a:t> обсерватории ИСЗФ СО РАН + </a:t>
            </a:r>
            <a:r>
              <a:rPr lang="ru-RU" sz="2800" b="1" dirty="0">
                <a:solidFill>
                  <a:srgbClr val="FFFF00"/>
                </a:solidFill>
                <a:latin typeface="Times New Roman" pitchFamily="18" charset="0"/>
                <a:ea typeface="Segoe UI Black" panose="020B0A02040204020203" pitchFamily="34" charset="0"/>
                <a:cs typeface="Times New Roman" pitchFamily="18" charset="0"/>
              </a:rPr>
              <a:t>1</a:t>
            </a:r>
            <a:r>
              <a:rPr lang="ru-RU" sz="2000" dirty="0">
                <a:solidFill>
                  <a:srgbClr val="FFFF00"/>
                </a:solidFill>
                <a:latin typeface="Times New Roman" pitchFamily="18" charset="0"/>
                <a:ea typeface="Segoe UI Black" panose="020B0A02040204020203" pitchFamily="34" charset="0"/>
                <a:cs typeface="Times New Roman" pitchFamily="18" charset="0"/>
              </a:rPr>
              <a:t> обсерватория НИИ ПФ ИГУ+ </a:t>
            </a:r>
            <a:r>
              <a:rPr lang="ru-RU" sz="2800" b="1" dirty="0">
                <a:solidFill>
                  <a:srgbClr val="FFFF00"/>
                </a:solidFill>
                <a:latin typeface="Times New Roman" pitchFamily="18" charset="0"/>
                <a:ea typeface="Segoe UI Black" panose="020B0A02040204020203" pitchFamily="34" charset="0"/>
                <a:cs typeface="Times New Roman" pitchFamily="18" charset="0"/>
              </a:rPr>
              <a:t>1</a:t>
            </a:r>
            <a:r>
              <a:rPr lang="ru-RU" sz="2000" dirty="0">
                <a:solidFill>
                  <a:srgbClr val="FFFF00"/>
                </a:solidFill>
                <a:latin typeface="Times New Roman" pitchFamily="18" charset="0"/>
                <a:ea typeface="Segoe UI Black" panose="020B0A02040204020203" pitchFamily="34" charset="0"/>
                <a:cs typeface="Times New Roman" pitchFamily="18" charset="0"/>
              </a:rPr>
              <a:t> ИПА РАН</a:t>
            </a:r>
          </a:p>
        </p:txBody>
      </p:sp>
    </p:spTree>
    <p:extLst>
      <p:ext uri="{BB962C8B-B14F-4D97-AF65-F5344CB8AC3E}">
        <p14:creationId xmlns:p14="http://schemas.microsoft.com/office/powerpoint/2010/main" val="106490026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67544" y="483518"/>
            <a:ext cx="8280920" cy="2062103"/>
          </a:xfrm>
          <a:prstGeom prst="rect">
            <a:avLst/>
          </a:prstGeom>
        </p:spPr>
        <p:txBody>
          <a:bodyPr wrap="square">
            <a:spAutoFit/>
          </a:bodyPr>
          <a:lstStyle/>
          <a:p>
            <a:pPr algn="just"/>
            <a:r>
              <a:rPr lang="ru-RU" sz="3200" dirty="0" smtClean="0">
                <a:solidFill>
                  <a:srgbClr val="FFFF00"/>
                </a:solidFill>
                <a:latin typeface="Times New Roman" pitchFamily="18" charset="0"/>
                <a:cs typeface="Times New Roman" pitchFamily="18" charset="0"/>
              </a:rPr>
              <a:t>    Это </a:t>
            </a:r>
            <a:r>
              <a:rPr lang="ru-RU" sz="3200" dirty="0">
                <a:solidFill>
                  <a:srgbClr val="FFFF00"/>
                </a:solidFill>
                <a:latin typeface="Times New Roman" pitchFamily="18" charset="0"/>
                <a:cs typeface="Times New Roman" pitchFamily="18" charset="0"/>
              </a:rPr>
              <a:t>небесное тело прошло на минимальном расстоянии от Земли 21 октября 2025 г. </a:t>
            </a:r>
            <a:endParaRPr lang="ru-RU" sz="3200" dirty="0" smtClean="0">
              <a:solidFill>
                <a:srgbClr val="FFFF00"/>
              </a:solidFill>
              <a:latin typeface="Times New Roman" pitchFamily="18" charset="0"/>
              <a:cs typeface="Times New Roman" pitchFamily="18" charset="0"/>
            </a:endParaRPr>
          </a:p>
          <a:p>
            <a:pPr algn="just"/>
            <a:r>
              <a:rPr lang="ru-RU" sz="3200" dirty="0" smtClean="0">
                <a:solidFill>
                  <a:srgbClr val="FFFF00"/>
                </a:solidFill>
                <a:latin typeface="Times New Roman" pitchFamily="18" charset="0"/>
                <a:cs typeface="Times New Roman" pitchFamily="18" charset="0"/>
              </a:rPr>
              <a:t>     И </a:t>
            </a:r>
            <a:r>
              <a:rPr lang="ru-RU" sz="3200" dirty="0">
                <a:solidFill>
                  <a:srgbClr val="FFFF00"/>
                </a:solidFill>
                <a:latin typeface="Times New Roman" pitchFamily="18" charset="0"/>
                <a:cs typeface="Times New Roman" pitchFamily="18" charset="0"/>
              </a:rPr>
              <a:t>в следующий раз небесное тело вернется только через 1135 лет</a:t>
            </a:r>
            <a:r>
              <a:rPr lang="ru-RU" sz="3200" dirty="0" smtClean="0">
                <a:solidFill>
                  <a:srgbClr val="FFFF00"/>
                </a:solidFill>
                <a:latin typeface="Times New Roman" pitchFamily="18" charset="0"/>
                <a:cs typeface="Times New Roman" pitchFamily="18" charset="0"/>
              </a:rPr>
              <a:t>.</a:t>
            </a:r>
            <a:endParaRPr lang="ru-RU" sz="3200" dirty="0"/>
          </a:p>
        </p:txBody>
      </p:sp>
    </p:spTree>
    <p:extLst>
      <p:ext uri="{BB962C8B-B14F-4D97-AF65-F5344CB8AC3E}">
        <p14:creationId xmlns:p14="http://schemas.microsoft.com/office/powerpoint/2010/main" val="124836685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2154768" y="514266"/>
            <a:ext cx="4504631" cy="954107"/>
          </a:xfrm>
          <a:prstGeom prst="rect">
            <a:avLst/>
          </a:prstGeom>
        </p:spPr>
        <p:txBody>
          <a:bodyPr wrap="none">
            <a:spAutoFit/>
          </a:bodyPr>
          <a:lstStyle/>
          <a:p>
            <a:pPr algn="ctr"/>
            <a:r>
              <a:rPr lang="ru-RU" sz="2800" dirty="0">
                <a:solidFill>
                  <a:srgbClr val="FFFF00"/>
                </a:solidFill>
                <a:latin typeface="Times New Roman" pitchFamily="18" charset="0"/>
                <a:cs typeface="Times New Roman" pitchFamily="18" charset="0"/>
              </a:rPr>
              <a:t>Комета C/2025 A6 </a:t>
            </a:r>
            <a:r>
              <a:rPr lang="ru-RU" sz="2800" dirty="0" err="1">
                <a:solidFill>
                  <a:srgbClr val="FFFF00"/>
                </a:solidFill>
                <a:latin typeface="Times New Roman" pitchFamily="18" charset="0"/>
                <a:cs typeface="Times New Roman" pitchFamily="18" charset="0"/>
              </a:rPr>
              <a:t>Lemmon</a:t>
            </a:r>
            <a:r>
              <a:rPr lang="ru-RU" sz="2800" dirty="0">
                <a:solidFill>
                  <a:srgbClr val="FFFF00"/>
                </a:solidFill>
                <a:latin typeface="Times New Roman" pitchFamily="18" charset="0"/>
                <a:cs typeface="Times New Roman" pitchFamily="18" charset="0"/>
              </a:rPr>
              <a:t> </a:t>
            </a:r>
            <a:r>
              <a:rPr lang="ru-RU" sz="2800" dirty="0" smtClean="0">
                <a:solidFill>
                  <a:srgbClr val="FFFF00"/>
                </a:solidFill>
                <a:latin typeface="Times New Roman" pitchFamily="18" charset="0"/>
                <a:cs typeface="Times New Roman" pitchFamily="18" charset="0"/>
              </a:rPr>
              <a:t> </a:t>
            </a:r>
          </a:p>
          <a:p>
            <a:pPr algn="ctr"/>
            <a:r>
              <a:rPr lang="ru-RU" sz="2800" i="1" dirty="0" smtClean="0">
                <a:solidFill>
                  <a:srgbClr val="FFFF00"/>
                </a:solidFill>
                <a:latin typeface="Times New Roman" pitchFamily="18" charset="0"/>
                <a:cs typeface="Times New Roman" pitchFamily="18" charset="0"/>
              </a:rPr>
              <a:t>(Комета </a:t>
            </a:r>
            <a:r>
              <a:rPr lang="ru-RU" sz="2800" i="1" dirty="0" err="1" smtClean="0">
                <a:solidFill>
                  <a:srgbClr val="FFFF00"/>
                </a:solidFill>
                <a:latin typeface="Times New Roman" pitchFamily="18" charset="0"/>
                <a:cs typeface="Times New Roman" pitchFamily="18" charset="0"/>
              </a:rPr>
              <a:t>Леммон</a:t>
            </a:r>
            <a:r>
              <a:rPr lang="ru-RU" sz="2800" i="1" dirty="0" smtClean="0">
                <a:solidFill>
                  <a:srgbClr val="FFFF00"/>
                </a:solidFill>
                <a:latin typeface="Times New Roman" pitchFamily="18" charset="0"/>
                <a:cs typeface="Times New Roman" pitchFamily="18" charset="0"/>
              </a:rPr>
              <a:t>)</a:t>
            </a:r>
            <a:endParaRPr lang="ru-RU" sz="2800" i="1" dirty="0">
              <a:solidFill>
                <a:srgbClr val="FFFF00"/>
              </a:solidFill>
              <a:latin typeface="Times New Roman" pitchFamily="18" charset="0"/>
              <a:cs typeface="Times New Roman" pitchFamily="18" charset="0"/>
            </a:endParaRPr>
          </a:p>
        </p:txBody>
      </p:sp>
    </p:spTree>
    <p:extLst>
      <p:ext uri="{BB962C8B-B14F-4D97-AF65-F5344CB8AC3E}">
        <p14:creationId xmlns:p14="http://schemas.microsoft.com/office/powerpoint/2010/main" val="205882208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39552" y="339501"/>
            <a:ext cx="7848872" cy="523220"/>
          </a:xfrm>
          <a:prstGeom prst="rect">
            <a:avLst/>
          </a:prstGeom>
        </p:spPr>
        <p:txBody>
          <a:bodyPr wrap="square">
            <a:spAutoFit/>
          </a:bodyPr>
          <a:lstStyle/>
          <a:p>
            <a:pPr algn="just"/>
            <a:r>
              <a:rPr lang="ru-RU" sz="2800" dirty="0" smtClean="0">
                <a:solidFill>
                  <a:srgbClr val="FFFF00"/>
                </a:solidFill>
                <a:latin typeface="Times New Roman" pitchFamily="18" charset="0"/>
                <a:cs typeface="Times New Roman" pitchFamily="18" charset="0"/>
              </a:rPr>
              <a:t>      </a:t>
            </a:r>
            <a:endParaRPr lang="ru-RU" sz="2800" dirty="0">
              <a:solidFill>
                <a:srgbClr val="FFFF00"/>
              </a:solidFill>
              <a:latin typeface="Times New Roman" pitchFamily="18" charset="0"/>
              <a:cs typeface="Times New Roman" pitchFamily="18" charset="0"/>
            </a:endParaRPr>
          </a:p>
        </p:txBody>
      </p:sp>
      <p:sp>
        <p:nvSpPr>
          <p:cNvPr id="2" name="Прямоугольник 1"/>
          <p:cNvSpPr/>
          <p:nvPr/>
        </p:nvSpPr>
        <p:spPr>
          <a:xfrm>
            <a:off x="517298" y="339501"/>
            <a:ext cx="8303174" cy="2677656"/>
          </a:xfrm>
          <a:prstGeom prst="rect">
            <a:avLst/>
          </a:prstGeom>
        </p:spPr>
        <p:txBody>
          <a:bodyPr wrap="square">
            <a:spAutoFit/>
          </a:bodyPr>
          <a:lstStyle/>
          <a:p>
            <a:pPr algn="just"/>
            <a:r>
              <a:rPr lang="ru-RU" sz="2800" dirty="0" smtClean="0">
                <a:solidFill>
                  <a:srgbClr val="FFFF00"/>
                </a:solidFill>
                <a:latin typeface="Times New Roman" pitchFamily="18" charset="0"/>
                <a:cs typeface="Times New Roman" pitchFamily="18" charset="0"/>
              </a:rPr>
              <a:t>    Сибирский </a:t>
            </a:r>
            <a:r>
              <a:rPr lang="ru-RU" sz="2800" dirty="0" err="1">
                <a:solidFill>
                  <a:srgbClr val="FFFF00"/>
                </a:solidFill>
                <a:latin typeface="Times New Roman" pitchFamily="18" charset="0"/>
                <a:cs typeface="Times New Roman" pitchFamily="18" charset="0"/>
              </a:rPr>
              <a:t>радиогелиограф</a:t>
            </a:r>
            <a:r>
              <a:rPr lang="ru-RU" sz="2800" dirty="0">
                <a:solidFill>
                  <a:srgbClr val="FFFF00"/>
                </a:solidFill>
                <a:latin typeface="Times New Roman" pitchFamily="18" charset="0"/>
                <a:cs typeface="Times New Roman" pitchFamily="18" charset="0"/>
              </a:rPr>
              <a:t> — один из крупнейших астрономических инструментов России, находится на территории Радиоастрофизической обсерватории «</a:t>
            </a:r>
            <a:r>
              <a:rPr lang="ru-RU" sz="2800" dirty="0" err="1">
                <a:solidFill>
                  <a:srgbClr val="FFFF00"/>
                </a:solidFill>
                <a:latin typeface="Times New Roman" pitchFamily="18" charset="0"/>
                <a:cs typeface="Times New Roman" pitchFamily="18" charset="0"/>
              </a:rPr>
              <a:t>Бадары</a:t>
            </a:r>
            <a:r>
              <a:rPr lang="ru-RU" sz="2800" dirty="0">
                <a:solidFill>
                  <a:srgbClr val="FFFF00"/>
                </a:solidFill>
                <a:latin typeface="Times New Roman" pitchFamily="18" charset="0"/>
                <a:cs typeface="Times New Roman" pitchFamily="18" charset="0"/>
              </a:rPr>
              <a:t>» в </a:t>
            </a:r>
            <a:r>
              <a:rPr lang="ru-RU" sz="2800" dirty="0" err="1">
                <a:solidFill>
                  <a:srgbClr val="FFFF00"/>
                </a:solidFill>
                <a:latin typeface="Times New Roman" pitchFamily="18" charset="0"/>
                <a:cs typeface="Times New Roman" pitchFamily="18" charset="0"/>
              </a:rPr>
              <a:t>Тункинском</a:t>
            </a:r>
            <a:r>
              <a:rPr lang="ru-RU" sz="2800" dirty="0">
                <a:solidFill>
                  <a:srgbClr val="FFFF00"/>
                </a:solidFill>
                <a:latin typeface="Times New Roman" pitchFamily="18" charset="0"/>
                <a:cs typeface="Times New Roman" pitchFamily="18" charset="0"/>
              </a:rPr>
              <a:t> районе РБ. </a:t>
            </a:r>
            <a:br>
              <a:rPr lang="ru-RU" sz="2800" dirty="0">
                <a:solidFill>
                  <a:srgbClr val="FFFF00"/>
                </a:solidFill>
                <a:latin typeface="Times New Roman" pitchFamily="18" charset="0"/>
                <a:cs typeface="Times New Roman" pitchFamily="18" charset="0"/>
              </a:rPr>
            </a:br>
            <a:r>
              <a:rPr lang="ru-RU" sz="2800" dirty="0">
                <a:solidFill>
                  <a:srgbClr val="FFFF00"/>
                </a:solidFill>
                <a:latin typeface="Times New Roman" pitchFamily="18" charset="0"/>
                <a:cs typeface="Times New Roman" pitchFamily="18" charset="0"/>
              </a:rPr>
              <a:t>      </a:t>
            </a:r>
            <a:br>
              <a:rPr lang="ru-RU" sz="2800" dirty="0">
                <a:solidFill>
                  <a:srgbClr val="FFFF00"/>
                </a:solidFill>
                <a:latin typeface="Times New Roman" pitchFamily="18" charset="0"/>
                <a:cs typeface="Times New Roman" pitchFamily="18" charset="0"/>
              </a:rPr>
            </a:br>
            <a:r>
              <a:rPr lang="ru-RU" sz="2800" dirty="0">
                <a:solidFill>
                  <a:srgbClr val="FFFF00"/>
                </a:solidFill>
                <a:latin typeface="Times New Roman" pitchFamily="18" charset="0"/>
                <a:cs typeface="Times New Roman" pitchFamily="18" charset="0"/>
              </a:rPr>
              <a:t>       Для чего он предназначен?</a:t>
            </a:r>
            <a:endParaRPr lang="ru-RU" sz="2800" dirty="0"/>
          </a:p>
        </p:txBody>
      </p:sp>
    </p:spTree>
    <p:extLst>
      <p:ext uri="{BB962C8B-B14F-4D97-AF65-F5344CB8AC3E}">
        <p14:creationId xmlns:p14="http://schemas.microsoft.com/office/powerpoint/2010/main" val="8404617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1"/>
          <p:cNvSpPr txBox="1">
            <a:spLocks/>
          </p:cNvSpPr>
          <p:nvPr/>
        </p:nvSpPr>
        <p:spPr>
          <a:xfrm>
            <a:off x="539552" y="699542"/>
            <a:ext cx="7549154" cy="973902"/>
          </a:xfrm>
          <a:prstGeom prst="rect">
            <a:avLst/>
          </a:prstGeom>
        </p:spPr>
        <p:txBody>
          <a:bodyPr vert="horz" lIns="91440" tIns="45720" rIns="91440" bIns="45720" rtlCol="0" anchor="t">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3600" dirty="0" err="1" smtClean="0">
                <a:solidFill>
                  <a:srgbClr val="FFFF00"/>
                </a:solidFill>
                <a:effectLst>
                  <a:outerShdw blurRad="38100" dist="38100" dir="2700000" algn="tl">
                    <a:srgbClr val="000000">
                      <a:alpha val="43137"/>
                    </a:srgbClr>
                  </a:outerShdw>
                </a:effectLst>
                <a:latin typeface="Times New Roman" pitchFamily="18" charset="0"/>
                <a:cs typeface="Times New Roman" pitchFamily="18" charset="0"/>
              </a:rPr>
              <a:t>Астроклимат</a:t>
            </a:r>
            <a:endParaRPr lang="ru-RU" sz="36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68927641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97177" y="189862"/>
            <a:ext cx="5040560" cy="523220"/>
          </a:xfrm>
          <a:prstGeom prst="rect">
            <a:avLst/>
          </a:prstGeom>
        </p:spPr>
        <p:txBody>
          <a:bodyPr wrap="square">
            <a:spAutoFit/>
          </a:bodyPr>
          <a:lstStyle/>
          <a:p>
            <a:pPr algn="just"/>
            <a:r>
              <a:rPr lang="ru-RU" sz="2800" dirty="0" smtClean="0">
                <a:solidFill>
                  <a:srgbClr val="FFFF00"/>
                </a:solidFill>
                <a:latin typeface="Times New Roman" pitchFamily="18" charset="0"/>
                <a:cs typeface="Times New Roman" pitchFamily="18" charset="0"/>
              </a:rPr>
              <a:t>     </a:t>
            </a:r>
            <a:endParaRPr lang="ru-RU" sz="2800" dirty="0">
              <a:solidFill>
                <a:srgbClr val="FFFF00"/>
              </a:solidFill>
              <a:latin typeface="Times New Roman" pitchFamily="18" charset="0"/>
              <a:cs typeface="Times New Roman" pitchFamily="18" charset="0"/>
            </a:endParaRPr>
          </a:p>
        </p:txBody>
      </p:sp>
      <p:sp>
        <p:nvSpPr>
          <p:cNvPr id="3" name="Прямоугольник 2"/>
          <p:cNvSpPr/>
          <p:nvPr/>
        </p:nvSpPr>
        <p:spPr>
          <a:xfrm>
            <a:off x="448126" y="180845"/>
            <a:ext cx="8352928" cy="1200329"/>
          </a:xfrm>
          <a:prstGeom prst="rect">
            <a:avLst/>
          </a:prstGeom>
        </p:spPr>
        <p:txBody>
          <a:bodyPr wrap="square">
            <a:spAutoFit/>
          </a:bodyPr>
          <a:lstStyle/>
          <a:p>
            <a:pPr algn="just"/>
            <a:r>
              <a:rPr lang="ru-RU" sz="2400" dirty="0" smtClean="0">
                <a:solidFill>
                  <a:srgbClr val="FFFF00"/>
                </a:solidFill>
                <a:latin typeface="Times New Roman" pitchFamily="18" charset="0"/>
                <a:cs typeface="Times New Roman" pitchFamily="18" charset="0"/>
              </a:rPr>
              <a:t>     Для </a:t>
            </a:r>
            <a:r>
              <a:rPr lang="ru-RU" sz="2400" dirty="0">
                <a:solidFill>
                  <a:srgbClr val="FFFF00"/>
                </a:solidFill>
                <a:latin typeface="Times New Roman" pitchFamily="18" charset="0"/>
                <a:cs typeface="Times New Roman" pitchFamily="18" charset="0"/>
              </a:rPr>
              <a:t>получения изображений Солнца, наблюдения за поверхностью и измерения активности звезды, а также создания 3D-моделей космического пространства.</a:t>
            </a:r>
          </a:p>
        </p:txBody>
      </p:sp>
    </p:spTree>
    <p:extLst>
      <p:ext uri="{BB962C8B-B14F-4D97-AF65-F5344CB8AC3E}">
        <p14:creationId xmlns:p14="http://schemas.microsoft.com/office/powerpoint/2010/main" val="124723215"/>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611560" y="699542"/>
            <a:ext cx="8064896" cy="2862322"/>
          </a:xfrm>
          <a:prstGeom prst="rect">
            <a:avLst/>
          </a:prstGeom>
        </p:spPr>
        <p:txBody>
          <a:bodyPr wrap="square">
            <a:spAutoFit/>
          </a:bodyPr>
          <a:lstStyle/>
          <a:p>
            <a:pPr algn="just"/>
            <a:r>
              <a:rPr lang="ru-RU" sz="3600" dirty="0" smtClean="0">
                <a:solidFill>
                  <a:srgbClr val="FFFF00"/>
                </a:solidFill>
                <a:latin typeface="Times New Roman" pitchFamily="18" charset="0"/>
                <a:cs typeface="Times New Roman" pitchFamily="18" charset="0"/>
              </a:rPr>
              <a:t>   Во </a:t>
            </a:r>
            <a:r>
              <a:rPr lang="ru-RU" sz="3600" dirty="0">
                <a:solidFill>
                  <a:srgbClr val="FFFF00"/>
                </a:solidFill>
                <a:latin typeface="Times New Roman" pitchFamily="18" charset="0"/>
                <a:cs typeface="Times New Roman" pitchFamily="18" charset="0"/>
              </a:rPr>
              <a:t>время этого явления 9 марта 1997 года в</a:t>
            </a:r>
            <a:r>
              <a:rPr lang="ru-RU" sz="3600" b="1" dirty="0">
                <a:solidFill>
                  <a:srgbClr val="FFFF00"/>
                </a:solidFill>
                <a:latin typeface="Times New Roman" pitchFamily="18" charset="0"/>
                <a:cs typeface="Times New Roman" pitchFamily="18" charset="0"/>
              </a:rPr>
              <a:t> </a:t>
            </a:r>
            <a:r>
              <a:rPr lang="ru-RU" sz="3600" dirty="0">
                <a:solidFill>
                  <a:srgbClr val="FFFF00"/>
                </a:solidFill>
                <a:latin typeface="Times New Roman" pitchFamily="18" charset="0"/>
                <a:cs typeface="Times New Roman" pitchFamily="18" charset="0"/>
              </a:rPr>
              <a:t>Алтае, </a:t>
            </a:r>
            <a:r>
              <a:rPr lang="ru-RU" sz="3600" b="1" dirty="0">
                <a:solidFill>
                  <a:srgbClr val="FF0000"/>
                </a:solidFill>
                <a:latin typeface="Times New Roman" pitchFamily="18" charset="0"/>
                <a:cs typeface="Times New Roman" pitchFamily="18" charset="0"/>
              </a:rPr>
              <a:t>Бурятии</a:t>
            </a:r>
            <a:r>
              <a:rPr lang="ru-RU" sz="3600" dirty="0">
                <a:solidFill>
                  <a:srgbClr val="FFFF00"/>
                </a:solidFill>
                <a:latin typeface="Times New Roman" pitchFamily="18" charset="0"/>
                <a:cs typeface="Times New Roman" pitchFamily="18" charset="0"/>
              </a:rPr>
              <a:t>, Читинской области и Республике Саха можно было наблюдать как Солнце «надевает» свою корону.</a:t>
            </a:r>
          </a:p>
        </p:txBody>
      </p:sp>
    </p:spTree>
    <p:extLst>
      <p:ext uri="{BB962C8B-B14F-4D97-AF65-F5344CB8AC3E}">
        <p14:creationId xmlns:p14="http://schemas.microsoft.com/office/powerpoint/2010/main" val="390995410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899592" y="1419622"/>
            <a:ext cx="3024336" cy="857250"/>
          </a:xfrm>
        </p:spPr>
        <p:txBody>
          <a:bodyPr>
            <a:noAutofit/>
          </a:bodyPr>
          <a:lstStyle/>
          <a:p>
            <a:r>
              <a:rPr lang="ru-RU" sz="3600" dirty="0">
                <a:solidFill>
                  <a:srgbClr val="FFFF00"/>
                </a:solidFill>
                <a:latin typeface="Times New Roman" pitchFamily="18" charset="0"/>
                <a:cs typeface="Times New Roman" pitchFamily="18" charset="0"/>
              </a:rPr>
              <a:t>Полное </a:t>
            </a:r>
            <a:r>
              <a:rPr lang="ru-RU" sz="3600" dirty="0" smtClean="0">
                <a:solidFill>
                  <a:srgbClr val="FFFF00"/>
                </a:solidFill>
                <a:latin typeface="Times New Roman" pitchFamily="18" charset="0"/>
                <a:cs typeface="Times New Roman" pitchFamily="18" charset="0"/>
              </a:rPr>
              <a:t/>
            </a:r>
            <a:br>
              <a:rPr lang="ru-RU" sz="3600" dirty="0" smtClean="0">
                <a:solidFill>
                  <a:srgbClr val="FFFF00"/>
                </a:solidFill>
                <a:latin typeface="Times New Roman" pitchFamily="18" charset="0"/>
                <a:cs typeface="Times New Roman" pitchFamily="18" charset="0"/>
              </a:rPr>
            </a:br>
            <a:r>
              <a:rPr lang="ru-RU" sz="3600" dirty="0" smtClean="0">
                <a:solidFill>
                  <a:srgbClr val="FFFF00"/>
                </a:solidFill>
                <a:latin typeface="Times New Roman" pitchFamily="18" charset="0"/>
                <a:cs typeface="Times New Roman" pitchFamily="18" charset="0"/>
              </a:rPr>
              <a:t>солнечное </a:t>
            </a:r>
            <a:br>
              <a:rPr lang="ru-RU" sz="3600" dirty="0" smtClean="0">
                <a:solidFill>
                  <a:srgbClr val="FFFF00"/>
                </a:solidFill>
                <a:latin typeface="Times New Roman" pitchFamily="18" charset="0"/>
                <a:cs typeface="Times New Roman" pitchFamily="18" charset="0"/>
              </a:rPr>
            </a:br>
            <a:r>
              <a:rPr lang="ru-RU" sz="3600" dirty="0" smtClean="0">
                <a:solidFill>
                  <a:srgbClr val="FFFF00"/>
                </a:solidFill>
                <a:latin typeface="Times New Roman" pitchFamily="18" charset="0"/>
                <a:cs typeface="Times New Roman" pitchFamily="18" charset="0"/>
              </a:rPr>
              <a:t>затмение</a:t>
            </a:r>
            <a:endParaRPr lang="ru-RU" sz="3600" dirty="0">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56634796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395536" y="339502"/>
            <a:ext cx="8229600" cy="252028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ru-RU" sz="3600" dirty="0" smtClean="0">
                <a:solidFill>
                  <a:srgbClr val="FFFF00"/>
                </a:solidFill>
                <a:latin typeface="Times New Roman" pitchFamily="18" charset="0"/>
                <a:cs typeface="Times New Roman" pitchFamily="18" charset="0"/>
              </a:rPr>
              <a:t>     «</a:t>
            </a:r>
            <a:r>
              <a:rPr lang="ru-RU" sz="3600" dirty="0">
                <a:solidFill>
                  <a:srgbClr val="FFFF00"/>
                </a:solidFill>
                <a:latin typeface="Times New Roman" pitchFamily="18" charset="0"/>
                <a:cs typeface="Times New Roman" pitchFamily="18" charset="0"/>
              </a:rPr>
              <a:t>Волосатая звезда» - такое название дали греки именно ей  за величественный хвост, который появляется у нее, иногда она близко подходит к Солнцу. </a:t>
            </a:r>
          </a:p>
        </p:txBody>
      </p:sp>
    </p:spTree>
    <p:extLst>
      <p:ext uri="{BB962C8B-B14F-4D97-AF65-F5344CB8AC3E}">
        <p14:creationId xmlns:p14="http://schemas.microsoft.com/office/powerpoint/2010/main" val="3374805939"/>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64474" y="339502"/>
            <a:ext cx="8229600" cy="857250"/>
          </a:xfrm>
        </p:spPr>
        <p:txBody>
          <a:bodyPr>
            <a:noAutofit/>
          </a:bodyPr>
          <a:lstStyle/>
          <a:p>
            <a:r>
              <a:rPr lang="ru-RU" sz="3600" dirty="0">
                <a:solidFill>
                  <a:srgbClr val="FFFF00"/>
                </a:solidFill>
                <a:latin typeface="Times New Roman" pitchFamily="18" charset="0"/>
                <a:cs typeface="Times New Roman" pitchFamily="18" charset="0"/>
              </a:rPr>
              <a:t>Комета</a:t>
            </a:r>
          </a:p>
        </p:txBody>
      </p:sp>
    </p:spTree>
    <p:extLst>
      <p:ext uri="{BB962C8B-B14F-4D97-AF65-F5344CB8AC3E}">
        <p14:creationId xmlns:p14="http://schemas.microsoft.com/office/powerpoint/2010/main" val="1511905501"/>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386952" y="411510"/>
            <a:ext cx="8229600" cy="2808312"/>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just"/>
            <a:r>
              <a:rPr lang="ru-RU" sz="3600" dirty="0" smtClean="0">
                <a:solidFill>
                  <a:srgbClr val="FFFF00"/>
                </a:solidFill>
                <a:latin typeface="Times New Roman" pitchFamily="18" charset="0"/>
                <a:cs typeface="Times New Roman" pitchFamily="18" charset="0"/>
              </a:rPr>
              <a:t>     </a:t>
            </a:r>
            <a:r>
              <a:rPr lang="ru-RU" sz="3600" dirty="0">
                <a:solidFill>
                  <a:srgbClr val="FFFF00"/>
                </a:solidFill>
                <a:latin typeface="Times New Roman" pitchFamily="18" charset="0"/>
                <a:cs typeface="Times New Roman" pitchFamily="18" charset="0"/>
              </a:rPr>
              <a:t>Белые купола этих сооружений на фоне зелёных гор и синего неба — визитная карточка </a:t>
            </a:r>
            <a:r>
              <a:rPr lang="ru-RU" sz="3600" dirty="0" err="1">
                <a:solidFill>
                  <a:srgbClr val="FFFF00"/>
                </a:solidFill>
                <a:latin typeface="Times New Roman" pitchFamily="18" charset="0"/>
                <a:cs typeface="Times New Roman" pitchFamily="18" charset="0"/>
              </a:rPr>
              <a:t>Тункинской</a:t>
            </a:r>
            <a:r>
              <a:rPr lang="ru-RU" sz="3600" dirty="0">
                <a:solidFill>
                  <a:srgbClr val="FFFF00"/>
                </a:solidFill>
                <a:latin typeface="Times New Roman" pitchFamily="18" charset="0"/>
                <a:cs typeface="Times New Roman" pitchFamily="18" charset="0"/>
              </a:rPr>
              <a:t> научной долины. Что находится под этими куполами?</a:t>
            </a:r>
            <a:endParaRPr lang="ru-RU" sz="36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05221526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2411760" y="1275606"/>
            <a:ext cx="3744416" cy="857250"/>
          </a:xfrm>
        </p:spPr>
        <p:txBody>
          <a:bodyPr>
            <a:noAutofit/>
          </a:bodyPr>
          <a:lstStyle/>
          <a:p>
            <a:r>
              <a:rPr lang="ru-RU" sz="3200" dirty="0">
                <a:solidFill>
                  <a:srgbClr val="FFFF00"/>
                </a:solidFill>
                <a:latin typeface="Times New Roman" pitchFamily="18" charset="0"/>
                <a:cs typeface="Times New Roman" pitchFamily="18" charset="0"/>
              </a:rPr>
              <a:t>Телескопы (обсерватории)</a:t>
            </a:r>
            <a:endParaRPr lang="ru-RU" sz="32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771874837"/>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67544" y="483518"/>
            <a:ext cx="8280920" cy="2554545"/>
          </a:xfrm>
          <a:prstGeom prst="rect">
            <a:avLst/>
          </a:prstGeom>
        </p:spPr>
        <p:txBody>
          <a:bodyPr wrap="square">
            <a:spAutoFit/>
          </a:bodyPr>
          <a:lstStyle/>
          <a:p>
            <a:pPr algn="just"/>
            <a:r>
              <a:rPr lang="ru-RU" sz="3200" dirty="0" smtClean="0">
                <a:solidFill>
                  <a:srgbClr val="FFFF00"/>
                </a:solidFill>
                <a:latin typeface="Times New Roman" pitchFamily="18" charset="0"/>
                <a:cs typeface="Times New Roman" pitchFamily="18" charset="0"/>
              </a:rPr>
              <a:t>    </a:t>
            </a:r>
            <a:r>
              <a:rPr lang="ru-RU" sz="3200" dirty="0">
                <a:solidFill>
                  <a:srgbClr val="FFFF00"/>
                </a:solidFill>
                <a:latin typeface="Times New Roman" pitchFamily="18" charset="0"/>
                <a:cs typeface="Times New Roman" pitchFamily="18" charset="0"/>
              </a:rPr>
              <a:t>Это оптическое явление в атмосфере Земли иногда называют </a:t>
            </a:r>
            <a:r>
              <a:rPr lang="ru-RU" sz="3200" dirty="0" smtClean="0">
                <a:solidFill>
                  <a:srgbClr val="FFFF00"/>
                </a:solidFill>
                <a:latin typeface="Times New Roman" pitchFamily="18" charset="0"/>
                <a:cs typeface="Times New Roman" pitchFamily="18" charset="0"/>
              </a:rPr>
              <a:t>именно так. </a:t>
            </a:r>
            <a:r>
              <a:rPr lang="ru-RU" sz="3200" dirty="0">
                <a:solidFill>
                  <a:srgbClr val="FFFF00"/>
                </a:solidFill>
                <a:latin typeface="Times New Roman" pitchFamily="18" charset="0"/>
                <a:cs typeface="Times New Roman" pitchFamily="18" charset="0"/>
              </a:rPr>
              <a:t>Они светятся в сумерках на высоте около 80 км и особенно хорошо видны в чистом небе </a:t>
            </a:r>
            <a:r>
              <a:rPr lang="ru-RU" sz="3200" dirty="0" err="1">
                <a:solidFill>
                  <a:srgbClr val="FFFF00"/>
                </a:solidFill>
                <a:latin typeface="Times New Roman" pitchFamily="18" charset="0"/>
                <a:cs typeface="Times New Roman" pitchFamily="18" charset="0"/>
              </a:rPr>
              <a:t>Тунки</a:t>
            </a:r>
            <a:r>
              <a:rPr lang="ru-RU" sz="3200" dirty="0">
                <a:solidFill>
                  <a:srgbClr val="FFFF00"/>
                </a:solidFill>
                <a:latin typeface="Times New Roman" pitchFamily="18" charset="0"/>
                <a:cs typeface="Times New Roman" pitchFamily="18" charset="0"/>
              </a:rPr>
              <a:t>. </a:t>
            </a:r>
            <a:endParaRPr lang="ru-RU" sz="3200" dirty="0" smtClean="0">
              <a:solidFill>
                <a:srgbClr val="FFFF00"/>
              </a:solidFill>
              <a:latin typeface="Times New Roman" pitchFamily="18" charset="0"/>
              <a:cs typeface="Times New Roman" pitchFamily="18" charset="0"/>
            </a:endParaRPr>
          </a:p>
          <a:p>
            <a:pPr algn="just"/>
            <a:r>
              <a:rPr lang="ru-RU" sz="3200" dirty="0">
                <a:solidFill>
                  <a:srgbClr val="FFFF00"/>
                </a:solidFill>
                <a:latin typeface="Times New Roman" pitchFamily="18" charset="0"/>
                <a:cs typeface="Times New Roman" pitchFamily="18" charset="0"/>
              </a:rPr>
              <a:t> </a:t>
            </a:r>
            <a:r>
              <a:rPr lang="ru-RU" sz="3200" dirty="0" smtClean="0">
                <a:solidFill>
                  <a:srgbClr val="FFFF00"/>
                </a:solidFill>
                <a:latin typeface="Times New Roman" pitchFamily="18" charset="0"/>
                <a:cs typeface="Times New Roman" pitchFamily="18" charset="0"/>
              </a:rPr>
              <a:t>    Как </a:t>
            </a:r>
            <a:r>
              <a:rPr lang="ru-RU" sz="3200" dirty="0">
                <a:solidFill>
                  <a:srgbClr val="FFFF00"/>
                </a:solidFill>
                <a:latin typeface="Times New Roman" pitchFamily="18" charset="0"/>
                <a:cs typeface="Times New Roman" pitchFamily="18" charset="0"/>
              </a:rPr>
              <a:t>они называются?</a:t>
            </a:r>
          </a:p>
        </p:txBody>
      </p:sp>
    </p:spTree>
    <p:extLst>
      <p:ext uri="{BB962C8B-B14F-4D97-AF65-F5344CB8AC3E}">
        <p14:creationId xmlns:p14="http://schemas.microsoft.com/office/powerpoint/2010/main" val="1490054475"/>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2"/>
          <p:cNvSpPr>
            <a:spLocks noGrp="1"/>
          </p:cNvSpPr>
          <p:nvPr>
            <p:ph type="title"/>
          </p:nvPr>
        </p:nvSpPr>
        <p:spPr>
          <a:xfrm>
            <a:off x="395536" y="195486"/>
            <a:ext cx="8229600" cy="576064"/>
          </a:xfrm>
        </p:spPr>
        <p:txBody>
          <a:bodyPr>
            <a:noAutofit/>
          </a:bodyPr>
          <a:lstStyle/>
          <a:p>
            <a:r>
              <a:rPr lang="ru-RU" sz="3200" dirty="0">
                <a:solidFill>
                  <a:srgbClr val="FFFF00"/>
                </a:solidFill>
                <a:latin typeface="Times New Roman" pitchFamily="18" charset="0"/>
                <a:cs typeface="Times New Roman" pitchFamily="18" charset="0"/>
              </a:rPr>
              <a:t>Серебристые (ночные светящиеся) облака.</a:t>
            </a:r>
            <a:endParaRPr lang="ru-RU" sz="3200" dirty="0">
              <a:solidFill>
                <a:srgbClr val="FFFF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066217664"/>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395536" y="339502"/>
            <a:ext cx="8229600" cy="3607246"/>
          </a:xfrm>
        </p:spPr>
        <p:txBody>
          <a:bodyPr>
            <a:normAutofit fontScale="90000"/>
          </a:bodyPr>
          <a:lstStyle/>
          <a:p>
            <a:pPr algn="just"/>
            <a:r>
              <a:rPr lang="ru-RU" sz="3600" dirty="0" smtClean="0">
                <a:solidFill>
                  <a:srgbClr val="FFFF00"/>
                </a:solidFill>
                <a:latin typeface="Times New Roman" pitchFamily="18" charset="0"/>
                <a:cs typeface="Times New Roman" pitchFamily="18" charset="0"/>
              </a:rPr>
              <a:t>    Красота </a:t>
            </a:r>
            <a:r>
              <a:rPr lang="ru-RU" sz="3600" dirty="0">
                <a:solidFill>
                  <a:srgbClr val="FFFF00"/>
                </a:solidFill>
                <a:latin typeface="Times New Roman" pitchFamily="18" charset="0"/>
                <a:cs typeface="Times New Roman" pitchFamily="18" charset="0"/>
              </a:rPr>
              <a:t>науки </a:t>
            </a:r>
            <a:r>
              <a:rPr lang="ru-RU" sz="3600" dirty="0" err="1">
                <a:solidFill>
                  <a:srgbClr val="FFFF00"/>
                </a:solidFill>
                <a:latin typeface="Times New Roman" pitchFamily="18" charset="0"/>
                <a:cs typeface="Times New Roman" pitchFamily="18" charset="0"/>
              </a:rPr>
              <a:t>Тунки</a:t>
            </a:r>
            <a:r>
              <a:rPr lang="ru-RU" sz="3600" dirty="0">
                <a:solidFill>
                  <a:srgbClr val="FFFF00"/>
                </a:solidFill>
                <a:latin typeface="Times New Roman" pitchFamily="18" charset="0"/>
                <a:cs typeface="Times New Roman" pitchFamily="18" charset="0"/>
              </a:rPr>
              <a:t> не только в небе. Когда частица с огромной энергией из космоса попадает в атмосферу, она создаёт короткую, но удивительно красивую вспышку особого голубоватого света. Это свечение можно даже создать в лаборатории. </a:t>
            </a:r>
            <a:r>
              <a:rPr lang="ru-RU" sz="3600" dirty="0" smtClean="0">
                <a:solidFill>
                  <a:srgbClr val="FFFF00"/>
                </a:solidFill>
                <a:latin typeface="Times New Roman" pitchFamily="18" charset="0"/>
                <a:cs typeface="Times New Roman" pitchFamily="18" charset="0"/>
              </a:rPr>
              <a:t/>
            </a:r>
            <a:br>
              <a:rPr lang="ru-RU" sz="3600" dirty="0" smtClean="0">
                <a:solidFill>
                  <a:srgbClr val="FFFF00"/>
                </a:solidFill>
                <a:latin typeface="Times New Roman" pitchFamily="18" charset="0"/>
                <a:cs typeface="Times New Roman" pitchFamily="18" charset="0"/>
              </a:rPr>
            </a:br>
            <a:r>
              <a:rPr lang="ru-RU" sz="3600" dirty="0">
                <a:solidFill>
                  <a:srgbClr val="FFFF00"/>
                </a:solidFill>
                <a:latin typeface="Times New Roman" pitchFamily="18" charset="0"/>
                <a:cs typeface="Times New Roman" pitchFamily="18" charset="0"/>
              </a:rPr>
              <a:t> </a:t>
            </a:r>
            <a:r>
              <a:rPr lang="ru-RU" sz="3600" dirty="0" smtClean="0">
                <a:solidFill>
                  <a:srgbClr val="FFFF00"/>
                </a:solidFill>
                <a:latin typeface="Times New Roman" pitchFamily="18" charset="0"/>
                <a:cs typeface="Times New Roman" pitchFamily="18" charset="0"/>
              </a:rPr>
              <a:t>    Как </a:t>
            </a:r>
            <a:r>
              <a:rPr lang="ru-RU" sz="3600" dirty="0">
                <a:solidFill>
                  <a:srgbClr val="FFFF00"/>
                </a:solidFill>
                <a:latin typeface="Times New Roman" pitchFamily="18" charset="0"/>
                <a:cs typeface="Times New Roman" pitchFamily="18" charset="0"/>
              </a:rPr>
              <a:t>оно называется?</a:t>
            </a:r>
          </a:p>
        </p:txBody>
      </p:sp>
    </p:spTree>
    <p:extLst>
      <p:ext uri="{BB962C8B-B14F-4D97-AF65-F5344CB8AC3E}">
        <p14:creationId xmlns:p14="http://schemas.microsoft.com/office/powerpoint/2010/main" val="2298088157"/>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Другая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009999"/>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1820</TotalTime>
  <Words>1318</Words>
  <Application>Microsoft Office PowerPoint</Application>
  <PresentationFormat>Экран (16:9)</PresentationFormat>
  <Paragraphs>212</Paragraphs>
  <Slides>114</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114</vt:i4>
      </vt:variant>
    </vt:vector>
  </HeadingPairs>
  <TitlesOfParts>
    <vt:vector size="115" baseType="lpstr">
      <vt:lpstr>Тема Office</vt:lpstr>
      <vt:lpstr>I  РАУНД </vt:lpstr>
      <vt:lpstr>Одним словом Что было в начале Что это такое? Устный счёт Кто такая, кто таков?</vt:lpstr>
      <vt:lpstr>Презентация PowerPoint</vt:lpstr>
      <vt:lpstr>Главный инструмент астронома</vt:lpstr>
      <vt:lpstr>Презентация PowerPoint</vt:lpstr>
      <vt:lpstr>Презентация PowerPoint</vt:lpstr>
      <vt:lpstr>Кошачий глаз</vt:lpstr>
      <vt:lpstr>Уникальное природное преимущество Тункинской долины для наблюдений</vt:lpstr>
      <vt:lpstr>Презентация PowerPoint</vt:lpstr>
      <vt:lpstr>Российско-германский проект в Тунке  по изучению гамма-лучей.</vt:lpstr>
      <vt:lpstr>TAIGA</vt:lpstr>
      <vt:lpstr>Метод обнаружения экзопланет  по периодическому падению яркости звезды</vt:lpstr>
      <vt:lpstr>Транзитный</vt:lpstr>
      <vt:lpstr>     В 1960-х годах академик Лаврентьев предложил создать здесь в Тункинской долине Республики Бурятия именно это… (что?)</vt:lpstr>
      <vt:lpstr>Астрофизический полигон</vt:lpstr>
      <vt:lpstr>Презентация PowerPoint</vt:lpstr>
      <vt:lpstr>Серебристые облака</vt:lpstr>
      <vt:lpstr>Изначально 1,5-м телескоп АЗТ-33ИК создавался для слежения именно  за этими рукотворными объектами.</vt:lpstr>
      <vt:lpstr>Космический мусор (спутники)</vt:lpstr>
      <vt:lpstr>Началом гамма-астрономии в Тунке считается эксперимент с этой установкой в 1990-х.</vt:lpstr>
      <vt:lpstr>«Тунка-25»</vt:lpstr>
      <vt:lpstr>Презентация PowerPoint</vt:lpstr>
      <vt:lpstr>Черенковские телескопы</vt:lpstr>
      <vt:lpstr>АЗТ-33ИК — это...?</vt:lpstr>
      <vt:lpstr>Оптический телескоп с диаметром 1,5м</vt:lpstr>
      <vt:lpstr>Что такое «атмосферный ливень» в гамма-астрономии?</vt:lpstr>
      <vt:lpstr>Каскад вторичных частиц от взаимодействия  гамма-кванта  с атмосферой</vt:lpstr>
      <vt:lpstr>       Явление, при котором заряженная частица движется в среде быстрее света в этой среде, вызывая свечение</vt:lpstr>
      <vt:lpstr>Эффект Вавилова-Черенкова </vt:lpstr>
      <vt:lpstr>Что такое «геостационарная орбита»,  за объектами на которой следят  в Тунке?</vt:lpstr>
      <vt:lpstr>Орбита высотой 35786 км, где спутник «висит»  над одной точкой Земли.</vt:lpstr>
      <vt:lpstr>Презентация PowerPoint</vt:lpstr>
      <vt:lpstr>Что такое «виртуальная обсерватория» данных Тунки?</vt:lpstr>
      <vt:lpstr>Онлайн-архив наблюдений, доступный ученым всего мира</vt:lpstr>
      <vt:lpstr>Сколько примерно ясных ночей в году в Тункинской долине?</vt:lpstr>
      <vt:lpstr>Презентация PowerPoint</vt:lpstr>
      <vt:lpstr>    Во сколько раз 1,5-м телескоп собирает больше света, чем человеческий глаз (диаметр зрачка)   </vt:lpstr>
      <vt:lpstr>в (1500/6)² ≈ 62500 раз</vt:lpstr>
      <vt:lpstr>   Продолжительность вращения Марса вокруг Солнца — 687 дней,  а продолжительность вращения Земли вокруг Солнца — 365 дней.     На сколько дней больше Марс вращается вокруг Солнца, чем Земля?</vt:lpstr>
      <vt:lpstr>322 дня</vt:lpstr>
      <vt:lpstr>Сколько минут в 5-ти градусах?</vt:lpstr>
      <vt:lpstr>300 минут</vt:lpstr>
      <vt:lpstr>Планета имеет радиус R и ускорение свободного падения на поверхности g. Как изменится первая космическая скорость, если радиус планеты увеличить в 4 раза, а g оставить прежним?</vt:lpstr>
      <vt:lpstr>v1​∼R​. Если R ↑ в 4 раза, то v1​ ↑ в  р​аза.</vt:lpstr>
      <vt:lpstr>Презентация PowerPoint</vt:lpstr>
      <vt:lpstr>Кто такой «Сибирский страж неба»  в Тункинской долине?</vt:lpstr>
      <vt:lpstr>Оптический телескоп АЗТ-33ИК  (следит за астероидами и космическим мусором)</vt:lpstr>
      <vt:lpstr>Кто такая «Тёмная леди»,  за которой охотятся учёные в Тунке?</vt:lpstr>
      <vt:lpstr>Тёмная материя – загадочная субстанция, которая не излучает свет, но чьё присутствие ощущается по гравитации.</vt:lpstr>
      <vt:lpstr>Презентация PowerPoint</vt:lpstr>
      <vt:lpstr>Астероид (или комета) – небольшое небесное тело, которое может пролететь опасно близко от Земли.</vt:lpstr>
      <vt:lpstr>Презентация PowerPoint</vt:lpstr>
      <vt:lpstr>Серебристые (мезосферные) облака – самые высокие и холодные облака в атмосфере Земли.</vt:lpstr>
      <vt:lpstr>Презентация PowerPoint</vt:lpstr>
      <vt:lpstr>Пульсар – быстро вращающаяся нейтронная звезда, испускающая строго периодические импульсы излучения, подобно космическому маяку.</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Николай Коперник</vt:lpstr>
      <vt:lpstr>    Какой закон описывает силу притяжения между Землёй и спутником, за которым следят телескопы Тунки?</vt:lpstr>
      <vt:lpstr>Закон всемирного тяготения</vt:lpstr>
      <vt:lpstr>Презентация PowerPoint</vt:lpstr>
      <vt:lpstr>Презентация PowerPoint</vt:lpstr>
      <vt:lpstr>    Из-за прохождения планеты телескоп в Тунке наблюдает падение яркости звезды?      Какой закон помогает рассчитать размер этой планеты?</vt:lpstr>
      <vt:lpstr>Закон сохранения энергии  (часть световой энергии звезды временно перекрывается планетой).  </vt:lpstr>
      <vt:lpstr>     Наблюдая за астероидом несколько ночей подряд, можно вычислить его скорость. Какой закон позволяет предсказать положение астероида в будущем, зная его скорость и положение сейчас?</vt:lpstr>
      <vt:lpstr>Первый закон Ньютона (закон инерции). Если на астероид не действуют силы (или они скомпенсированы), он будет двигаться равномерно и прямолинейно.</vt:lpstr>
      <vt:lpstr>﻿   Чтобы определить, из чего состоят далёкие астероиды, учёные в Тунке снимают их спектр. Какой закон лежит в основе спектрального анализа?</vt:lpstr>
      <vt:lpstr>     Закон Кирхгофа для теплового излучения.  (Каждое вещество поглощает те длины волн, которые оно может излучать).</vt:lpstr>
      <vt:lpstr>    В каком известном российском художественном фильме о космосе можно увидеть пейзажи и даже сцены, снятые в Тункинской долине?</vt:lpstr>
      <vt:lpstr>Презентация PowerPoint</vt:lpstr>
      <vt:lpstr>Презентация PowerPoint</vt:lpstr>
      <vt:lpstr>Презентация PowerPoint</vt:lpstr>
      <vt:lpstr>Презентация PowerPoint</vt:lpstr>
      <vt:lpstr>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Полное  солнечное  затмение</vt:lpstr>
      <vt:lpstr>Презентация PowerPoint</vt:lpstr>
      <vt:lpstr>Комета</vt:lpstr>
      <vt:lpstr>Презентация PowerPoint</vt:lpstr>
      <vt:lpstr>Телескопы (обсерватории)</vt:lpstr>
      <vt:lpstr>Презентация PowerPoint</vt:lpstr>
      <vt:lpstr>Серебристые (ночные светящиеся) облака.</vt:lpstr>
      <vt:lpstr>    Красота науки Тунки не только в небе. Когда частица с огромной энергией из космоса попадает в атмосферу, она создаёт короткую, но удивительно красивую вспышку особого голубоватого света. Это свечение можно даже создать в лаборатории.       Как оно называется?</vt:lpstr>
      <vt:lpstr>Черенковское излучение (свечение).</vt:lpstr>
      <vt:lpstr>Презентация PowerPoint</vt:lpstr>
      <vt:lpstr>Презентация PowerPoint</vt:lpstr>
      <vt:lpstr>Презентация PowerPoint</vt:lpstr>
      <vt:lpstr>Презентация PowerPoint</vt:lpstr>
      <vt:lpstr>     Это не животное, но один из самых известных зодиакальных символов. Его «изображение» на небе хорошо видно летними ночами в Тунке. В древности считалось, что это то самое существо, от укуса которого умер легендарный охотник Орион.     Что это за «зверь» с яркой звездой Антарес?</vt:lpstr>
      <vt:lpstr>Презентация PowerPoint</vt:lpstr>
      <vt:lpstr>     Астрономы изучают в Тунке так называемый «Галактический зоопарк».         Какие «диковинные животные» в него входят? (Назовите один вид).</vt:lpstr>
      <vt:lpstr>Презентация PowerPoint</vt:lpstr>
      <vt:lpstr>  В «зверинце» релятивистских объектов есть так называемые «красные драконы» и «синие страусы». О чём идёт речь на языке астрофизиков?          Подсказка: это не реальные животные, а жаргонные названия типов звёзд на знаменитой диаграмме, которая является «паспортом» звезды</vt:lpstr>
      <vt:lpstr>Презентация PowerPoint</vt:lpstr>
      <vt:lpstr>Презентация PowerPoint</vt:lpstr>
      <vt:lpstr>Презентация PowerPoint</vt:lpstr>
      <vt:lpstr>Презентация PowerPoint</vt:lpstr>
      <vt:lpstr>Презентация PowerPoint</vt:lpstr>
    </vt:vector>
  </TitlesOfParts>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учитель_25</dc:creator>
  <cp:lastModifiedBy>Admin</cp:lastModifiedBy>
  <cp:revision>104</cp:revision>
  <dcterms:created xsi:type="dcterms:W3CDTF">2025-01-31T08:58:44Z</dcterms:created>
  <dcterms:modified xsi:type="dcterms:W3CDTF">2025-12-08T05:05:20Z</dcterms:modified>
</cp:coreProperties>
</file>