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362" r:id="rId3"/>
    <p:sldId id="455" r:id="rId4"/>
    <p:sldId id="459" r:id="rId5"/>
    <p:sldId id="460" r:id="rId6"/>
    <p:sldId id="456" r:id="rId7"/>
    <p:sldId id="461" r:id="rId8"/>
    <p:sldId id="462" r:id="rId9"/>
    <p:sldId id="463" r:id="rId10"/>
    <p:sldId id="464" r:id="rId11"/>
    <p:sldId id="457" r:id="rId12"/>
    <p:sldId id="465" r:id="rId13"/>
    <p:sldId id="45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3169"/>
    <a:srgbClr val="FFFFFF"/>
    <a:srgbClr val="E5BDDA"/>
    <a:srgbClr val="B9499A"/>
    <a:srgbClr val="2A9824"/>
    <a:srgbClr val="338962"/>
    <a:srgbClr val="38956C"/>
    <a:srgbClr val="B31D64"/>
    <a:srgbClr val="EBDDE6"/>
    <a:srgbClr val="EEE4E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864" autoAdjust="0"/>
    <p:restoredTop sz="94660"/>
  </p:normalViewPr>
  <p:slideViewPr>
    <p:cSldViewPr>
      <p:cViewPr>
        <p:scale>
          <a:sx n="70" d="100"/>
          <a:sy n="70" d="100"/>
        </p:scale>
        <p:origin x="-1332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0" y="1484784"/>
            <a:ext cx="9144000" cy="1470025"/>
          </a:xfrm>
        </p:spPr>
        <p:txBody>
          <a:bodyPr/>
          <a:lstStyle>
            <a:lvl1pPr>
              <a:defRPr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1278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60" y="6648"/>
            <a:ext cx="9132540" cy="614040"/>
          </a:xfrm>
        </p:spPr>
        <p:txBody>
          <a:bodyPr>
            <a:normAutofit/>
          </a:bodyPr>
          <a:lstStyle>
            <a:lvl1pPr algn="l">
              <a:defRPr sz="28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282475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9499A">
            <a:alpha val="1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6288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22700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</p:sldLayoutIdLst>
  <p:txStyles>
    <p:titleStyle>
      <a:lvl1pPr algn="l" defTabSz="914400" rtl="0" eaLnBrk="1" latinLnBrk="0" hangingPunct="1">
        <a:spcBef>
          <a:spcPct val="0"/>
        </a:spcBef>
        <a:buNone/>
        <a:defRPr sz="4400" b="1" kern="1200" cap="none" spc="0">
          <a:ln w="1905"/>
          <a:gradFill>
            <a:gsLst>
              <a:gs pos="0">
                <a:schemeClr val="accent6">
                  <a:shade val="20000"/>
                  <a:satMod val="200000"/>
                </a:schemeClr>
              </a:gs>
              <a:gs pos="78000">
                <a:schemeClr val="accent6">
                  <a:tint val="90000"/>
                  <a:shade val="89000"/>
                  <a:satMod val="220000"/>
                </a:schemeClr>
              </a:gs>
              <a:gs pos="100000">
                <a:schemeClr val="accent6">
                  <a:tint val="12000"/>
                  <a:satMod val="255000"/>
                </a:schemeClr>
              </a:gs>
            </a:gsLst>
            <a:lin ang="5400000"/>
          </a:gradFill>
          <a:effectLst>
            <a:innerShdw blurRad="69850" dist="43180" dir="5400000">
              <a:srgbClr val="000000">
                <a:alpha val="65000"/>
              </a:srgbClr>
            </a:innerShdw>
          </a:effectLst>
          <a:latin typeface="Arial Black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hyperlink" Target="060-061-02-03-ani/animationPlayerSE2.swf" TargetMode="Externa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7.gif"/><Relationship Id="rId4" Type="http://schemas.openxmlformats.org/officeDocument/2006/relationships/hyperlink" Target="060-061-02-02-ani/animationPlayerSE2.swf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59746" y="530868"/>
            <a:ext cx="3571875" cy="5715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972000"/>
            <a:ext cx="9144000" cy="821890"/>
          </a:xfrm>
          <a:prstGeom prst="rect">
            <a:avLst/>
          </a:prstGeom>
          <a:solidFill>
            <a:srgbClr val="7F316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B9499A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TextBox 3"/>
          <p:cNvSpPr txBox="1"/>
          <p:nvPr/>
        </p:nvSpPr>
        <p:spPr>
          <a:xfrm>
            <a:off x="7060161" y="6401076"/>
            <a:ext cx="20838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600" dirty="0" smtClean="0"/>
              <a:t>Метапредмет – Книга</a:t>
            </a:r>
            <a:endParaRPr lang="ru-RU" sz="1600" dirty="0"/>
          </a:p>
        </p:txBody>
      </p:sp>
      <p:sp>
        <p:nvSpPr>
          <p:cNvPr id="16" name="TextBox 14"/>
          <p:cNvSpPr txBox="1"/>
          <p:nvPr/>
        </p:nvSpPr>
        <p:spPr>
          <a:xfrm>
            <a:off x="82868" y="962893"/>
            <a:ext cx="8978264" cy="461665"/>
          </a:xfrm>
          <a:prstGeom prst="rect">
            <a:avLst/>
          </a:prstGeom>
          <a:solidFill>
            <a:srgbClr val="E5BDDA">
              <a:alpha val="0"/>
            </a:srgbClr>
          </a:solidFill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rgbClr val="7F3169"/>
                </a:solidFill>
                <a:effectLst>
                  <a:glow rad="63500">
                    <a:srgbClr val="FFFFFF"/>
                  </a:glow>
                </a:effectLst>
                <a:latin typeface="Arial Black" pitchFamily="34" charset="0"/>
              </a:rPr>
              <a:t>СЛОЖЕНИЕ ДЕСЯТИЧНЫХ ДРОБЕЙ.</a:t>
            </a:r>
            <a:endParaRPr lang="ru-RU" sz="2400" dirty="0">
              <a:solidFill>
                <a:srgbClr val="7F3169"/>
              </a:solidFill>
              <a:effectLst>
                <a:glow rad="63500">
                  <a:srgbClr val="FFFFFF"/>
                </a:glow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895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8021" y="1153681"/>
            <a:ext cx="4238625" cy="9906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Сложение десятичных дробей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8000" y="612000"/>
            <a:ext cx="8856488" cy="461665"/>
            <a:chOff x="108000" y="612000"/>
            <a:chExt cx="8856488" cy="461665"/>
          </a:xfrm>
        </p:grpSpPr>
        <p:sp>
          <p:nvSpPr>
            <p:cNvPr id="14" name="TextBox 13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ru-RU" sz="2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ЗАДАЧНИК</a:t>
              </a:r>
              <a:endParaRPr lang="ru-RU" sz="20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№205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7668344" y="1153681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219597" y="2222826"/>
            <a:ext cx="422704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3,4 + 0,75 + 0,8 = 4,95 (м)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grpSp>
        <p:nvGrpSpPr>
          <p:cNvPr id="32" name="Группа 31"/>
          <p:cNvGrpSpPr/>
          <p:nvPr/>
        </p:nvGrpSpPr>
        <p:grpSpPr>
          <a:xfrm>
            <a:off x="108000" y="3356992"/>
            <a:ext cx="8856488" cy="461665"/>
            <a:chOff x="108000" y="612000"/>
            <a:chExt cx="8856488" cy="461665"/>
          </a:xfrm>
        </p:grpSpPr>
        <p:sp>
          <p:nvSpPr>
            <p:cNvPr id="33" name="TextBox 32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Найдите сумму:</a:t>
              </a:r>
              <a:endParaRPr lang="ru-RU" sz="2400" dirty="0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№2161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2" name="Овал 41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3" name="Скругленный прямоугольник 42"/>
          <p:cNvSpPr/>
          <p:nvPr/>
        </p:nvSpPr>
        <p:spPr>
          <a:xfrm>
            <a:off x="1403648" y="4451920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7019" y="4365104"/>
            <a:ext cx="1066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7,19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5750" y="3924000"/>
            <a:ext cx="8572500" cy="2762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5" name="Скругленный прямоугольник 44"/>
          <p:cNvSpPr/>
          <p:nvPr/>
        </p:nvSpPr>
        <p:spPr>
          <a:xfrm>
            <a:off x="4572000" y="4451921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505371" y="4365105"/>
            <a:ext cx="1066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0,341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446646" y="4451921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380017" y="4365105"/>
            <a:ext cx="1066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8,37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46368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  <p:bldLst>
      <p:bldP spid="35" grpId="0"/>
      <p:bldP spid="44" grpId="0"/>
      <p:bldP spid="46" grpId="0"/>
      <p:bldP spid="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Сложение десятичных дробей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8000" y="612000"/>
            <a:ext cx="8856488" cy="461665"/>
            <a:chOff x="108000" y="612000"/>
            <a:chExt cx="8856488" cy="461665"/>
          </a:xfrm>
        </p:grpSpPr>
        <p:sp>
          <p:nvSpPr>
            <p:cNvPr id="14" name="TextBox 13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ru-RU" sz="2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№163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88000"/>
            <a:ext cx="9144000" cy="97840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9" name="Скругленный прямоугольник 18"/>
          <p:cNvSpPr/>
          <p:nvPr/>
        </p:nvSpPr>
        <p:spPr>
          <a:xfrm>
            <a:off x="1752896" y="2243756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86267" y="2156940"/>
            <a:ext cx="1066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0,321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921248" y="2243757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854619" y="2156941"/>
            <a:ext cx="10666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1,12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060000"/>
            <a:ext cx="9144000" cy="64008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3" name="Скругленный прямоугольник 22"/>
          <p:cNvSpPr/>
          <p:nvPr/>
        </p:nvSpPr>
        <p:spPr>
          <a:xfrm>
            <a:off x="3870000" y="3786895"/>
            <a:ext cx="1404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а)ответ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03970" y="3700079"/>
            <a:ext cx="365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0,149=0,1+0,04+0,009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870000" y="4411129"/>
            <a:ext cx="1404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в)ответ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3970" y="4324313"/>
            <a:ext cx="3650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15,03=10+5+0,0+0,03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2507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20" grpId="0"/>
      <p:bldP spid="22" grpId="0"/>
      <p:bldP spid="24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Решение задач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Проверка полученных результатов. Коррекция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8000" y="612000"/>
            <a:ext cx="8856488" cy="461665"/>
            <a:chOff x="108000" y="612000"/>
            <a:chExt cx="8856488" cy="461665"/>
          </a:xfrm>
        </p:grpSpPr>
        <p:sp>
          <p:nvSpPr>
            <p:cNvPr id="14" name="TextBox 13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ru-RU" sz="2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УЧЕБНИК</a:t>
              </a:r>
              <a:endParaRPr lang="ru-RU" sz="20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№174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9" name="Скругленный прямоугольник 18"/>
          <p:cNvSpPr/>
          <p:nvPr/>
        </p:nvSpPr>
        <p:spPr>
          <a:xfrm>
            <a:off x="7420900" y="1941528"/>
            <a:ext cx="154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решение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89167" y="1996396"/>
            <a:ext cx="7019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1) 5,2 + 1,6 = 6,8 (кг) – краски во 2 банке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88000"/>
            <a:ext cx="9144000" cy="6309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29" name="TextBox 28"/>
          <p:cNvSpPr txBox="1"/>
          <p:nvPr/>
        </p:nvSpPr>
        <p:spPr>
          <a:xfrm>
            <a:off x="289167" y="2610461"/>
            <a:ext cx="7019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2) 5,2 + 6,8 = 12 (кг) – краски в двух банках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88000" y="3255476"/>
            <a:ext cx="70191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Ответ: 12 кг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79434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0" grpId="0"/>
      <p:bldP spid="29" grpId="0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Итоги урока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Подведение итогов, рефлексия,  домашнее задание.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81459" y="5467866"/>
            <a:ext cx="8784976" cy="1200329"/>
          </a:xfrm>
          <a:prstGeom prst="rect">
            <a:avLst/>
          </a:prstGeom>
          <a:solidFill>
            <a:schemeClr val="bg1"/>
          </a:solidFill>
          <a:ln>
            <a:solidFill>
              <a:srgbClr val="7F3169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7F3169"/>
                </a:solidFill>
              </a:rPr>
              <a:t>Домашнее </a:t>
            </a:r>
            <a:r>
              <a:rPr lang="ru-RU" sz="2400" b="1" dirty="0" smtClean="0">
                <a:solidFill>
                  <a:srgbClr val="7F3169"/>
                </a:solidFill>
              </a:rPr>
              <a:t>задание</a:t>
            </a:r>
            <a:r>
              <a:rPr lang="ru-RU" sz="2400" dirty="0">
                <a:solidFill>
                  <a:srgbClr val="B31D64"/>
                </a:solidFill>
              </a:rPr>
              <a:t/>
            </a:r>
            <a:br>
              <a:rPr lang="ru-RU" sz="2400" dirty="0">
                <a:solidFill>
                  <a:srgbClr val="B31D64"/>
                </a:solidFill>
              </a:rPr>
            </a:br>
            <a:r>
              <a:rPr lang="ru-RU" sz="2400" dirty="0" smtClean="0">
                <a:solidFill>
                  <a:srgbClr val="B31D64"/>
                </a:solidFill>
              </a:rPr>
              <a:t>       </a:t>
            </a:r>
            <a:r>
              <a:rPr lang="ru-RU" sz="2400" dirty="0" smtClean="0"/>
              <a:t>У</a:t>
            </a:r>
            <a:r>
              <a:rPr lang="ru-RU" sz="2400" dirty="0"/>
              <a:t>:</a:t>
            </a:r>
            <a:r>
              <a:rPr lang="ru-RU" sz="2400" dirty="0" smtClean="0"/>
              <a:t> п.12 читать,  № 161(1 стр.), 162(1 строка), 164 (1стр), по желанию №179.</a:t>
            </a:r>
            <a:endParaRPr lang="ru-RU" sz="24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31453" y="4833119"/>
            <a:ext cx="2190750" cy="952500"/>
          </a:xfrm>
          <a:prstGeom prst="rect">
            <a:avLst/>
          </a:prstGeom>
        </p:spPr>
      </p:pic>
      <p:sp>
        <p:nvSpPr>
          <p:cNvPr id="21" name="Овал 20"/>
          <p:cNvSpPr>
            <a:spLocks noChangeAspect="1"/>
          </p:cNvSpPr>
          <p:nvPr/>
        </p:nvSpPr>
        <p:spPr>
          <a:xfrm>
            <a:off x="280230" y="5883364"/>
            <a:ext cx="324000" cy="32400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с двумя скругленными противолежащими углами 2"/>
          <p:cNvSpPr/>
          <p:nvPr/>
        </p:nvSpPr>
        <p:spPr>
          <a:xfrm>
            <a:off x="280230" y="764704"/>
            <a:ext cx="8686205" cy="2232248"/>
          </a:xfrm>
          <a:prstGeom prst="round2DiagRect">
            <a:avLst/>
          </a:prstGeom>
          <a:blipFill dpi="0" rotWithShape="1">
            <a:blip r:embed="rId4">
              <a:alphaModFix amt="70000"/>
            </a:blip>
            <a:srcRect/>
            <a:tile tx="0" ty="0" sx="100000" sy="100000" flip="none" algn="tl"/>
          </a:blip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800" dirty="0" smtClean="0">
                <a:solidFill>
                  <a:schemeClr val="tx1"/>
                </a:solidFill>
              </a:rPr>
              <a:t>Расскажите алгоритм выполнения сложения десятичных дробей.</a:t>
            </a:r>
          </a:p>
          <a:p>
            <a:endParaRPr lang="ru-RU" sz="2800" dirty="0">
              <a:solidFill>
                <a:schemeClr val="tx1"/>
              </a:solidFill>
            </a:endParaRPr>
          </a:p>
          <a:p>
            <a:r>
              <a:rPr lang="ru-RU" sz="2800" dirty="0" smtClean="0">
                <a:solidFill>
                  <a:schemeClr val="tx1"/>
                </a:solidFill>
              </a:rPr>
              <a:t>На что вы обратили бы внимание своего друга?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32240" y="2903602"/>
            <a:ext cx="1905000" cy="16287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30055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Определим цель урока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целеполагание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356992"/>
            <a:ext cx="6667500" cy="14954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589036"/>
            <a:ext cx="38100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13770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Сложение десятичных дробей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692696"/>
            <a:ext cx="6667500" cy="424815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8777" y="570706"/>
            <a:ext cx="361950" cy="371475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182" y="1124744"/>
            <a:ext cx="2189043" cy="1368152"/>
          </a:xfrm>
          <a:prstGeom prst="rect">
            <a:avLst/>
          </a:prstGeom>
        </p:spPr>
      </p:pic>
      <p:pic>
        <p:nvPicPr>
          <p:cNvPr id="15" name="Рисунок 14">
            <a:hlinkClick r:id="rId5" action="ppaction://hlinkfil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78352" y="5085184"/>
            <a:ext cx="2628900" cy="695325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869615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762195"/>
            <a:ext cx="6667500" cy="4953000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Сложение десятичных дробей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58777" y="570706"/>
            <a:ext cx="361950" cy="371475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925836"/>
            <a:ext cx="2158777" cy="1306060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776" y="2467170"/>
            <a:ext cx="1905000" cy="32480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3080348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1457" y="808109"/>
            <a:ext cx="6667500" cy="24669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Сложение десятичных дробей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Организация и самоорганизация учащихся. Организация обратной связи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482" y="622372"/>
            <a:ext cx="361950" cy="371475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" name="Рисунок 17">
            <a:hlinkClick r:id="rId4" action="ppaction://hlinkfil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3679" y="3644611"/>
            <a:ext cx="2628900" cy="695325"/>
          </a:xfrm>
          <a:prstGeom prst="rect">
            <a:avLst/>
          </a:prstGeom>
          <a:effectLst>
            <a:outerShdw blurRad="762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92280" y="1646309"/>
            <a:ext cx="1905000" cy="162877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478633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Работаем с моделями 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8000" y="612000"/>
            <a:ext cx="8856488" cy="461665"/>
            <a:chOff x="108000" y="612000"/>
            <a:chExt cx="8856488" cy="461665"/>
          </a:xfrm>
        </p:grpSpPr>
        <p:sp>
          <p:nvSpPr>
            <p:cNvPr id="14" name="TextBox 13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ru-RU" sz="2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ТРЕНАЖЕР</a:t>
              </a:r>
              <a:endParaRPr lang="ru-RU" sz="20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№95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88000"/>
            <a:ext cx="9144000" cy="4133088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9" name="Скругленный прямоугольник 8"/>
          <p:cNvSpPr/>
          <p:nvPr/>
        </p:nvSpPr>
        <p:spPr>
          <a:xfrm>
            <a:off x="7670306" y="5378181"/>
            <a:ext cx="1445612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решение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652120" y="3672000"/>
            <a:ext cx="3328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     4     6     7     3     0    0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652120" y="4055232"/>
            <a:ext cx="346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              0     6    0     9     8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638396" y="4428000"/>
            <a:ext cx="34775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3    0     5     0     2    1     0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52120" y="4788000"/>
            <a:ext cx="34637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3    5     2     3     6    0     8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0911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Рисунок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88000"/>
            <a:ext cx="9144000" cy="183794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Осваиваем алгоритмы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8000" y="612000"/>
            <a:ext cx="8856488" cy="461665"/>
            <a:chOff x="108000" y="612000"/>
            <a:chExt cx="8856488" cy="461665"/>
          </a:xfrm>
        </p:grpSpPr>
        <p:sp>
          <p:nvSpPr>
            <p:cNvPr id="14" name="TextBox 13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ru-RU" sz="2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ТРЕНАЖЕР</a:t>
              </a:r>
              <a:endParaRPr lang="ru-RU" sz="20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№101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7498850" y="3542528"/>
            <a:ext cx="1445612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решение</a:t>
            </a:r>
            <a:endParaRPr lang="ru-RU" sz="2400" dirty="0">
              <a:solidFill>
                <a:srgbClr val="7F3169"/>
              </a:solidFill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2304000" y="1755416"/>
            <a:ext cx="1263921" cy="1190249"/>
            <a:chOff x="2304000" y="1755416"/>
            <a:chExt cx="1263921" cy="1190249"/>
          </a:xfrm>
        </p:grpSpPr>
        <p:sp>
          <p:nvSpPr>
            <p:cNvPr id="26" name="TextBox 25"/>
            <p:cNvSpPr txBox="1"/>
            <p:nvPr/>
          </p:nvSpPr>
          <p:spPr>
            <a:xfrm>
              <a:off x="2387466" y="1755416"/>
              <a:ext cx="1180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  </a:t>
              </a:r>
              <a:r>
                <a:rPr lang="ru-RU" sz="2400" i="1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2, 5 6</a:t>
              </a:r>
              <a:endParaRPr lang="ru-RU" sz="2400" i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387466" y="2106972"/>
              <a:ext cx="1180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  </a:t>
              </a:r>
              <a:r>
                <a:rPr lang="ru-RU" sz="2400" i="1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3, 7 0</a:t>
              </a:r>
              <a:endParaRPr lang="ru-RU" sz="2400" i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87465" y="2484000"/>
              <a:ext cx="1180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  </a:t>
              </a:r>
              <a:r>
                <a:rPr lang="ru-RU" sz="2400" i="1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6, 2 6 </a:t>
              </a:r>
              <a:endParaRPr lang="ru-RU" sz="2400" i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304000" y="1933305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C00000"/>
                  </a:solidFill>
                </a:rPr>
                <a:t>+</a:t>
              </a:r>
              <a:endParaRPr lang="ru-RU" sz="2800" dirty="0">
                <a:solidFill>
                  <a:srgbClr val="C00000"/>
                </a:solidFill>
              </a:endParaRPr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>
              <a:off x="2486101" y="2568637"/>
              <a:ext cx="1081819" cy="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Группа 33"/>
          <p:cNvGrpSpPr/>
          <p:nvPr/>
        </p:nvGrpSpPr>
        <p:grpSpPr>
          <a:xfrm>
            <a:off x="6732240" y="1755416"/>
            <a:ext cx="1263921" cy="1190249"/>
            <a:chOff x="2304000" y="1755416"/>
            <a:chExt cx="1263921" cy="1190249"/>
          </a:xfrm>
        </p:grpSpPr>
        <p:sp>
          <p:nvSpPr>
            <p:cNvPr id="35" name="TextBox 34"/>
            <p:cNvSpPr txBox="1"/>
            <p:nvPr/>
          </p:nvSpPr>
          <p:spPr>
            <a:xfrm>
              <a:off x="2387466" y="1755416"/>
              <a:ext cx="1180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  </a:t>
              </a:r>
              <a:r>
                <a:rPr lang="ru-RU" sz="2400" i="1" dirty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6</a:t>
              </a:r>
              <a:r>
                <a:rPr lang="ru-RU" sz="2400" i="1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, </a:t>
              </a:r>
              <a:r>
                <a:rPr lang="ru-RU" sz="2400" i="1" dirty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3</a:t>
              </a:r>
              <a:r>
                <a:rPr lang="ru-RU" sz="2400" i="1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 5</a:t>
              </a:r>
              <a:endParaRPr lang="ru-RU" sz="2400" i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387466" y="2106972"/>
              <a:ext cx="1180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  </a:t>
              </a:r>
              <a:r>
                <a:rPr lang="ru-RU" sz="2400" i="1" dirty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2</a:t>
              </a:r>
              <a:r>
                <a:rPr lang="ru-RU" sz="2400" i="1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, 7 0</a:t>
              </a:r>
              <a:endParaRPr lang="ru-RU" sz="2400" i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387465" y="2484000"/>
              <a:ext cx="11804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  </a:t>
              </a:r>
              <a:r>
                <a:rPr lang="ru-RU" sz="2400" i="1" dirty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9</a:t>
              </a:r>
              <a:r>
                <a:rPr lang="ru-RU" sz="2400" i="1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, </a:t>
              </a:r>
              <a:r>
                <a:rPr lang="ru-RU" sz="2400" i="1" dirty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0</a:t>
              </a:r>
              <a:r>
                <a:rPr lang="ru-RU" sz="2400" i="1" dirty="0" smtClean="0">
                  <a:solidFill>
                    <a:srgbClr val="C00000"/>
                  </a:solidFill>
                  <a:latin typeface="Cambria Math" pitchFamily="18" charset="0"/>
                  <a:ea typeface="Cambria Math" pitchFamily="18" charset="0"/>
                </a:rPr>
                <a:t> 5</a:t>
              </a:r>
              <a:endParaRPr lang="ru-RU" sz="2400" i="1" dirty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2304000" y="1933305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2800" dirty="0" smtClean="0">
                  <a:solidFill>
                    <a:srgbClr val="C00000"/>
                  </a:solidFill>
                </a:rPr>
                <a:t>+</a:t>
              </a:r>
              <a:endParaRPr lang="ru-RU" sz="2800" dirty="0">
                <a:solidFill>
                  <a:srgbClr val="C00000"/>
                </a:solidFill>
              </a:endParaRPr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>
              <a:off x="2486101" y="2568637"/>
              <a:ext cx="1081819" cy="0"/>
            </a:xfrm>
            <a:prstGeom prst="line">
              <a:avLst/>
            </a:prstGeom>
            <a:ln w="22225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088813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Сложение десятичных дробей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8000" y="612000"/>
            <a:ext cx="8856488" cy="461665"/>
            <a:chOff x="108000" y="612000"/>
            <a:chExt cx="8856488" cy="461665"/>
          </a:xfrm>
        </p:grpSpPr>
        <p:sp>
          <p:nvSpPr>
            <p:cNvPr id="14" name="TextBox 13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Найдите сумму</a:t>
              </a:r>
              <a:endParaRPr lang="ru-RU" sz="2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ЗАДАЧНИК</a:t>
              </a:r>
              <a:endParaRPr lang="ru-RU" sz="20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№201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1288455" y="1623789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8000" y="1536973"/>
            <a:ext cx="118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44,63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88000"/>
            <a:ext cx="9144000" cy="347472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40" name="Скругленный прямоугольник 39"/>
          <p:cNvSpPr/>
          <p:nvPr/>
        </p:nvSpPr>
        <p:spPr>
          <a:xfrm>
            <a:off x="4572000" y="1632172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91545" y="1545356"/>
            <a:ext cx="118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8,751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956488" y="1632173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776033" y="1545357"/>
            <a:ext cx="118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16,37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grpSp>
        <p:nvGrpSpPr>
          <p:cNvPr id="44" name="Группа 43"/>
          <p:cNvGrpSpPr/>
          <p:nvPr/>
        </p:nvGrpSpPr>
        <p:grpSpPr>
          <a:xfrm>
            <a:off x="80888" y="2564968"/>
            <a:ext cx="8856488" cy="461665"/>
            <a:chOff x="108000" y="612000"/>
            <a:chExt cx="8856488" cy="461665"/>
          </a:xfrm>
        </p:grpSpPr>
        <p:sp>
          <p:nvSpPr>
            <p:cNvPr id="45" name="TextBox 44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Найдите сумму</a:t>
              </a:r>
              <a:endParaRPr lang="ru-RU" sz="2400" dirty="0"/>
            </a:p>
          </p:txBody>
        </p:sp>
        <p:sp>
          <p:nvSpPr>
            <p:cNvPr id="46" name="Прямоугольник 45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ЗАДАЧНИК</a:t>
              </a:r>
              <a:endParaRPr lang="ru-RU" sz="2000" b="1" dirty="0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№202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8" name="Овал 47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9" name="Скругленный прямоугольник 48"/>
          <p:cNvSpPr/>
          <p:nvPr/>
        </p:nvSpPr>
        <p:spPr>
          <a:xfrm>
            <a:off x="1261343" y="3576757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80888" y="3489941"/>
            <a:ext cx="118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30,526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544888" y="3585140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364433" y="3498324"/>
            <a:ext cx="118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1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7929376" y="3585141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6748921" y="3498325"/>
            <a:ext cx="118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1,101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132000"/>
            <a:ext cx="9144000" cy="374904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815506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35" grpId="0"/>
      <p:bldP spid="41" grpId="0"/>
      <p:bldP spid="43" grpId="0"/>
      <p:bldP spid="50" grpId="0"/>
      <p:bldP spid="53" grpId="0"/>
      <p:bldP spid="5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6408000"/>
            <a:ext cx="9144000" cy="331416"/>
            <a:chOff x="0" y="3645024"/>
            <a:chExt cx="9144000" cy="331416"/>
          </a:xfrm>
        </p:grpSpPr>
        <p:sp>
          <p:nvSpPr>
            <p:cNvPr id="6" name="Прямоугольник 5"/>
            <p:cNvSpPr/>
            <p:nvPr/>
          </p:nvSpPr>
          <p:spPr>
            <a:xfrm>
              <a:off x="0" y="3645024"/>
              <a:ext cx="9144000" cy="324000"/>
            </a:xfrm>
            <a:prstGeom prst="rect">
              <a:avLst/>
            </a:prstGeom>
            <a:solidFill>
              <a:schemeClr val="bg2">
                <a:lumMod val="50000"/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>
              <a:off x="0" y="3976440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>
              <a:off x="0" y="3645024"/>
              <a:ext cx="9144000" cy="0"/>
            </a:xfrm>
            <a:prstGeom prst="line">
              <a:avLst/>
            </a:prstGeom>
            <a:ln w="25400"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Группа 16"/>
          <p:cNvGrpSpPr/>
          <p:nvPr/>
        </p:nvGrpSpPr>
        <p:grpSpPr>
          <a:xfrm>
            <a:off x="0" y="72000"/>
            <a:ext cx="9144000" cy="468000"/>
            <a:chOff x="0" y="72000"/>
            <a:chExt cx="9144000" cy="468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0" y="72000"/>
              <a:ext cx="9144000" cy="468000"/>
            </a:xfrm>
            <a:prstGeom prst="rect">
              <a:avLst/>
            </a:prstGeom>
            <a:solidFill>
              <a:srgbClr val="7F31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67034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>
              <a:off x="0" y="540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>
              <a:off x="0" y="72000"/>
              <a:ext cx="9144000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36000"/>
            <a:ext cx="9144000" cy="614040"/>
          </a:xfrm>
        </p:spPr>
        <p:txBody>
          <a:bodyPr>
            <a:normAutofit/>
          </a:bodyPr>
          <a:lstStyle/>
          <a:p>
            <a:r>
              <a:rPr lang="ru-RU" sz="2400" b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Сложение десятичных дробей</a:t>
            </a:r>
            <a:endParaRPr lang="ru-RU" b="0" dirty="0">
              <a:ln>
                <a:solidFill>
                  <a:schemeClr val="bg1"/>
                </a:solidFill>
              </a:ln>
              <a:solidFill>
                <a:schemeClr val="accent6">
                  <a:lumMod val="75000"/>
                </a:schemeClr>
              </a:soli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640107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600" dirty="0"/>
              <a:t>Практикум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08000" y="612000"/>
            <a:ext cx="8856488" cy="461665"/>
            <a:chOff x="108000" y="612000"/>
            <a:chExt cx="8856488" cy="461665"/>
          </a:xfrm>
        </p:grpSpPr>
        <p:sp>
          <p:nvSpPr>
            <p:cNvPr id="14" name="TextBox 13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ru-RU" sz="2400" dirty="0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ЗАДАЧНИК</a:t>
              </a:r>
              <a:endParaRPr lang="ru-RU" sz="2000" b="1" dirty="0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№203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Овал 17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1778494" y="1876152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98039" y="1789336"/>
            <a:ext cx="118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8,26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813866" y="1876152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33411" y="1789336"/>
            <a:ext cx="11804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21,33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188000"/>
            <a:ext cx="9144000" cy="630936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  <p:grpSp>
        <p:nvGrpSpPr>
          <p:cNvPr id="37" name="Группа 36"/>
          <p:cNvGrpSpPr/>
          <p:nvPr/>
        </p:nvGrpSpPr>
        <p:grpSpPr>
          <a:xfrm>
            <a:off x="87909" y="2708984"/>
            <a:ext cx="8856488" cy="461665"/>
            <a:chOff x="108000" y="612000"/>
            <a:chExt cx="8856488" cy="461665"/>
          </a:xfrm>
        </p:grpSpPr>
        <p:sp>
          <p:nvSpPr>
            <p:cNvPr id="38" name="TextBox 37"/>
            <p:cNvSpPr txBox="1"/>
            <p:nvPr/>
          </p:nvSpPr>
          <p:spPr>
            <a:xfrm>
              <a:off x="3192944" y="612000"/>
              <a:ext cx="5771544" cy="46166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endParaRPr lang="ru-RU" sz="2400" dirty="0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108000" y="612000"/>
              <a:ext cx="1428964" cy="432000"/>
            </a:xfrm>
            <a:prstGeom prst="rect">
              <a:avLst/>
            </a:prstGeom>
            <a:solidFill>
              <a:srgbClr val="7F316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sz="2000" b="1" dirty="0" smtClean="0"/>
                <a:t>ЗАДАЧНИК</a:t>
              </a:r>
              <a:endParaRPr lang="ru-RU" sz="2000" b="1" dirty="0"/>
            </a:p>
          </p:txBody>
        </p:sp>
        <p:sp>
          <p:nvSpPr>
            <p:cNvPr id="51" name="Прямоугольник 50"/>
            <p:cNvSpPr/>
            <p:nvPr/>
          </p:nvSpPr>
          <p:spPr>
            <a:xfrm>
              <a:off x="1573922" y="612000"/>
              <a:ext cx="1186974" cy="432048"/>
            </a:xfrm>
            <a:prstGeom prst="rect">
              <a:avLst/>
            </a:prstGeom>
            <a:solidFill>
              <a:srgbClr val="7F3169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000" b="1" dirty="0" smtClean="0">
                  <a:solidFill>
                    <a:schemeClr val="bg1"/>
                  </a:solidFill>
                </a:rPr>
                <a:t>№204</a:t>
              </a:r>
              <a:endParaRPr lang="ru-RU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Овал 55"/>
            <p:cNvSpPr>
              <a:spLocks noChangeAspect="1"/>
            </p:cNvSpPr>
            <p:nvPr/>
          </p:nvSpPr>
          <p:spPr>
            <a:xfrm>
              <a:off x="2815694" y="680832"/>
              <a:ext cx="324000" cy="324000"/>
            </a:xfrm>
            <a:prstGeom prst="ellipse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7" name="Скругленный прямоугольник 56"/>
          <p:cNvSpPr/>
          <p:nvPr/>
        </p:nvSpPr>
        <p:spPr>
          <a:xfrm>
            <a:off x="7821866" y="3284984"/>
            <a:ext cx="1008000" cy="288032"/>
          </a:xfrm>
          <a:prstGeom prst="roundRect">
            <a:avLst/>
          </a:prstGeom>
          <a:gradFill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</a:gradFill>
          <a:ln w="635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7F3169"/>
                </a:solidFill>
              </a:rPr>
              <a:t>ответ</a:t>
            </a:r>
            <a:endParaRPr lang="ru-RU" sz="2400" dirty="0">
              <a:solidFill>
                <a:srgbClr val="7F3169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3192944" y="4360138"/>
            <a:ext cx="42566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Cambria Math" pitchFamily="18" charset="0"/>
                <a:ea typeface="Cambria Math" pitchFamily="18" charset="0"/>
              </a:rPr>
              <a:t>  3,4+0,5+0,85=4,75 (кг)</a:t>
            </a:r>
            <a:endParaRPr lang="ru-RU" sz="2400" dirty="0">
              <a:solidFill>
                <a:srgbClr val="C00000"/>
              </a:solidFill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72853" y="3284984"/>
            <a:ext cx="4276725" cy="923925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171171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</p:childTnLst>
        </p:cTn>
      </p:par>
    </p:tnLst>
    <p:bldLst>
      <p:bldP spid="35" grpId="0"/>
      <p:bldP spid="41" grpId="0"/>
      <p:bldP spid="5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5811</TotalTime>
  <Words>301</Words>
  <Application>Microsoft Office PowerPoint</Application>
  <PresentationFormat>Экран (4:3)</PresentationFormat>
  <Paragraphs>105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Определим цель урока</vt:lpstr>
      <vt:lpstr>Сложение десятичных дробей</vt:lpstr>
      <vt:lpstr>Сложение десятичных дробей</vt:lpstr>
      <vt:lpstr>Сложение десятичных дробей</vt:lpstr>
      <vt:lpstr>Работаем с моделями </vt:lpstr>
      <vt:lpstr>Осваиваем алгоритмы</vt:lpstr>
      <vt:lpstr>Сложение десятичных дробей</vt:lpstr>
      <vt:lpstr>Сложение десятичных дробей</vt:lpstr>
      <vt:lpstr>Сложение десятичных дробей</vt:lpstr>
      <vt:lpstr>Сложение десятичных дробей </vt:lpstr>
      <vt:lpstr>Решение задач </vt:lpstr>
      <vt:lpstr>Итоги урока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svg</dc:creator>
  <cp:lastModifiedBy>print-station</cp:lastModifiedBy>
  <cp:revision>800</cp:revision>
  <dcterms:created xsi:type="dcterms:W3CDTF">2015-06-18T09:54:57Z</dcterms:created>
  <dcterms:modified xsi:type="dcterms:W3CDTF">2020-10-25T10:50:03Z</dcterms:modified>
</cp:coreProperties>
</file>