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60" r:id="rId3"/>
    <p:sldId id="261" r:id="rId4"/>
    <p:sldId id="271" r:id="rId5"/>
    <p:sldId id="272" r:id="rId6"/>
    <p:sldId id="27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85" r:id="rId15"/>
    <p:sldId id="292" r:id="rId16"/>
    <p:sldId id="291" r:id="rId17"/>
    <p:sldId id="290" r:id="rId18"/>
    <p:sldId id="289" r:id="rId19"/>
    <p:sldId id="29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22"/>
    <a:srgbClr val="00924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2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8892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«ДЕТСКИЙ САД № 13 КОМБИНИРОВАННОГО ВИДА»</a:t>
            </a:r>
            <a:b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г. Заречный Пензенская область</a:t>
            </a:r>
          </a:p>
          <a:p>
            <a:pPr algn="ctr"/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Городской конкурс «Воспитатель года – 2024»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2564904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9242"/>
                </a:solidFill>
                <a:latin typeface="Times New Roman" pitchFamily="18" charset="0"/>
                <a:cs typeface="Times New Roman" pitchFamily="18" charset="0"/>
              </a:rPr>
              <a:t>Конкурсное мероприятие</a:t>
            </a:r>
          </a:p>
          <a:p>
            <a:pPr algn="ctr"/>
            <a:r>
              <a:rPr lang="ru-RU" sz="2000" b="1" dirty="0" smtClean="0">
                <a:solidFill>
                  <a:srgbClr val="009242"/>
                </a:solidFill>
                <a:latin typeface="Times New Roman" pitchFamily="18" charset="0"/>
                <a:cs typeface="Times New Roman" pitchFamily="18" charset="0"/>
              </a:rPr>
              <a:t>«Мастер-класс»</a:t>
            </a:r>
          </a:p>
          <a:p>
            <a:pPr algn="ctr"/>
            <a:endParaRPr lang="ru-RU" b="1" dirty="0" smtClean="0">
              <a:solidFill>
                <a:srgbClr val="00AC4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rgbClr val="00AC4E"/>
              </a:solidFill>
            </a:endParaRPr>
          </a:p>
          <a:p>
            <a:endParaRPr lang="ru-RU" dirty="0"/>
          </a:p>
        </p:txBody>
      </p:sp>
      <p:pic>
        <p:nvPicPr>
          <p:cNvPr id="8" name="Picture 3" descr="C:\Users\Admin\Desktop\Фото Степанова29122023_page-000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2880320" cy="3672408"/>
          </a:xfrm>
          <a:prstGeom prst="round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/>
        </p:spPr>
      </p:pic>
      <p:sp>
        <p:nvSpPr>
          <p:cNvPr id="9" name="Прямоугольник 8"/>
          <p:cNvSpPr/>
          <p:nvPr/>
        </p:nvSpPr>
        <p:spPr>
          <a:xfrm>
            <a:off x="4067944" y="47251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Степанова Елена Николаевна,</a:t>
            </a: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учитель-логопед высшей квалификационной категории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xn--1-9sbj4am4a.xn--p1ai/wp-content/uploads/2022/11/%D0%A3%D0%BF%D1%80%D0%B0%D0%B6%D0%BD%D0%B5%D0%BD%D0%B8%D1%8F-%D0%B4%D0%BB%D1%8F-%D0%BC%D0%BE%D0%B7%D0%B3%D0%B04-scaled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772816"/>
            <a:ext cx="835292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404664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Блок: цепочка движений.</a:t>
            </a:r>
            <a:endParaRPr lang="ru-RU" sz="2000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Блок: упражнения с мячиками. </a:t>
            </a:r>
            <a:endParaRPr lang="ru-RU" sz="2000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Новая папка\логопед\речевая группа 2023=2024\нейрогимнастика  кинезиологические упражнения\мастер-класс\20241107_1154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908720"/>
            <a:ext cx="27908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Новая папка\логопед\речевая группа 2023=2024\нейрогимнастика  кинезиологические упражнения\мастер-класс\20241107_11543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908720"/>
            <a:ext cx="288032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Новая папка\логопед\речевая группа 2023=2024\нейрогимнастика  кинезиологические упражнения\мастер-класс\20241107_11545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3861048"/>
            <a:ext cx="273630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Новая папка\логопед\речевая группа 2023=2024\нейрогимнастика  кинезиологические упражнения\мастер-класс\20241107_11550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3861048"/>
            <a:ext cx="2880320" cy="256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Блок: упражнения с мячиками </a:t>
            </a:r>
            <a:r>
              <a:rPr lang="ru-RU" b="1" dirty="0" err="1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Новая папка\логопед\логопункт\годовые планы\новые документы на логопункте НАДЕЖда\Степанова Е.Н. документы 2022-2023\су джок\20221128_1015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6080187" y="912701"/>
            <a:ext cx="2304256" cy="229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Новая папка\логопед\речевая группа 2023=2024\су-джок\Screenshot_20240211-132403_Galler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980728"/>
            <a:ext cx="1872208" cy="2920125"/>
          </a:xfrm>
          <a:prstGeom prst="rect">
            <a:avLst/>
          </a:prstGeom>
          <a:noFill/>
        </p:spPr>
      </p:pic>
      <p:pic>
        <p:nvPicPr>
          <p:cNvPr id="8" name="Picture 4" descr="D:\Новая папка\логопед\речевая группа 2023=2024\су-джок\Screenshot_20240211-132452_Galler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2492896"/>
            <a:ext cx="1803013" cy="2794670"/>
          </a:xfrm>
          <a:prstGeom prst="rect">
            <a:avLst/>
          </a:prstGeom>
          <a:noFill/>
        </p:spPr>
      </p:pic>
      <p:pic>
        <p:nvPicPr>
          <p:cNvPr id="9" name="Содержимое 6" descr="D:\Новая папка\логопед\логопункт\годовые планы\новые документы на логопункте НАДЕЖда\Степанова Е.Н. документы 2022-2023\су джок\Screenshot_20221128-115707_Gallery.jpg"/>
          <p:cNvPicPr>
            <a:picLocks/>
          </p:cNvPicPr>
          <p:nvPr/>
        </p:nvPicPr>
        <p:blipFill>
          <a:blip r:embed="rId6" cstate="email"/>
          <a:srcRect l="-14723"/>
          <a:stretch>
            <a:fillRect/>
          </a:stretch>
        </p:blipFill>
        <p:spPr bwMode="auto">
          <a:xfrm>
            <a:off x="5868144" y="3861048"/>
            <a:ext cx="2520279" cy="25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214482"/>
            <a:ext cx="87129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4C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Блок: рисование двумя руками.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4C2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Новая папка\логопед\речевая группа 2023=2024\нейрогимнастика  кинезиологические упражнения\Нейроигры дети выпуск 2024\20240416_12190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220072" y="3356992"/>
            <a:ext cx="29523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Новая папка\логопед\речевая группа 2023=2024\нейрогимнастика  кинезиологические упражнения\Нейроигры дети выпуск 2024\Нейроигры\20240415_11583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99279" y="3341281"/>
            <a:ext cx="292090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3568" y="908720"/>
            <a:ext cx="74888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- рисование палочек, движения рук от центра к краям, </a:t>
            </a:r>
          </a:p>
          <a:p>
            <a:pPr algn="just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- рисование палочек, движения рук от краев к центру, </a:t>
            </a:r>
          </a:p>
          <a:p>
            <a:pPr algn="just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- рисование волнистых линий, движения рук от центра к краям, </a:t>
            </a:r>
          </a:p>
          <a:p>
            <a:pPr algn="just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- рисование волнистых линий, движения рук от краев к центру, -</a:t>
            </a:r>
          </a:p>
          <a:p>
            <a:pPr algn="just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 рисование фигур (круги, квадраты, треугольники), движения рук от     </a:t>
            </a:r>
          </a:p>
          <a:p>
            <a:pPr algn="just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  центра к краям, </a:t>
            </a: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рисование фигур (круги, квадраты, треугольники), движения рук  </a:t>
            </a:r>
          </a:p>
          <a:p>
            <a:pPr algn="just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 краев к центру.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899592" y="1484784"/>
            <a:ext cx="3312368" cy="288032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260648"/>
            <a:ext cx="3507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Блок: рисование двумя руками.</a:t>
            </a: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515719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                    Левая рука.                                                   Правая рука</a:t>
            </a:r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4932040" y="1484784"/>
            <a:ext cx="3312368" cy="288032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 flipV="1">
            <a:off x="827584" y="4221088"/>
            <a:ext cx="216024" cy="216024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 flipV="1">
            <a:off x="6444208" y="1412776"/>
            <a:ext cx="216024" cy="216024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0724" name="AutoShape 4"/>
          <p:cNvCxnSpPr>
            <a:cxnSpLocks noChangeShapeType="1"/>
          </p:cNvCxnSpPr>
          <p:nvPr/>
        </p:nvCxnSpPr>
        <p:spPr bwMode="auto">
          <a:xfrm>
            <a:off x="1043608" y="4581128"/>
            <a:ext cx="3168352" cy="0"/>
          </a:xfrm>
          <a:prstGeom prst="straightConnector1">
            <a:avLst/>
          </a:prstGeom>
          <a:noFill/>
          <a:ln w="28575">
            <a:solidFill>
              <a:srgbClr val="004C22"/>
            </a:solidFill>
            <a:round/>
            <a:headEnd/>
            <a:tailEnd type="triangle" w="med" len="med"/>
          </a:ln>
        </p:spPr>
      </p:cxnSp>
      <p:cxnSp>
        <p:nvCxnSpPr>
          <p:cNvPr id="30725" name="AutoShape 5"/>
          <p:cNvCxnSpPr>
            <a:cxnSpLocks noChangeShapeType="1"/>
          </p:cNvCxnSpPr>
          <p:nvPr/>
        </p:nvCxnSpPr>
        <p:spPr bwMode="auto">
          <a:xfrm>
            <a:off x="6948264" y="1628800"/>
            <a:ext cx="1440160" cy="2592288"/>
          </a:xfrm>
          <a:prstGeom prst="straightConnector1">
            <a:avLst/>
          </a:prstGeom>
          <a:noFill/>
          <a:ln w="28575">
            <a:solidFill>
              <a:srgbClr val="004C22"/>
            </a:solidFill>
            <a:round/>
            <a:headEnd/>
            <a:tailEnd type="triangle" w="med" len="med"/>
          </a:ln>
        </p:spPr>
      </p:cxnSp>
      <p:cxnSp>
        <p:nvCxnSpPr>
          <p:cNvPr id="30726" name="AutoShape 6"/>
          <p:cNvCxnSpPr>
            <a:cxnSpLocks noChangeShapeType="1"/>
          </p:cNvCxnSpPr>
          <p:nvPr/>
        </p:nvCxnSpPr>
        <p:spPr bwMode="auto">
          <a:xfrm flipH="1" flipV="1">
            <a:off x="2915816" y="1484784"/>
            <a:ext cx="1526208" cy="2705646"/>
          </a:xfrm>
          <a:prstGeom prst="straightConnector1">
            <a:avLst/>
          </a:prstGeom>
          <a:noFill/>
          <a:ln w="28575">
            <a:solidFill>
              <a:srgbClr val="004C22"/>
            </a:solidFill>
            <a:round/>
            <a:headEnd/>
            <a:tailEnd type="triangle" w="med" len="med"/>
          </a:ln>
        </p:spPr>
      </p:cxnSp>
      <p:cxnSp>
        <p:nvCxnSpPr>
          <p:cNvPr id="19" name="AutoShape 6"/>
          <p:cNvCxnSpPr>
            <a:cxnSpLocks noChangeShapeType="1"/>
          </p:cNvCxnSpPr>
          <p:nvPr/>
        </p:nvCxnSpPr>
        <p:spPr bwMode="auto">
          <a:xfrm flipH="1">
            <a:off x="5004048" y="4581128"/>
            <a:ext cx="3312368" cy="0"/>
          </a:xfrm>
          <a:prstGeom prst="straightConnector1">
            <a:avLst/>
          </a:prstGeom>
          <a:noFill/>
          <a:ln w="28575">
            <a:solidFill>
              <a:srgbClr val="004C22"/>
            </a:solidFill>
            <a:round/>
            <a:headEnd/>
            <a:tailEnd type="triangle" w="med" len="med"/>
          </a:ln>
        </p:spPr>
      </p:cxnSp>
      <p:cxnSp>
        <p:nvCxnSpPr>
          <p:cNvPr id="22" name="AutoShape 6"/>
          <p:cNvCxnSpPr>
            <a:cxnSpLocks noChangeShapeType="1"/>
          </p:cNvCxnSpPr>
          <p:nvPr/>
        </p:nvCxnSpPr>
        <p:spPr bwMode="auto">
          <a:xfrm flipV="1">
            <a:off x="4788024" y="1628800"/>
            <a:ext cx="1512168" cy="2664296"/>
          </a:xfrm>
          <a:prstGeom prst="straightConnector1">
            <a:avLst/>
          </a:prstGeom>
          <a:noFill/>
          <a:ln w="28575">
            <a:solidFill>
              <a:srgbClr val="004C22"/>
            </a:solidFill>
            <a:round/>
            <a:headEnd/>
            <a:tailEnd type="triangle" w="med" len="med"/>
          </a:ln>
        </p:spPr>
      </p:cxnSp>
      <p:cxnSp>
        <p:nvCxnSpPr>
          <p:cNvPr id="23" name="AutoShape 6"/>
          <p:cNvCxnSpPr>
            <a:cxnSpLocks noChangeShapeType="1"/>
          </p:cNvCxnSpPr>
          <p:nvPr/>
        </p:nvCxnSpPr>
        <p:spPr bwMode="auto">
          <a:xfrm flipH="1">
            <a:off x="827584" y="1484784"/>
            <a:ext cx="1584176" cy="2520280"/>
          </a:xfrm>
          <a:prstGeom prst="straightConnector1">
            <a:avLst/>
          </a:prstGeom>
          <a:noFill/>
          <a:ln w="28575">
            <a:solidFill>
              <a:srgbClr val="004C22"/>
            </a:solidFill>
            <a:round/>
            <a:headEnd/>
            <a:tailEnd type="triangle" w="med" len="med"/>
          </a:ln>
        </p:spPr>
      </p:cxnSp>
      <p:sp>
        <p:nvSpPr>
          <p:cNvPr id="28" name="TextBox 27"/>
          <p:cNvSpPr txBox="1"/>
          <p:nvPr/>
        </p:nvSpPr>
        <p:spPr>
          <a:xfrm>
            <a:off x="1691680" y="47971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68344" y="24928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84168" y="46531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07904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71600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 3</a:t>
            </a:r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20072" y="24928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9512" y="60594"/>
            <a:ext cx="87129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4C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Блок: упражнения для развития крупной моторики.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4C2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Новая папка\логопед\речевая группа 2023=2024\нейрогимнастика  кинезиологические упражнения\фото для презентации выпуск 2024\Screenshot_20240422-125504_Gallery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916832"/>
            <a:ext cx="3744416" cy="3244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Новая папка\логопед\речевая группа 2023=2024\нейрогимнастика  кинезиологические упражнения\мастер-класс\Мастер класс\Screenshot_20241105-150640_Gallery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268760"/>
            <a:ext cx="338437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Блок: кинезиологические упражнения. </a:t>
            </a:r>
            <a:endParaRPr lang="ru-RU" sz="2000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Новая папка\логопед\речевая группа 2023=2024\нейрогимнастика  кинезиологические упражнения\фото для презентации выпуск 2024\20240415_11381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31540" y="1088740"/>
            <a:ext cx="18002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Новая папка\логопед\речевая группа 2023=2024\нейрогимнастика  кинезиологические упражнения\фото для презентации выпуск 2024\20240415_11381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591780" y="1088740"/>
            <a:ext cx="180019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Новая папка\логопед\речевая группа 2023=2024\нейрогимнастика  кинезиологические упражнения\фото для презентации выпуск 2024\20240415_11381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4824027" y="1016735"/>
            <a:ext cx="180020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Новая папка\логопед\речевая группа 2023=2024\нейрогимнастика  кинезиологические упражнения\фото для презентации выпуск 2024\20240415_11382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6987897" y="1013103"/>
            <a:ext cx="179294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Новая папка\логопед\речевая группа 2023=2024\нейрогимнастика  кинезиологические упражнения\фото для презентации выпуск 2024\20240416_122404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71600" y="3212976"/>
            <a:ext cx="28803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Новая папка\логопед\речевая группа 2023=2024\нейрогимнастика  кинезиологические упражнения\фото для презентации выпуск 2024\20240416_122408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36096" y="3212976"/>
            <a:ext cx="2664296" cy="3066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7544" y="274528"/>
            <a:ext cx="799288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Раз, два, три, четыре,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построить мост решили.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дощечке, по дощечке,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Строим мостик через речку.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(Н.В.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Нищева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332656"/>
            <a:ext cx="2376264" cy="1187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628800"/>
            <a:ext cx="2448272" cy="111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2852936"/>
            <a:ext cx="1935298" cy="104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860032" y="4077072"/>
            <a:ext cx="1935298" cy="104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8892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«Руки учат голову, затем,</a:t>
            </a:r>
          </a:p>
          <a:p>
            <a:pPr algn="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поумневшая голова учит руки,</a:t>
            </a:r>
          </a:p>
          <a:p>
            <a:pPr algn="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а умелые руки снова способствуют развитию   мозга»</a:t>
            </a:r>
          </a:p>
          <a:p>
            <a:pPr algn="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Иван Петрович Павлов</a:t>
            </a:r>
            <a:endParaRPr lang="ru-RU" sz="2000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D:\Новая папка\логопед\речевая группа 2023=2024\су-джок\20240212_1217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95536" y="1484784"/>
            <a:ext cx="3024336" cy="2880320"/>
          </a:xfrm>
          <a:prstGeom prst="rect">
            <a:avLst/>
          </a:prstGeom>
          <a:noFill/>
        </p:spPr>
      </p:pic>
      <p:pic>
        <p:nvPicPr>
          <p:cNvPr id="7" name="Picture 6" descr="D:\Новая папка\логопед\речевая группа 2023=2024\су-джок\Screenshot_20240211-132454_Galler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2492896"/>
            <a:ext cx="1833745" cy="2814290"/>
          </a:xfrm>
          <a:prstGeom prst="rect">
            <a:avLst/>
          </a:prstGeom>
          <a:noFill/>
        </p:spPr>
      </p:pic>
      <p:pic>
        <p:nvPicPr>
          <p:cNvPr id="3074" name="Picture 2" descr="F:\воспитатель 2024\Фото Е.Н. Степановой для С.В. Ананьевой\20241021_0900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3717032"/>
            <a:ext cx="2664296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D:\Новая папка\логопед\речевая группа 2023=2024\нейрогимнастика  кинезиологические упражнения\мастер-класс\list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954524">
            <a:off x="481404" y="227919"/>
            <a:ext cx="2457064" cy="264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07904" y="5229200"/>
            <a:ext cx="568863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4C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Информация была важной и интересной.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4C2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D:\Новая папка\логопед\речевая группа 2023=2024\нейрогимнастика  кинезиологические упражнения\мастер-класс\8aeb81235a448b1b088a81c75a370653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151101">
            <a:off x="710800" y="2566481"/>
            <a:ext cx="2271557" cy="2395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275856" y="980728"/>
            <a:ext cx="53916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Я это уже </a:t>
            </a:r>
            <a:r>
              <a:rPr lang="ru-RU" sz="2000" b="1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знал(а), </a:t>
            </a:r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использую в своей работе.</a:t>
            </a:r>
            <a:endParaRPr lang="ru-RU" sz="2000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987824" y="2996952"/>
            <a:ext cx="53794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4C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Хотел(а)  бы использовать в своей практике.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4C2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D:\Новая папка\логопед\речевая группа 2023=2024\нейрогимнастика  кинезиологические упражнения\мастер-класс\2-29321_fall-leaves-border-clipart-free-clipart-images-4-clipartcow-red-leaves-clip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090453">
            <a:off x="1332852" y="4190488"/>
            <a:ext cx="2394248" cy="226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6" y="620688"/>
            <a:ext cx="770485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Межполушарное взаимодействие — особый механизм объединения левого и правого полушарий в единую интегративную, целостно работающую систему, формирующуюся под влиянием как генетических, так и средовых факторов. </a:t>
            </a:r>
          </a:p>
          <a:p>
            <a:pPr algn="r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А.Р. </a:t>
            </a:r>
            <a:r>
              <a:rPr lang="ru-RU" b="1" dirty="0" err="1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Лурия</a:t>
            </a: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:\Новая папка\логопед\речевая группа 2023=2024\нейрогимнастика  кинезиологические упражнения\мастер-класс\Мастер класс\fixed-56b9bcdb3265ee75ab5e4f2efd9f6155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3356992"/>
            <a:ext cx="2361841" cy="236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99592" y="3429000"/>
            <a:ext cx="4608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Мозолистое тело - это толстый пучок нервных волокон, через который происходит взаимодействие между двумя полушариями. </a:t>
            </a:r>
          </a:p>
          <a:p>
            <a:pPr algn="just"/>
            <a:endParaRPr lang="ru-RU" sz="2000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D:\Новая папка\логопед\речевая группа 2023=2024\нейрогимнастика  кинезиологические упражнения\мастер-класс\Мастер класс\left-analytical-and-right-creativity-brain-vector-651166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196752"/>
            <a:ext cx="432048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79712" y="260648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Левое полушарие.      Правое полушарие.    </a:t>
            </a:r>
            <a:endParaRPr lang="ru-RU" sz="2000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D:\Новая папка\логопед\речевая группа 2023=2024\нейрогимнастика  кинезиологические упражнения\мастер-класс\Мастер класс\left-analytical-and-right-creativity-brain-vector-651166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124744"/>
            <a:ext cx="432048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55776" y="260648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Правое полушарие.    </a:t>
            </a:r>
            <a:endParaRPr lang="ru-RU" sz="2000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620688"/>
            <a:ext cx="446449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обработка </a:t>
            </a: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невербальной </a:t>
            </a: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информации;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эмоциональность;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музыкальные и художественные способности;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ориентация в пространстве;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способность понимать метафоры;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- обработка большого количества информации одновременно;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интуиция;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- воображение;</a:t>
            </a:r>
          </a:p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3563888" y="908720"/>
            <a:ext cx="1584176" cy="1152128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779912" y="1916832"/>
            <a:ext cx="1440160" cy="648072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851920" y="2492896"/>
            <a:ext cx="1296144" cy="504056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923928" y="3284984"/>
            <a:ext cx="1296144" cy="0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923928" y="3573016"/>
            <a:ext cx="1224136" cy="288032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923928" y="4077072"/>
            <a:ext cx="1224136" cy="360040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707904" y="4509120"/>
            <a:ext cx="1440160" cy="864096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D:\Новая папка\логопед\речевая группа 2023=2024\нейрогимнастика  кинезиологические упражнения\мастер-класс\Мастер класс\left-analytical-and-right-creativity-brain-vector-651166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196752"/>
            <a:ext cx="432048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79712" y="260648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Левое полушарие.      Правое полушарие.    </a:t>
            </a:r>
            <a:endParaRPr lang="ru-RU" sz="2000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620688"/>
            <a:ext cx="3168352" cy="667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обработка </a:t>
            </a: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невербальной </a:t>
            </a: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информации;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эмоциональность;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музыкальные и художественные способности;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ориентация в пространстве;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способность понимать метафоры;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- обработка большого количества информации одновременно;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интуиция;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- воображение;</a:t>
            </a:r>
          </a:p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5148064" y="836712"/>
            <a:ext cx="1440160" cy="1296144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292080" y="1916832"/>
            <a:ext cx="1224136" cy="792088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364088" y="2420888"/>
            <a:ext cx="1152128" cy="720080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508104" y="3573016"/>
            <a:ext cx="1008112" cy="0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08104" y="4149080"/>
            <a:ext cx="1008112" cy="288032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92080" y="4509120"/>
            <a:ext cx="1224136" cy="648072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04048" y="4869160"/>
            <a:ext cx="1584176" cy="1584176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79512" y="908720"/>
            <a:ext cx="22322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логика, память;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абстрактное, аналитическое мышление;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обработка вербальной информации; 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анализ информации;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делает вывод;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- отвечает за правую половину тела. </a:t>
            </a:r>
          </a:p>
          <a:p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H="1" flipV="1">
            <a:off x="1835696" y="1844824"/>
            <a:ext cx="1512168" cy="720080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1619672" y="2780928"/>
            <a:ext cx="1512168" cy="288032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1691680" y="3573016"/>
            <a:ext cx="1368152" cy="288032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1907704" y="4077072"/>
            <a:ext cx="1224136" cy="576064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1979712" y="4437112"/>
            <a:ext cx="1368152" cy="792088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 flipV="1">
            <a:off x="2123728" y="1196752"/>
            <a:ext cx="1368152" cy="864096"/>
          </a:xfrm>
          <a:prstGeom prst="straightConnector1">
            <a:avLst/>
          </a:prstGeom>
          <a:ln w="28575">
            <a:solidFill>
              <a:srgbClr val="004C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88640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Тема мастер-класса: «Использование упражнений на развитие </a:t>
            </a:r>
          </a:p>
          <a:p>
            <a:pPr algn="ct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межполушарного взаимодействия  в коррекции звукопроизношения</a:t>
            </a:r>
          </a:p>
          <a:p>
            <a:pPr algn="ct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у детей 6-7 лет </a:t>
            </a:r>
          </a:p>
          <a:p>
            <a:pPr algn="ct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с фонетико-фонематическим недоразвитием речи»</a:t>
            </a:r>
            <a:endParaRPr lang="ru-RU" sz="2000" dirty="0">
              <a:solidFill>
                <a:srgbClr val="004C22"/>
              </a:solidFill>
            </a:endParaRPr>
          </a:p>
        </p:txBody>
      </p:sp>
      <p:pic>
        <p:nvPicPr>
          <p:cNvPr id="6" name="Рисунок 5" descr="D:\Новая папка\логопед\речевая группа 2023=2024\нейрогимнастика  кинезиологические упражнения\фото для презентации выпуск 2024\20240416_122652.jpg"/>
          <p:cNvPicPr/>
          <p:nvPr/>
        </p:nvPicPr>
        <p:blipFill>
          <a:blip r:embed="rId3" cstate="email"/>
          <a:srcRect r="-895"/>
          <a:stretch>
            <a:fillRect/>
          </a:stretch>
        </p:blipFill>
        <p:spPr bwMode="auto">
          <a:xfrm rot="5400000">
            <a:off x="-84283" y="2468659"/>
            <a:ext cx="3601529" cy="249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Новая папка\логопед\речевая группа 2023=2024\нейрогимнастика  кинезиологические упражнения\фото для презентации выпуск 2024\20240416_12012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2290312"/>
            <a:ext cx="2506839" cy="257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Новая папка\логопед\речевая группа 2023=2024\нейрогимнастика  кинезиологические упражнения\фото для презентации выпуск 2024\20240415_12030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516209" y="2556799"/>
            <a:ext cx="3673775" cy="239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D:\Новая папка\логопед\речевая группа 2023=2024\нейрогимнастика  кинезиологические упражнения\фото для презентации выпуск 2024\20240418_09511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647564" y="1736812"/>
            <a:ext cx="36004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Новая папка\логопед\речевая группа 2023=2024\нейрогимнастика  кинезиологические упражнения\фото для презентации выпуск 2024\20240418_09523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716016" y="1628800"/>
            <a:ext cx="35283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864096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Правила  по применению упражнений </a:t>
            </a:r>
          </a:p>
          <a:p>
            <a:pPr algn="ctr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на развитие межполушарного взаимодействия:  </a:t>
            </a:r>
          </a:p>
          <a:p>
            <a:pPr algn="ctr"/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Основным требованием к использованию упражнений является четкое     </a:t>
            </a:r>
          </a:p>
          <a:p>
            <a:pPr marL="342900" indent="-342900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      выполнение движений. Вначале сам педагог должен «отчеканить шаг», а потому уже показывать это детям.</a:t>
            </a:r>
          </a:p>
          <a:p>
            <a:pPr algn="ctr"/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2"/>
            </a:pPr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Все упражнения очень простые, поэтому их можно выполнять в любом месте и в любое удобное время.</a:t>
            </a:r>
          </a:p>
          <a:p>
            <a:pPr marL="342900" indent="-342900">
              <a:buAutoNum type="arabicPeriod" startAt="2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 3.  Заниматься ежедневно.</a:t>
            </a:r>
          </a:p>
          <a:p>
            <a:pPr marL="342900" indent="-342900">
              <a:buAutoNum type="arabicPeriod"/>
            </a:pPr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4. Занятия должны быть оформлены в виде игры. </a:t>
            </a:r>
          </a:p>
          <a:p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5. Продолжительность занятий от 5 до 20 минут. </a:t>
            </a:r>
          </a:p>
          <a:p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6. Одно упражнение не должно занимать более 2 минут. </a:t>
            </a:r>
          </a:p>
          <a:p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7. Внутри комплекса упражнения можно как угодно менять местами.</a:t>
            </a:r>
          </a:p>
          <a:p>
            <a:endParaRPr lang="ru-RU" b="1" dirty="0" smtClean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8. Все упражнения нужно выполнять вместе с детьми, постепенно усложняя и увеличивая время и сложность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Новая папка\логопед\речевая группа 2023=2024\нейрогимнастика  кинезиологические упражнения\мастер-класс\Мастер класс\powerpoint-background-494hdfyvnc9qcr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04664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Блок: цепочка движений.</a:t>
            </a:r>
            <a:endParaRPr lang="ru-RU" sz="2000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Новая папка\логопед\речевая группа 2023=2024\нейрогимнастика  кинезиологические упражнения\фото для презентации выпуск 2024\Screenshot_20240422-111726_Gallery.jpg"/>
          <p:cNvPicPr/>
          <p:nvPr/>
        </p:nvPicPr>
        <p:blipFill>
          <a:blip r:embed="rId3" cstate="email"/>
          <a:srcRect r="-153"/>
          <a:stretch>
            <a:fillRect/>
          </a:stretch>
        </p:blipFill>
        <p:spPr bwMode="auto">
          <a:xfrm>
            <a:off x="683568" y="1916832"/>
            <a:ext cx="244827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Новая папка\логопед\речевая группа 2023=2024\нейрогимнастика  кинезиологические упражнения\фото для презентации выпуск 2024\Screenshot_20240422-111728_Gallery.jpg"/>
          <p:cNvPicPr/>
          <p:nvPr/>
        </p:nvPicPr>
        <p:blipFill>
          <a:blip r:embed="rId4" cstate="email"/>
          <a:srcRect r="-1977" b="-93"/>
          <a:stretch>
            <a:fillRect/>
          </a:stretch>
        </p:blipFill>
        <p:spPr bwMode="auto">
          <a:xfrm>
            <a:off x="5940152" y="1916832"/>
            <a:ext cx="237626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s0.showslide.ru/s_slide/4c0f4088e9009b9530c7aabb1d095aae/73129e4c-817d-480d-af00-b911f5d202f3.jpeg"/>
          <p:cNvPicPr/>
          <p:nvPr/>
        </p:nvPicPr>
        <p:blipFill>
          <a:blip r:embed="rId5" cstate="email"/>
          <a:srcRect l="2655" r="885"/>
          <a:stretch>
            <a:fillRect/>
          </a:stretch>
        </p:blipFill>
        <p:spPr bwMode="auto">
          <a:xfrm>
            <a:off x="611560" y="4365104"/>
            <a:ext cx="777686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11560" y="105273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4C22"/>
                </a:solidFill>
                <a:latin typeface="Times New Roman" pitchFamily="18" charset="0"/>
                <a:cs typeface="Times New Roman" pitchFamily="18" charset="0"/>
              </a:rPr>
              <a:t>Ладонь - хлопнуть в ладоши.      Кулак - стукнуть двумя кулаками по столу. Нога - топнуть двумя ногами.</a:t>
            </a:r>
            <a:endParaRPr lang="ru-RU" b="1" dirty="0">
              <a:solidFill>
                <a:srgbClr val="004C2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559</Words>
  <Application>Microsoft Office PowerPoint</Application>
  <PresentationFormat>Экран (4:3)</PresentationFormat>
  <Paragraphs>125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69</cp:revision>
  <dcterms:created xsi:type="dcterms:W3CDTF">2024-10-31T05:49:32Z</dcterms:created>
  <dcterms:modified xsi:type="dcterms:W3CDTF">2025-03-22T06:21:53Z</dcterms:modified>
</cp:coreProperties>
</file>