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6" r:id="rId2"/>
    <p:sldId id="284" r:id="rId3"/>
    <p:sldId id="311" r:id="rId4"/>
    <p:sldId id="312" r:id="rId5"/>
    <p:sldId id="313" r:id="rId6"/>
    <p:sldId id="310" r:id="rId7"/>
    <p:sldId id="321" r:id="rId8"/>
    <p:sldId id="319" r:id="rId9"/>
    <p:sldId id="322" r:id="rId10"/>
    <p:sldId id="315" r:id="rId11"/>
    <p:sldId id="314" r:id="rId12"/>
    <p:sldId id="316" r:id="rId13"/>
    <p:sldId id="317" r:id="rId14"/>
    <p:sldId id="318" r:id="rId15"/>
    <p:sldId id="320" r:id="rId16"/>
    <p:sldId id="323" r:id="rId17"/>
    <p:sldId id="286" r:id="rId18"/>
    <p:sldId id="324" r:id="rId19"/>
    <p:sldId id="28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2" autoAdjust="0"/>
    <p:restoredTop sz="94660"/>
  </p:normalViewPr>
  <p:slideViewPr>
    <p:cSldViewPr snapToGrid="0">
      <p:cViewPr varScale="1">
        <p:scale>
          <a:sx n="93" d="100"/>
          <a:sy n="93" d="100"/>
        </p:scale>
        <p:origin x="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01003-F88C-4027-B2DC-CBC8FD75D604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2847B-CD22-4BBA-8F76-4120D64D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01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1EC2A5-DD20-4B43-9DDE-0E3E4A8B139F}" type="slidenum">
              <a:rPr lang="ru-RU" altLang="ru-RU" smtClean="0"/>
              <a:pPr/>
              <a:t>1</a:t>
            </a:fld>
            <a:endParaRPr lang="ru-RU" altLang="ru-RU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7268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1EC2A5-DD20-4B43-9DDE-0E3E4A8B139F}" type="slidenum">
              <a:rPr lang="ru-RU" altLang="ru-RU" smtClean="0"/>
              <a:pPr/>
              <a:t>8</a:t>
            </a:fld>
            <a:endParaRPr lang="ru-RU" altLang="ru-RU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83325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71D639-9357-4247-8FBF-58AE12FE819D}" type="slidenum">
              <a:rPr lang="ru-RU" altLang="ru-RU" smtClean="0"/>
              <a:pPr/>
              <a:t>19</a:t>
            </a:fld>
            <a:endParaRPr lang="ru-RU" altLang="ru-RU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3279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4483FC-545C-4B73-B24D-3F62DC63D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632D18-4253-4766-AFDB-CF1F2A89ED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4517C0-8CBB-450F-A201-EC6365785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04E435-E751-4F96-99E7-35F69C085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9552F9-32E3-4E10-B7BF-993598DC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981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51B51-B81E-4488-A068-A0510132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88C0C2-4C58-4F24-BB1E-7F1F19B66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BF341A-DDE4-4066-9382-2B56F0A16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7F62D1-40BE-46D6-9A8C-85E566D8F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866EB2-8B98-4AC6-93FC-513781F49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48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9704119-A85B-4793-A409-C491D9D4C1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86D7F7-E4EC-44EC-AC01-C7960B5481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E271D3-DD00-4FC2-BC92-BAE8A7024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8DCEC8-E2DC-4039-B920-5466EDBD7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8EC7C6-15D7-4C97-BC93-BAF23F607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11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B35F96-344B-49E6-AD1B-D7345DFBF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7F5D06-E04B-457A-B908-4F91F7134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469ACC-498E-41BB-A7DE-68730FB1D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E2C694-E3A4-453A-94DE-4ED3DCFBD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D07857-CC6C-4637-B7BF-32432BB7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95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C52DB-3EA3-4066-B715-1B1E3A3D8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04C5BC-2B77-4687-9902-D6C9B8C08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74F23F-8F6F-4187-BA0D-D5C3D52B1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4B4C59-1741-4A38-AFAD-9C99EE995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EAD870-B0DC-4A77-B19F-13CE4023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605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C8938-A668-4CD7-9AE1-4E2565103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3ED952-E49C-4F61-B0F2-3C8AB54C48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DB6068-08AA-4748-873B-16B3B7162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09EFF9-FF15-473F-9417-AFBA6D3EE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678CE3-46DA-4C98-9AE0-F08A6A3D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11D44B-29B1-4374-84F0-3542C996F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09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7CF4D-7724-46BF-9C4E-A46D6CAC6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A29FAE-1B38-44CA-B60A-1FE98C062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035A81-3D6A-4EF0-A019-1DBD013FB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EDBC9F-5129-4D85-8DDD-C7DE985D89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2F307C-AE88-4D12-B0CC-84931C36FD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B1B425-FFE0-420E-993F-F2FAB3DEC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6DFD31-6CEF-41FF-9375-44704DA9B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C722CC9-5012-403E-98EE-09C31B85E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54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158E1-F3B4-4E4F-BEA3-A6933C92A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5C1317F-6B25-41A6-B225-29275EFE8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3876747-7C66-4386-A8F1-76E6B4BB0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431EAA-FFDD-4DD9-81F5-C39C9A43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26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E4FCDB9-6AA0-4491-BF02-C0D6361A2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524AF7D-6098-472F-ACD4-3D1D17989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F8031A-B788-4DEB-9F01-C53529A29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16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7EA66-C181-4AA0-9213-80C78FDE8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C12611-28DB-47F2-B0EB-CF3C1D03F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1336F52-3B3F-4180-BE68-7ADE74492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21C8EB-C156-42A0-90DB-6A39C7BEB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9F408E-9B1C-4E1C-A976-B8656AC2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936599-D474-4E30-8BB1-ECFE2930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34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DC3751-0935-4492-9F77-9731AD609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897B4D-D7C0-41CE-A6F5-51F7285ABF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77721D-7B19-4ACF-87B1-0D3D94613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CAA713-39BF-4034-9F84-27FB504A4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EFFAB9-FD2B-43D8-8814-5CD13FC8E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1733AB-0C0E-4258-910F-479A43B2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0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73A08-062F-4E40-A4D8-5E8DC65DB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A86B83-EA0E-4E06-9991-DD5F406AC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1CAE58-BB67-49ED-8F42-9A910E3AFF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BC72-E57A-4744-82BE-7C139596096F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C30DD5-D5E5-414F-8427-D176E53C4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45DD16-A4C9-468C-8557-EB2C75CEE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5E99C-A989-413E-A652-C7BEA6ED7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Администратор\Рабочий стол\картинки про школу\school11-14.gif"/>
          <p:cNvPicPr>
            <a:picLocks noChangeAspect="1" noChangeArrowheads="1"/>
          </p:cNvPicPr>
          <p:nvPr/>
        </p:nvPicPr>
        <p:blipFill>
          <a:blip r:embed="rId3" cstate="print"/>
          <a:srcRect l="3366" r="5795"/>
          <a:stretch>
            <a:fillRect/>
          </a:stretch>
        </p:blipFill>
        <p:spPr bwMode="auto">
          <a:xfrm>
            <a:off x="2351088" y="0"/>
            <a:ext cx="6769100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9"/>
          <p:cNvSpPr txBox="1">
            <a:spLocks noChangeArrowheads="1"/>
          </p:cNvSpPr>
          <p:nvPr/>
        </p:nvSpPr>
        <p:spPr bwMode="auto">
          <a:xfrm>
            <a:off x="2495600" y="332657"/>
            <a:ext cx="63373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же сегодня откроется мне?!</a:t>
            </a: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02A07B5-9FC7-45DF-872F-EC85759A1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9" t="1693" r="4833" b="5908"/>
          <a:stretch/>
        </p:blipFill>
        <p:spPr>
          <a:xfrm rot="20660140">
            <a:off x="1297252" y="1252981"/>
            <a:ext cx="3279336" cy="4352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5DFE4D-4669-4EB9-97DF-5B0170200006}"/>
              </a:ext>
            </a:extLst>
          </p:cNvPr>
          <p:cNvSpPr txBox="1"/>
          <p:nvPr/>
        </p:nvSpPr>
        <p:spPr>
          <a:xfrm>
            <a:off x="5586846" y="2866843"/>
            <a:ext cx="63838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Стр.128, упр. 250 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(виды подчинения в СПП с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несколькими придаточными)</a:t>
            </a:r>
          </a:p>
        </p:txBody>
      </p:sp>
      <p:pic>
        <p:nvPicPr>
          <p:cNvPr id="4" name="Picture 5" descr="C:\Users\u s e r\Desktop\Для презентаций\images (2).jpg">
            <a:extLst>
              <a:ext uri="{FF2B5EF4-FFF2-40B4-BE49-F238E27FC236}">
                <a16:creationId xmlns:a16="http://schemas.microsoft.com/office/drawing/2014/main" id="{D3456E96-095A-4900-B4F0-42263BDC7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905" y="0"/>
            <a:ext cx="3715633" cy="277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913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0C68D1-249F-4C53-BCF9-6F032959D3B3}"/>
              </a:ext>
            </a:extLst>
          </p:cNvPr>
          <p:cNvSpPr txBox="1"/>
          <p:nvPr/>
        </p:nvSpPr>
        <p:spPr>
          <a:xfrm>
            <a:off x="2060344" y="562707"/>
            <a:ext cx="7710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вид подчинения в СПП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E3D2BE-2E3B-459C-B995-169DA3A1BF61}"/>
              </a:ext>
            </a:extLst>
          </p:cNvPr>
          <p:cNvSpPr txBox="1"/>
          <p:nvPr/>
        </p:nvSpPr>
        <p:spPr>
          <a:xfrm>
            <a:off x="707537" y="2067951"/>
            <a:ext cx="107769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знаю что через два дня наступит календарная весна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снег будет лежать ещё долго.</a:t>
            </a:r>
          </a:p>
        </p:txBody>
      </p:sp>
      <p:sp>
        <p:nvSpPr>
          <p:cNvPr id="4" name="Oval 4">
            <a:extLst>
              <a:ext uri="{FF2B5EF4-FFF2-40B4-BE49-F238E27FC236}">
                <a16:creationId xmlns:a16="http://schemas.microsoft.com/office/drawing/2014/main" id="{114613DE-AE78-445C-B6D9-F369DE196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441" y="2166425"/>
            <a:ext cx="864096" cy="630743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FAEEF83-11D6-4668-9881-9B216EFC4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259" y="3191534"/>
            <a:ext cx="864096" cy="630743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42C4E87E-DCEC-4422-A707-4BEB0AAF9F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7537" y="2623555"/>
            <a:ext cx="402754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3AE6394E-9373-4EB4-BA45-52F515A1898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54307" y="2623555"/>
            <a:ext cx="806037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B5C2703-BE42-4396-9989-6A287FC5FF7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54306" y="2773652"/>
            <a:ext cx="806037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A43C5BE-27BC-4FD6-9386-7A1814AC469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241217" y="2623555"/>
            <a:ext cx="1055140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9B5E13F3-DFBF-4251-8A57-EF1499747E3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856786" y="2623555"/>
            <a:ext cx="1655362" cy="18687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32166AD5-3E57-4A11-8811-4DAF8A30F70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856786" y="2752662"/>
            <a:ext cx="1655362" cy="18687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77D472B-0C2B-414B-99FA-C8C4D56D077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657324" y="3747139"/>
            <a:ext cx="691981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85A7D45-2101-4FF6-A0B2-9FA69E6CCB0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677489" y="3747139"/>
            <a:ext cx="2429083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269E6A2F-FB02-45EC-9700-21B4D6D617D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677489" y="3859845"/>
            <a:ext cx="2429083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D97EE8A-C1E4-4D62-995B-D14070237673}"/>
              </a:ext>
            </a:extLst>
          </p:cNvPr>
          <p:cNvSpPr txBox="1"/>
          <p:nvPr/>
        </p:nvSpPr>
        <p:spPr>
          <a:xfrm>
            <a:off x="2010889" y="2127853"/>
            <a:ext cx="3153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78151D-8FA3-4067-B97E-EE3A4C60A240}"/>
              </a:ext>
            </a:extLst>
          </p:cNvPr>
          <p:cNvSpPr txBox="1"/>
          <p:nvPr/>
        </p:nvSpPr>
        <p:spPr>
          <a:xfrm>
            <a:off x="11232734" y="2044776"/>
            <a:ext cx="3153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F8F11785-FC1E-4072-8115-6279A0047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259" y="4595379"/>
            <a:ext cx="5648861" cy="1332410"/>
          </a:xfrm>
          <a:prstGeom prst="rect">
            <a:avLst/>
          </a:prstGeom>
        </p:spPr>
      </p:pic>
      <p:sp>
        <p:nvSpPr>
          <p:cNvPr id="35" name="Стрелка: изогнутая вниз 34">
            <a:extLst>
              <a:ext uri="{FF2B5EF4-FFF2-40B4-BE49-F238E27FC236}">
                <a16:creationId xmlns:a16="http://schemas.microsoft.com/office/drawing/2014/main" id="{662ED29C-10D0-47B2-9B0A-8DFF5B06D8BA}"/>
              </a:ext>
            </a:extLst>
          </p:cNvPr>
          <p:cNvSpPr/>
          <p:nvPr/>
        </p:nvSpPr>
        <p:spPr>
          <a:xfrm>
            <a:off x="1587626" y="4222344"/>
            <a:ext cx="1521911" cy="549902"/>
          </a:xfrm>
          <a:prstGeom prst="curvedDownArrow">
            <a:avLst>
              <a:gd name="adj1" fmla="val 1223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Стрелка: изогнутая вниз 35">
            <a:extLst>
              <a:ext uri="{FF2B5EF4-FFF2-40B4-BE49-F238E27FC236}">
                <a16:creationId xmlns:a16="http://schemas.microsoft.com/office/drawing/2014/main" id="{CFC958C5-C9D4-4A6C-B7A2-624A86F0DA6E}"/>
              </a:ext>
            </a:extLst>
          </p:cNvPr>
          <p:cNvSpPr/>
          <p:nvPr/>
        </p:nvSpPr>
        <p:spPr>
          <a:xfrm>
            <a:off x="1686355" y="4051106"/>
            <a:ext cx="3532759" cy="894745"/>
          </a:xfrm>
          <a:prstGeom prst="curvedDownArrow">
            <a:avLst>
              <a:gd name="adj1" fmla="val 1223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1F13B74-4713-4DF4-A8F6-C8EDDFA2CC36}"/>
              </a:ext>
            </a:extLst>
          </p:cNvPr>
          <p:cNvSpPr txBox="1"/>
          <p:nvPr/>
        </p:nvSpPr>
        <p:spPr>
          <a:xfrm>
            <a:off x="6144036" y="5074900"/>
            <a:ext cx="524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Однородное подчинение</a:t>
            </a:r>
          </a:p>
        </p:txBody>
      </p:sp>
      <p:pic>
        <p:nvPicPr>
          <p:cNvPr id="38" name="Picture 2" descr="http://www.writewithexcellence.com/wp-content/uploads/2014/07/iStock_000043427396Small.jpg">
            <a:extLst>
              <a:ext uri="{FF2B5EF4-FFF2-40B4-BE49-F238E27FC236}">
                <a16:creationId xmlns:a16="http://schemas.microsoft.com/office/drawing/2014/main" id="{CCD3F811-FD20-4F58-B2F7-C1F448AA9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17" y="-31770"/>
            <a:ext cx="1617848" cy="190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EDDAE44-AB40-4461-8BE6-E845940770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126" y="4309293"/>
            <a:ext cx="656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F2150F-E0E3-4330-A380-B5CDA2343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1099" y="4366550"/>
            <a:ext cx="656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что?</a:t>
            </a:r>
          </a:p>
        </p:txBody>
      </p:sp>
    </p:spTree>
    <p:extLst>
      <p:ext uri="{BB962C8B-B14F-4D97-AF65-F5344CB8AC3E}">
        <p14:creationId xmlns:p14="http://schemas.microsoft.com/office/powerpoint/2010/main" val="345418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5" grpId="0"/>
      <p:bldP spid="26" grpId="0"/>
      <p:bldP spid="35" grpId="0" animBg="1"/>
      <p:bldP spid="36" grpId="0" animBg="1"/>
      <p:bldP spid="37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7F80F3-8B4A-432D-BF7E-8A92BDAB68E6}"/>
              </a:ext>
            </a:extLst>
          </p:cNvPr>
          <p:cNvSpPr txBox="1"/>
          <p:nvPr/>
        </p:nvSpPr>
        <p:spPr>
          <a:xfrm>
            <a:off x="2060344" y="562707"/>
            <a:ext cx="7710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вид подчинения в СПП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B45BF-9A00-48EB-B085-B6EB3B7A4C5B}"/>
              </a:ext>
            </a:extLst>
          </p:cNvPr>
          <p:cNvSpPr txBox="1"/>
          <p:nvPr/>
        </p:nvSpPr>
        <p:spPr>
          <a:xfrm>
            <a:off x="707537" y="2067951"/>
            <a:ext cx="10176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наступит весна я услышу как запоют птицы.</a:t>
            </a:r>
          </a:p>
        </p:txBody>
      </p:sp>
      <p:sp>
        <p:nvSpPr>
          <p:cNvPr id="4" name="Oval 4">
            <a:extLst>
              <a:ext uri="{FF2B5EF4-FFF2-40B4-BE49-F238E27FC236}">
                <a16:creationId xmlns:a16="http://schemas.microsoft.com/office/drawing/2014/main" id="{393AB0B0-C482-4BF6-AAFF-6B3B03C92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36" y="2083539"/>
            <a:ext cx="1219737" cy="646331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46F520-AACC-4B27-8AAC-35E0CC7FA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321" y="2099127"/>
            <a:ext cx="864096" cy="630743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03A686E8-93A0-4B92-9C83-7A3D5A980F0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64725" y="2660330"/>
            <a:ext cx="1381554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C4A3FDB-5C16-4232-8C56-C152210DADB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025430" y="2595263"/>
            <a:ext cx="332824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EBE47BE-5C3F-4D92-A716-164D1BE4AEC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64725" y="2729869"/>
            <a:ext cx="1381554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CE24BD37-F8F6-4124-BC07-1D659F4B39F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927062" y="2584896"/>
            <a:ext cx="989244" cy="20734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5A50B6DC-FCF8-444F-B9BC-E1BF2B791CE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81315" y="2605630"/>
            <a:ext cx="1642271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28F9BEB9-FD55-4509-892A-882D5E8E58D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81314" y="2690816"/>
            <a:ext cx="1642271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FA8DDD2F-A012-43BF-AB3D-6D4D4DA64B7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367288" y="2606380"/>
            <a:ext cx="1239752" cy="1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1B742E3E-0574-4B6A-BA82-D54D929CAFE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864417" y="2606379"/>
            <a:ext cx="1335854" cy="7797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3DD9DC49-7268-43EA-AFF9-C7C19F75351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864417" y="2669717"/>
            <a:ext cx="1335854" cy="7797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055DCBF-0EC6-4E3D-A59F-4336DCF47681}"/>
              </a:ext>
            </a:extLst>
          </p:cNvPr>
          <p:cNvSpPr txBox="1"/>
          <p:nvPr/>
        </p:nvSpPr>
        <p:spPr>
          <a:xfrm>
            <a:off x="4839495" y="2099127"/>
            <a:ext cx="3153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8AD8B3-363E-45B0-9240-170A224DDB72}"/>
              </a:ext>
            </a:extLst>
          </p:cNvPr>
          <p:cNvSpPr txBox="1"/>
          <p:nvPr/>
        </p:nvSpPr>
        <p:spPr>
          <a:xfrm>
            <a:off x="6813940" y="2099127"/>
            <a:ext cx="3153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B09B176A-4E06-41D7-A54F-F954739E0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19" y="3863012"/>
            <a:ext cx="6167503" cy="1418366"/>
          </a:xfrm>
          <a:prstGeom prst="rect">
            <a:avLst/>
          </a:prstGeom>
        </p:spPr>
      </p:pic>
      <p:sp>
        <p:nvSpPr>
          <p:cNvPr id="37" name="Стрелка: изогнутая вниз 36">
            <a:extLst>
              <a:ext uri="{FF2B5EF4-FFF2-40B4-BE49-F238E27FC236}">
                <a16:creationId xmlns:a16="http://schemas.microsoft.com/office/drawing/2014/main" id="{0507BBD4-6E1B-425A-A288-5DDEA6F24324}"/>
              </a:ext>
            </a:extLst>
          </p:cNvPr>
          <p:cNvSpPr/>
          <p:nvPr/>
        </p:nvSpPr>
        <p:spPr>
          <a:xfrm flipH="1">
            <a:off x="1927273" y="3700453"/>
            <a:ext cx="1538820" cy="480357"/>
          </a:xfrm>
          <a:prstGeom prst="curvedDownArrow">
            <a:avLst>
              <a:gd name="adj1" fmla="val 1223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Стрелка: изогнутая вниз 38">
            <a:extLst>
              <a:ext uri="{FF2B5EF4-FFF2-40B4-BE49-F238E27FC236}">
                <a16:creationId xmlns:a16="http://schemas.microsoft.com/office/drawing/2014/main" id="{CF9C1DA1-5F12-4798-B0C5-7FD1BC91EE2A}"/>
              </a:ext>
            </a:extLst>
          </p:cNvPr>
          <p:cNvSpPr/>
          <p:nvPr/>
        </p:nvSpPr>
        <p:spPr>
          <a:xfrm>
            <a:off x="3559566" y="3700453"/>
            <a:ext cx="1595280" cy="443265"/>
          </a:xfrm>
          <a:prstGeom prst="curvedDownArrow">
            <a:avLst>
              <a:gd name="adj1" fmla="val 1223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F28C50F-6136-4F82-85CB-3C2270449C2A}"/>
              </a:ext>
            </a:extLst>
          </p:cNvPr>
          <p:cNvSpPr txBox="1"/>
          <p:nvPr/>
        </p:nvSpPr>
        <p:spPr>
          <a:xfrm>
            <a:off x="5915662" y="4742094"/>
            <a:ext cx="5763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Параллельное подчинение</a:t>
            </a:r>
          </a:p>
        </p:txBody>
      </p:sp>
      <p:pic>
        <p:nvPicPr>
          <p:cNvPr id="43" name="Picture 2" descr="http://www.writewithexcellence.com/wp-content/uploads/2014/07/iStock_000043427396Small.jpg">
            <a:extLst>
              <a:ext uri="{FF2B5EF4-FFF2-40B4-BE49-F238E27FC236}">
                <a16:creationId xmlns:a16="http://schemas.microsoft.com/office/drawing/2014/main" id="{5E923D40-7EDD-4A81-803F-496FD3A9D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827" y="3543"/>
            <a:ext cx="1617848" cy="190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C065C7A-B9A4-47F7-9DDC-493D7A321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314" y="3755965"/>
            <a:ext cx="870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750DE-4A22-4FB7-B6DD-D6441B792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7206" y="3793184"/>
            <a:ext cx="656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что?</a:t>
            </a:r>
          </a:p>
        </p:txBody>
      </p:sp>
    </p:spTree>
    <p:extLst>
      <p:ext uri="{BB962C8B-B14F-4D97-AF65-F5344CB8AC3E}">
        <p14:creationId xmlns:p14="http://schemas.microsoft.com/office/powerpoint/2010/main" val="213747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9" grpId="0"/>
      <p:bldP spid="30" grpId="0"/>
      <p:bldP spid="37" grpId="0" animBg="1"/>
      <p:bldP spid="39" grpId="0" animBg="1"/>
      <p:bldP spid="41" grpId="0"/>
      <p:bldP spid="22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B259DB-3697-44B5-9F8C-0F4AA9A0464D}"/>
              </a:ext>
            </a:extLst>
          </p:cNvPr>
          <p:cNvSpPr txBox="1"/>
          <p:nvPr/>
        </p:nvSpPr>
        <p:spPr>
          <a:xfrm>
            <a:off x="1933735" y="365759"/>
            <a:ext cx="7710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вид подчинения в СПП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35107-42F3-43DF-B4FF-7478F34B1555}"/>
              </a:ext>
            </a:extLst>
          </p:cNvPr>
          <p:cNvSpPr txBox="1"/>
          <p:nvPr/>
        </p:nvSpPr>
        <p:spPr>
          <a:xfrm>
            <a:off x="1017026" y="1674674"/>
            <a:ext cx="87636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уже скоро увижу как зазеленеют берёзки 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растут у нас во дворе. </a:t>
            </a:r>
          </a:p>
        </p:txBody>
      </p:sp>
      <p:sp>
        <p:nvSpPr>
          <p:cNvPr id="4" name="Oval 4">
            <a:extLst>
              <a:ext uri="{FF2B5EF4-FFF2-40B4-BE49-F238E27FC236}">
                <a16:creationId xmlns:a16="http://schemas.microsoft.com/office/drawing/2014/main" id="{7EA36BBC-8F9E-4F60-B04C-953AB79D9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2031" y="1674674"/>
            <a:ext cx="807249" cy="630743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2A4EA21-238E-47E9-9926-77CB5DB29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026" y="2771335"/>
            <a:ext cx="1726174" cy="773723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B31E2E63-CA51-43B5-9F42-A71A1D9D8BE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17026" y="2281744"/>
            <a:ext cx="332824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34214537-5367-4BF1-9FCF-58083A59963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46866" y="2305417"/>
            <a:ext cx="1179879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3CCF5E93-C16C-47CB-AA63-2CC6FE845D0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46866" y="2415614"/>
            <a:ext cx="1179879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E616A93-3A94-41D6-B3BB-247D7D7D710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975844" y="2231916"/>
            <a:ext cx="1444132" cy="3596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DD8ED253-2F16-4BBC-83AA-C5F0B24A361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69280" y="2231916"/>
            <a:ext cx="2152357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27557B63-5169-488C-8B5A-B4DB2901D31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69280" y="2312293"/>
            <a:ext cx="2152357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E01745B7-82A7-41DF-BABF-8A96E581258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81149" y="3302312"/>
            <a:ext cx="1562051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DD97DD63-71D4-4F33-996B-F7458AAD220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66927" y="3302312"/>
            <a:ext cx="1142365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CD922456-71F6-43DE-9671-FEB156E5B6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66927" y="3394924"/>
            <a:ext cx="1142365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FCE6BF7-8B23-4179-8C6B-243B63E2D0A4}"/>
              </a:ext>
            </a:extLst>
          </p:cNvPr>
          <p:cNvSpPr txBox="1"/>
          <p:nvPr/>
        </p:nvSpPr>
        <p:spPr>
          <a:xfrm>
            <a:off x="4636713" y="1724574"/>
            <a:ext cx="3153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D865C7-719E-4C9E-8277-73DBDA5273C8}"/>
              </a:ext>
            </a:extLst>
          </p:cNvPr>
          <p:cNvSpPr txBox="1"/>
          <p:nvPr/>
        </p:nvSpPr>
        <p:spPr>
          <a:xfrm>
            <a:off x="9419976" y="1636102"/>
            <a:ext cx="3153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15CCE5-4522-4B35-813C-CB723A49D8A5}"/>
              </a:ext>
            </a:extLst>
          </p:cNvPr>
          <p:cNvSpPr txBox="1"/>
          <p:nvPr/>
        </p:nvSpPr>
        <p:spPr>
          <a:xfrm>
            <a:off x="5352343" y="5312659"/>
            <a:ext cx="6565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Последовательное подчинение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9D963C9E-033D-4047-8EBE-5E92DD2D7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96" y="4248067"/>
            <a:ext cx="5814204" cy="1261071"/>
          </a:xfrm>
          <a:prstGeom prst="rect">
            <a:avLst/>
          </a:prstGeom>
        </p:spPr>
      </p:pic>
      <p:sp>
        <p:nvSpPr>
          <p:cNvPr id="36" name="Стрелка: изогнутая вниз 35">
            <a:extLst>
              <a:ext uri="{FF2B5EF4-FFF2-40B4-BE49-F238E27FC236}">
                <a16:creationId xmlns:a16="http://schemas.microsoft.com/office/drawing/2014/main" id="{E1A2F407-B161-4EB9-8471-E2F3124E879F}"/>
              </a:ext>
            </a:extLst>
          </p:cNvPr>
          <p:cNvSpPr/>
          <p:nvPr/>
        </p:nvSpPr>
        <p:spPr>
          <a:xfrm>
            <a:off x="689756" y="4121380"/>
            <a:ext cx="1595280" cy="443265"/>
          </a:xfrm>
          <a:prstGeom prst="curvedDownArrow">
            <a:avLst>
              <a:gd name="adj1" fmla="val 1223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Стрелка: изогнутая вниз 36">
            <a:extLst>
              <a:ext uri="{FF2B5EF4-FFF2-40B4-BE49-F238E27FC236}">
                <a16:creationId xmlns:a16="http://schemas.microsoft.com/office/drawing/2014/main" id="{2562B187-BE78-4C6C-A5C5-6F12AD0BB426}"/>
              </a:ext>
            </a:extLst>
          </p:cNvPr>
          <p:cNvSpPr/>
          <p:nvPr/>
        </p:nvSpPr>
        <p:spPr>
          <a:xfrm>
            <a:off x="2464657" y="4132009"/>
            <a:ext cx="1966666" cy="509710"/>
          </a:xfrm>
          <a:prstGeom prst="curvedDownArrow">
            <a:avLst>
              <a:gd name="adj1" fmla="val 1223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8" name="Picture 2" descr="http://www.writewithexcellence.com/wp-content/uploads/2014/07/iStock_000043427396Small.jpg">
            <a:extLst>
              <a:ext uri="{FF2B5EF4-FFF2-40B4-BE49-F238E27FC236}">
                <a16:creationId xmlns:a16="http://schemas.microsoft.com/office/drawing/2014/main" id="{51A4D656-B40F-42FD-9F92-17286F229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50" y="88118"/>
            <a:ext cx="1617848" cy="190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C6E10DB-2B8C-49C9-B8F4-B3AB8D2A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396" y="4158346"/>
            <a:ext cx="656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032B00-01E1-4D3E-BD59-C57EB5DAB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8795" y="4213992"/>
            <a:ext cx="9137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какие?</a:t>
            </a:r>
          </a:p>
        </p:txBody>
      </p:sp>
    </p:spTree>
    <p:extLst>
      <p:ext uri="{BB962C8B-B14F-4D97-AF65-F5344CB8AC3E}">
        <p14:creationId xmlns:p14="http://schemas.microsoft.com/office/powerpoint/2010/main" val="379778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0" grpId="0"/>
      <p:bldP spid="21" grpId="0"/>
      <p:bldP spid="28" grpId="0"/>
      <p:bldP spid="36" grpId="0" animBg="1"/>
      <p:bldP spid="37" grpId="0" animBg="1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02A07B5-9FC7-45DF-872F-EC85759A1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9" t="1693" r="4833" b="5908"/>
          <a:stretch/>
        </p:blipFill>
        <p:spPr>
          <a:xfrm rot="20660140">
            <a:off x="1297252" y="1252981"/>
            <a:ext cx="3279336" cy="4352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5DFE4D-4669-4EB9-97DF-5B0170200006}"/>
              </a:ext>
            </a:extLst>
          </p:cNvPr>
          <p:cNvSpPr txBox="1"/>
          <p:nvPr/>
        </p:nvSpPr>
        <p:spPr>
          <a:xfrm>
            <a:off x="6096000" y="3105834"/>
            <a:ext cx="4638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Стр.128, упр. 251(1-3)</a:t>
            </a:r>
          </a:p>
        </p:txBody>
      </p:sp>
      <p:pic>
        <p:nvPicPr>
          <p:cNvPr id="4" name="Picture 2" descr="http://emel1.ru/asp/blog/query/image.asp?id=6250">
            <a:extLst>
              <a:ext uri="{FF2B5EF4-FFF2-40B4-BE49-F238E27FC236}">
                <a16:creationId xmlns:a16="http://schemas.microsoft.com/office/drawing/2014/main" id="{4572EAB1-9841-4704-B229-80A599550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603" y="38331"/>
            <a:ext cx="2444514" cy="20561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701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>
            <a:extLst>
              <a:ext uri="{FF2B5EF4-FFF2-40B4-BE49-F238E27FC236}">
                <a16:creationId xmlns:a16="http://schemas.microsoft.com/office/drawing/2014/main" id="{25B0C7DF-855A-4F58-86B6-D34B1202B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7364" y="2278063"/>
            <a:ext cx="7115175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</a:p>
        </p:txBody>
      </p:sp>
      <p:pic>
        <p:nvPicPr>
          <p:cNvPr id="6147" name="Picture 2" descr=" ">
            <a:extLst>
              <a:ext uri="{FF2B5EF4-FFF2-40B4-BE49-F238E27FC236}">
                <a16:creationId xmlns:a16="http://schemas.microsoft.com/office/drawing/2014/main" id="{ADF81AF6-DAD9-422F-99AE-9579997B5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4" y="260351"/>
            <a:ext cx="19589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>
            <a:extLst>
              <a:ext uri="{FF2B5EF4-FFF2-40B4-BE49-F238E27FC236}">
                <a16:creationId xmlns:a16="http://schemas.microsoft.com/office/drawing/2014/main" id="{443F8850-9735-4ED2-8F3B-437628A82D32}"/>
              </a:ext>
            </a:extLst>
          </p:cNvPr>
          <p:cNvSpPr/>
          <p:nvPr/>
        </p:nvSpPr>
        <p:spPr>
          <a:xfrm>
            <a:off x="9264650" y="2955925"/>
            <a:ext cx="306388" cy="12969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6149" name="Picture 2" descr="ÐÐ°ÑÑÐ¸Ð½ÐºÐ¸ Ð¿Ð¾ Ð·Ð°Ð¿ÑÐ¾ÑÑ Ð¾ÑÐ²ÐµÑ">
            <a:extLst>
              <a:ext uri="{FF2B5EF4-FFF2-40B4-BE49-F238E27FC236}">
                <a16:creationId xmlns:a16="http://schemas.microsoft.com/office/drawing/2014/main" id="{DF719E8E-81C9-4341-A5C3-7C182EDBE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6" y="4221163"/>
            <a:ext cx="154781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E41EDA-BE86-4B4B-947D-30A654E172D3}"/>
              </a:ext>
            </a:extLst>
          </p:cNvPr>
          <p:cNvSpPr txBox="1"/>
          <p:nvPr/>
        </p:nvSpPr>
        <p:spPr>
          <a:xfrm>
            <a:off x="499872" y="621852"/>
            <a:ext cx="10180320" cy="1120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Расставьте знаки препинания. Определите вид подчинения в СПП. Составьте схемы предложений.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8DE45A-2CDB-48D5-A2D6-A0EB83F21F8E}"/>
              </a:ext>
            </a:extLst>
          </p:cNvPr>
          <p:cNvSpPr txBox="1"/>
          <p:nvPr/>
        </p:nvSpPr>
        <p:spPr>
          <a:xfrm>
            <a:off x="682752" y="2096947"/>
            <a:ext cx="10436352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36195" lvl="0" indent="-342900" algn="just"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Снег растает когда придёт весна когда солнце пригреет сильно-сильно.</a:t>
            </a:r>
          </a:p>
          <a:p>
            <a:pPr marL="342900" marR="36195" indent="-342900" algn="just"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буду кондитером потому что люблю готовить вкусные торты которые обожает моя мама.</a:t>
            </a:r>
          </a:p>
          <a:p>
            <a:pPr marL="342900" marR="36195" indent="-342900" algn="just"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быть счастливым человек должен уметь понимать другого.</a:t>
            </a:r>
          </a:p>
          <a:p>
            <a:pPr marL="342900" marR="36195" indent="-342900" algn="just"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Когда встречаешь друга нужно лишь улыбнуться чтобы поднялось настроение.</a:t>
            </a:r>
          </a:p>
          <a:p>
            <a:pPr marR="36195" lvl="0" algn="just"/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2" descr="C:\Users\u s e r\Desktop\Для презентаций\чЕЛОВЕЧКИ\32.gif">
            <a:extLst>
              <a:ext uri="{FF2B5EF4-FFF2-40B4-BE49-F238E27FC236}">
                <a16:creationId xmlns:a16="http://schemas.microsoft.com/office/drawing/2014/main" id="{3F2C56BC-4944-40B6-949F-C934A7B1A80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06608" y="224927"/>
            <a:ext cx="1687856" cy="168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4125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Рисунок 2" descr="https://cdn2.static1-sima-land.com/items/550017/0/700-nw.jpg"/>
          <p:cNvPicPr>
            <a:picLocks noChangeAspect="1" noChangeArrowheads="1"/>
          </p:cNvPicPr>
          <p:nvPr/>
        </p:nvPicPr>
        <p:blipFill>
          <a:blip r:embed="rId2" cstate="print"/>
          <a:srcRect l="18624" t="8537" r="15381" b="8051"/>
          <a:stretch>
            <a:fillRect/>
          </a:stretch>
        </p:blipFill>
        <p:spPr bwMode="auto">
          <a:xfrm>
            <a:off x="1991544" y="404664"/>
            <a:ext cx="3456384" cy="4176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http://cs625827.vk.me/v625827954/5cd87/eH2UMjr7NV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240" y="0"/>
            <a:ext cx="2411760" cy="2612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5A57B0D7-825A-4C25-8854-7AD6E1C12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040" y="2890391"/>
            <a:ext cx="3844410" cy="1077218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Стр.128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Упр. 251 (4-6)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98643102"/>
      </p:ext>
    </p:extLst>
  </p:cSld>
  <p:clrMapOvr>
    <a:masterClrMapping/>
  </p:clrMapOvr>
  <p:transition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>
            <a:extLst>
              <a:ext uri="{FF2B5EF4-FFF2-40B4-BE49-F238E27FC236}">
                <a16:creationId xmlns:a16="http://schemas.microsoft.com/office/drawing/2014/main" id="{988629CF-BDA4-4F1F-AD1B-0DAEF92FDEA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5504" y="3816096"/>
            <a:ext cx="4126043" cy="2479062"/>
          </a:xfrm>
          <a:prstGeom prst="rect">
            <a:avLst/>
          </a:prstGeom>
        </p:spPr>
      </p:pic>
      <p:pic>
        <p:nvPicPr>
          <p:cNvPr id="3" name="Picture 3" descr="C:\Users\u s e r\Desktop\Для презентаций\110_celebrate_the_t.gif">
            <a:extLst>
              <a:ext uri="{FF2B5EF4-FFF2-40B4-BE49-F238E27FC236}">
                <a16:creationId xmlns:a16="http://schemas.microsoft.com/office/drawing/2014/main" id="{31CE40F5-03B0-4D87-B4E3-B4E736813F2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544" y="177974"/>
            <a:ext cx="2442765" cy="305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C99D38-A95C-4253-834F-59F9B36F6C4C}"/>
              </a:ext>
            </a:extLst>
          </p:cNvPr>
          <p:cNvSpPr txBox="1"/>
          <p:nvPr/>
        </p:nvSpPr>
        <p:spPr>
          <a:xfrm>
            <a:off x="3823647" y="4676194"/>
            <a:ext cx="22723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C68591-D03C-46C0-8EC7-679D5F1901D6}"/>
              </a:ext>
            </a:extLst>
          </p:cNvPr>
          <p:cNvSpPr txBox="1"/>
          <p:nvPr/>
        </p:nvSpPr>
        <p:spPr>
          <a:xfrm>
            <a:off x="4366203" y="3545828"/>
            <a:ext cx="26309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66FE74-1D97-4AF7-97DA-9D916FEA1C27}"/>
              </a:ext>
            </a:extLst>
          </p:cNvPr>
          <p:cNvSpPr txBox="1"/>
          <p:nvPr/>
        </p:nvSpPr>
        <p:spPr>
          <a:xfrm>
            <a:off x="4995803" y="2461990"/>
            <a:ext cx="23022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понял…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F05D60-5B09-4C38-B51A-931A6401B0FD}"/>
              </a:ext>
            </a:extLst>
          </p:cNvPr>
          <p:cNvSpPr txBox="1"/>
          <p:nvPr/>
        </p:nvSpPr>
        <p:spPr>
          <a:xfrm>
            <a:off x="5942308" y="1412365"/>
            <a:ext cx="1710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смог...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FA730D-D219-497A-AFA7-DC2557C2CDA7}"/>
              </a:ext>
            </a:extLst>
          </p:cNvPr>
          <p:cNvSpPr txBox="1"/>
          <p:nvPr/>
        </p:nvSpPr>
        <p:spPr>
          <a:xfrm>
            <a:off x="6502618" y="486106"/>
            <a:ext cx="32144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задумался...</a:t>
            </a:r>
          </a:p>
        </p:txBody>
      </p:sp>
    </p:spTree>
    <p:extLst>
      <p:ext uri="{BB962C8B-B14F-4D97-AF65-F5344CB8AC3E}">
        <p14:creationId xmlns:p14="http://schemas.microsoft.com/office/powerpoint/2010/main" val="1221611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Documents and Settings\Администратор\Рабочий стол\картинки про школу\school11-14.gif"/>
          <p:cNvPicPr>
            <a:picLocks noChangeAspect="1" noChangeArrowheads="1"/>
          </p:cNvPicPr>
          <p:nvPr/>
        </p:nvPicPr>
        <p:blipFill>
          <a:blip r:embed="rId3" cstate="print"/>
          <a:srcRect l="3366" r="5795"/>
          <a:stretch>
            <a:fillRect/>
          </a:stretch>
        </p:blipFill>
        <p:spPr bwMode="auto">
          <a:xfrm>
            <a:off x="2351088" y="0"/>
            <a:ext cx="6769100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9"/>
          <p:cNvSpPr txBox="1">
            <a:spLocks noChangeArrowheads="1"/>
          </p:cNvSpPr>
          <p:nvPr/>
        </p:nvSpPr>
        <p:spPr bwMode="auto">
          <a:xfrm>
            <a:off x="2999657" y="1125538"/>
            <a:ext cx="54902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4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Спасибо за сотрудничество!!!!!</a:t>
            </a:r>
            <a:endParaRPr lang="ru-RU" altLang="ru-RU" sz="4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960866"/>
      </p:ext>
    </p:extLst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>
            <a:extLst>
              <a:ext uri="{FF2B5EF4-FFF2-40B4-BE49-F238E27FC236}">
                <a16:creationId xmlns:a16="http://schemas.microsoft.com/office/drawing/2014/main" id="{25B0C7DF-855A-4F58-86B6-D34B1202B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4003" y="2342049"/>
            <a:ext cx="7473841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волнам наших ошибок</a:t>
            </a:r>
          </a:p>
        </p:txBody>
      </p:sp>
      <p:sp>
        <p:nvSpPr>
          <p:cNvPr id="4" name="Стрелка вниз 3">
            <a:extLst>
              <a:ext uri="{FF2B5EF4-FFF2-40B4-BE49-F238E27FC236}">
                <a16:creationId xmlns:a16="http://schemas.microsoft.com/office/drawing/2014/main" id="{443F8850-9735-4ED2-8F3B-437628A82D32}"/>
              </a:ext>
            </a:extLst>
          </p:cNvPr>
          <p:cNvSpPr/>
          <p:nvPr/>
        </p:nvSpPr>
        <p:spPr>
          <a:xfrm>
            <a:off x="9264650" y="2955925"/>
            <a:ext cx="306388" cy="12969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6149" name="Picture 2" descr="ÐÐ°ÑÑÐ¸Ð½ÐºÐ¸ Ð¿Ð¾ Ð·Ð°Ð¿ÑÐ¾ÑÑ Ð¾ÑÐ²ÐµÑ">
            <a:extLst>
              <a:ext uri="{FF2B5EF4-FFF2-40B4-BE49-F238E27FC236}">
                <a16:creationId xmlns:a16="http://schemas.microsoft.com/office/drawing/2014/main" id="{DF719E8E-81C9-4341-A5C3-7C182EDBE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1" y="4335463"/>
            <a:ext cx="154781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u s e r\Desktop\Для презентаций\images (4).jpg">
            <a:extLst>
              <a:ext uri="{FF2B5EF4-FFF2-40B4-BE49-F238E27FC236}">
                <a16:creationId xmlns:a16="http://schemas.microsoft.com/office/drawing/2014/main" id="{E1B33D80-1788-4F36-90D7-991BDC131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364" y="491908"/>
            <a:ext cx="2170404" cy="211775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1F5ECE-8FDD-4845-9625-F29247AD471B}"/>
              </a:ext>
            </a:extLst>
          </p:cNvPr>
          <p:cNvSpPr txBox="1"/>
          <p:nvPr/>
        </p:nvSpPr>
        <p:spPr>
          <a:xfrm>
            <a:off x="2110154" y="504093"/>
            <a:ext cx="7971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Найдём и исправим речевую ошибку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6BCA67-FC7B-4888-980F-687951163AFB}"/>
              </a:ext>
            </a:extLst>
          </p:cNvPr>
          <p:cNvSpPr txBox="1"/>
          <p:nvPr/>
        </p:nvSpPr>
        <p:spPr>
          <a:xfrm>
            <a:off x="328247" y="1559169"/>
            <a:ext cx="107540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испуганно прижались к стене, многие прятались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батарею</a:t>
            </a:r>
            <a:r>
              <a:rPr lang="ru-RU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74E8BE-59D8-4CFC-81EA-D6D6719A11D1}"/>
              </a:ext>
            </a:extLst>
          </p:cNvPr>
          <p:cNvSpPr txBox="1"/>
          <p:nvPr/>
        </p:nvSpPr>
        <p:spPr>
          <a:xfrm>
            <a:off x="4743141" y="1374503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сов.вид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2D2112-0761-4902-B23E-7C5C8FA08E56}"/>
              </a:ext>
            </a:extLst>
          </p:cNvPr>
          <p:cNvSpPr txBox="1"/>
          <p:nvPr/>
        </p:nvSpPr>
        <p:spPr>
          <a:xfrm>
            <a:off x="9315141" y="1397949"/>
            <a:ext cx="119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несов.вид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A2C508-E2FE-4D52-B60B-3CC498E7E621}"/>
              </a:ext>
            </a:extLst>
          </p:cNvPr>
          <p:cNvSpPr txBox="1"/>
          <p:nvPr/>
        </p:nvSpPr>
        <p:spPr>
          <a:xfrm>
            <a:off x="328247" y="3296076"/>
            <a:ext cx="114340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испуганно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прижимались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стене, многие прятались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батарею</a:t>
            </a:r>
            <a:r>
              <a:rPr lang="ru-RU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5FB35C-8266-4BFE-A99E-8C0EC8F4424E}"/>
              </a:ext>
            </a:extLst>
          </p:cNvPr>
          <p:cNvSpPr txBox="1"/>
          <p:nvPr/>
        </p:nvSpPr>
        <p:spPr>
          <a:xfrm>
            <a:off x="9631664" y="3102479"/>
            <a:ext cx="119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несов.вид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FFC7BC-DB01-412B-9AEF-98703928264A}"/>
              </a:ext>
            </a:extLst>
          </p:cNvPr>
          <p:cNvSpPr txBox="1"/>
          <p:nvPr/>
        </p:nvSpPr>
        <p:spPr>
          <a:xfrm>
            <a:off x="4863744" y="3059668"/>
            <a:ext cx="119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несов.вид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ÐÐ°ÑÑÐ¸Ð½ÐºÐ¸ Ð¿Ð¾ Ð·Ð°Ð¿ÑÐ¾ÑÑ Ð¾ÑÐ²ÐµÑ">
            <a:extLst>
              <a:ext uri="{FF2B5EF4-FFF2-40B4-BE49-F238E27FC236}">
                <a16:creationId xmlns:a16="http://schemas.microsoft.com/office/drawing/2014/main" id="{D3983E85-5511-41E8-AE24-E9D384A4E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731" y="4144619"/>
            <a:ext cx="1547121" cy="220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36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F29982-0C3E-4ACD-A811-B1811F34B531}"/>
              </a:ext>
            </a:extLst>
          </p:cNvPr>
          <p:cNvSpPr txBox="1"/>
          <p:nvPr/>
        </p:nvSpPr>
        <p:spPr>
          <a:xfrm>
            <a:off x="2110154" y="504093"/>
            <a:ext cx="7971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Найдём и исправим речевую ошибку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7994A1-14BB-4848-A776-31584B02AEA1}"/>
              </a:ext>
            </a:extLst>
          </p:cNvPr>
          <p:cNvSpPr txBox="1"/>
          <p:nvPr/>
        </p:nvSpPr>
        <p:spPr>
          <a:xfrm>
            <a:off x="848752" y="1615440"/>
            <a:ext cx="10093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зрителей пробуждается творить добро, любить наших</a:t>
            </a:r>
            <a:r>
              <a:rPr lang="ru-RU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D88232-A294-4122-9AE7-59E03F2D1C65}"/>
              </a:ext>
            </a:extLst>
          </p:cNvPr>
          <p:cNvSpPr txBox="1"/>
          <p:nvPr/>
        </p:nvSpPr>
        <p:spPr>
          <a:xfrm>
            <a:off x="5190978" y="1199941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8D05CC-7EE8-4867-B273-5FCDFA9160B8}"/>
              </a:ext>
            </a:extLst>
          </p:cNvPr>
          <p:cNvSpPr txBox="1"/>
          <p:nvPr/>
        </p:nvSpPr>
        <p:spPr>
          <a:xfrm>
            <a:off x="10520854" y="1326139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F46397-D532-433C-AD2C-99BA7A81F8E4}"/>
              </a:ext>
            </a:extLst>
          </p:cNvPr>
          <p:cNvSpPr txBox="1"/>
          <p:nvPr/>
        </p:nvSpPr>
        <p:spPr>
          <a:xfrm>
            <a:off x="848752" y="3136612"/>
            <a:ext cx="105639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зрителей пробуждается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творить добро, любить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наших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меньших братьев</a:t>
            </a:r>
            <a:r>
              <a:rPr lang="ru-RU" dirty="0"/>
              <a:t>.</a:t>
            </a:r>
          </a:p>
        </p:txBody>
      </p:sp>
      <p:pic>
        <p:nvPicPr>
          <p:cNvPr id="7" name="Picture 2" descr="ÐÐ°ÑÑÐ¸Ð½ÐºÐ¸ Ð¿Ð¾ Ð·Ð°Ð¿ÑÐ¾ÑÑ Ð¾ÑÐ²ÐµÑ">
            <a:extLst>
              <a:ext uri="{FF2B5EF4-FFF2-40B4-BE49-F238E27FC236}">
                <a16:creationId xmlns:a16="http://schemas.microsoft.com/office/drawing/2014/main" id="{7AEA336C-0ADC-4A37-A24E-99E5075C8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93" y="4045583"/>
            <a:ext cx="1547121" cy="220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65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803839-1E00-488D-B9C8-55B11EBCC697}"/>
              </a:ext>
            </a:extLst>
          </p:cNvPr>
          <p:cNvSpPr txBox="1"/>
          <p:nvPr/>
        </p:nvSpPr>
        <p:spPr>
          <a:xfrm>
            <a:off x="2110154" y="504093"/>
            <a:ext cx="7971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Найдём и исправим речевую ошибку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EEFFB3-4757-4B74-9073-6ACFCBAFC18A}"/>
              </a:ext>
            </a:extLst>
          </p:cNvPr>
          <p:cNvSpPr txBox="1"/>
          <p:nvPr/>
        </p:nvSpPr>
        <p:spPr>
          <a:xfrm>
            <a:off x="1048013" y="2067950"/>
            <a:ext cx="9702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Спрятавшись за батарею, глаза их горели ненавистью.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AD8167-D472-48B1-94F0-042DF5BE5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6936" y="1769998"/>
            <a:ext cx="11817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200854EA-9912-4711-AD47-26D439F0F6C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63066" y="2652725"/>
            <a:ext cx="865867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976BF520-D73B-46D2-A82C-E853FE0365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123761" y="2652725"/>
            <a:ext cx="1246516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3931F6CE-4012-4CD3-AC23-C5522EE1650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123761" y="2566134"/>
            <a:ext cx="1246516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4A741E5-37D1-423B-8605-F76B28796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7890" y="1846253"/>
            <a:ext cx="7359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глаг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DA1B39-864A-4229-B7B5-5E7B08BACB6B}"/>
              </a:ext>
            </a:extLst>
          </p:cNvPr>
          <p:cNvSpPr txBox="1"/>
          <p:nvPr/>
        </p:nvSpPr>
        <p:spPr>
          <a:xfrm>
            <a:off x="119363" y="3925575"/>
            <a:ext cx="11953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кошки прятались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батарею,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глаза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их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горели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ненавистью.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6C1989A-DFC3-4118-BAEC-FDD9006EF93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395891" y="4457378"/>
            <a:ext cx="1051912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CE0A74C5-E95A-4948-BB44-7B9706383D9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73201" y="4457378"/>
            <a:ext cx="1701371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B74D2A3C-5CC0-4466-86E0-45DC748780F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73201" y="4510350"/>
            <a:ext cx="1701371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E63E7F2-606D-4AAF-86D3-7BA443DEDED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33931" y="4446665"/>
            <a:ext cx="1051912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F98BFCCE-EB85-4BE0-8EA9-E3A1691ABE1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70277" y="4489246"/>
            <a:ext cx="1230727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3BAE11E6-E49E-4762-BEF8-D7F21291074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70277" y="4446665"/>
            <a:ext cx="1230727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pic>
        <p:nvPicPr>
          <p:cNvPr id="21" name="Picture 2" descr="ÐÐ°ÑÑÐ¸Ð½ÐºÐ¸ Ð¿Ð¾ Ð·Ð°Ð¿ÑÐ¾ÑÑ Ð¾ÑÐ²ÐµÑ">
            <a:extLst>
              <a:ext uri="{FF2B5EF4-FFF2-40B4-BE49-F238E27FC236}">
                <a16:creationId xmlns:a16="http://schemas.microsoft.com/office/drawing/2014/main" id="{1E3EBCE0-B4B9-4AA0-8742-25C2E1233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304" y="4591446"/>
            <a:ext cx="1395122" cy="199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11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>
            <a:extLst>
              <a:ext uri="{FF2B5EF4-FFF2-40B4-BE49-F238E27FC236}">
                <a16:creationId xmlns:a16="http://schemas.microsoft.com/office/drawing/2014/main" id="{BE554A8A-8DC4-4F4E-BF91-5CCE705E877B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5" y="2459"/>
            <a:ext cx="12191999" cy="6870700"/>
          </a:xfrm>
        </p:spPr>
      </p:pic>
      <p:sp>
        <p:nvSpPr>
          <p:cNvPr id="3076" name="Rectangle 3">
            <a:extLst>
              <a:ext uri="{FF2B5EF4-FFF2-40B4-BE49-F238E27FC236}">
                <a16:creationId xmlns:a16="http://schemas.microsoft.com/office/drawing/2014/main" id="{6350054C-AA03-4F1A-B5BB-61858BF91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9556" y="500063"/>
            <a:ext cx="5354106" cy="709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 предложение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D81F49E-0613-4254-B1C9-BA4667699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1108" y="1428750"/>
            <a:ext cx="2952019" cy="4381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45791" dir="3378596" algn="ctr" rotWithShape="0">
              <a:srgbClr val="808080"/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Aft>
                <a:spcPts val="1000"/>
              </a:spcAft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Союзное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00ACB036-506C-4ECA-85D4-0EAB0E1D8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50" y="1428752"/>
            <a:ext cx="2856979" cy="428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Бессоюзное</a:t>
            </a: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DAEA3797-D67B-41C2-ACFA-D6164957F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652" y="2451749"/>
            <a:ext cx="3787285" cy="506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Сложносочинённое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178A9BF8-5CBD-4997-9C5E-7B5F53D2E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4108" y="2448995"/>
            <a:ext cx="3787285" cy="477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Сложноподчинённое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412B3198-3A37-4202-9244-957A0EB09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258" y="4250089"/>
            <a:ext cx="3215787" cy="13185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придаточным определительным</a:t>
            </a:r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B86078AC-4042-4A3D-834A-0F0D841B3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422" y="4247630"/>
            <a:ext cx="3173792" cy="13185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придаточным изъяснительным</a:t>
            </a:r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ED3A7736-2158-4984-AA5F-C45B89E31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5486" y="4224183"/>
            <a:ext cx="3623805" cy="13419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придаточным обстоятельственным</a:t>
            </a: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0E56631A-912C-4B58-A2EC-5D555D53705A}"/>
              </a:ext>
            </a:extLst>
          </p:cNvPr>
          <p:cNvCxnSpPr>
            <a:cxnSpLocks/>
          </p:cNvCxnSpPr>
          <p:nvPr/>
        </p:nvCxnSpPr>
        <p:spPr>
          <a:xfrm flipH="1">
            <a:off x="5310191" y="1209675"/>
            <a:ext cx="428619" cy="219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9801AA77-38AF-4F7A-A8FF-1EAD2E7DF479}"/>
              </a:ext>
            </a:extLst>
          </p:cNvPr>
          <p:cNvCxnSpPr>
            <a:cxnSpLocks/>
          </p:cNvCxnSpPr>
          <p:nvPr/>
        </p:nvCxnSpPr>
        <p:spPr>
          <a:xfrm>
            <a:off x="7774781" y="1219202"/>
            <a:ext cx="321470" cy="2095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EFBC7E59-7318-4814-A118-7AF35C9D0530}"/>
              </a:ext>
            </a:extLst>
          </p:cNvPr>
          <p:cNvCxnSpPr>
            <a:cxnSpLocks/>
            <a:endCxn id="3079" idx="0"/>
          </p:cNvCxnSpPr>
          <p:nvPr/>
        </p:nvCxnSpPr>
        <p:spPr>
          <a:xfrm flipH="1">
            <a:off x="3702295" y="1945669"/>
            <a:ext cx="518013" cy="506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939F73BC-7A4A-47F2-BD2B-F14E93F53323}"/>
              </a:ext>
            </a:extLst>
          </p:cNvPr>
          <p:cNvCxnSpPr>
            <a:cxnSpLocks/>
          </p:cNvCxnSpPr>
          <p:nvPr/>
        </p:nvCxnSpPr>
        <p:spPr>
          <a:xfrm>
            <a:off x="5621948" y="1894496"/>
            <a:ext cx="1482237" cy="554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F674388C-4C27-4EDC-97D8-171FF99CFE8E}"/>
              </a:ext>
            </a:extLst>
          </p:cNvPr>
          <p:cNvCxnSpPr>
            <a:cxnSpLocks/>
          </p:cNvCxnSpPr>
          <p:nvPr/>
        </p:nvCxnSpPr>
        <p:spPr>
          <a:xfrm>
            <a:off x="8295129" y="2971241"/>
            <a:ext cx="1193723" cy="125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F8A3D83D-B797-4A77-BAB4-09B60E2979EC}"/>
              </a:ext>
            </a:extLst>
          </p:cNvPr>
          <p:cNvCxnSpPr>
            <a:cxnSpLocks/>
          </p:cNvCxnSpPr>
          <p:nvPr/>
        </p:nvCxnSpPr>
        <p:spPr>
          <a:xfrm flipH="1">
            <a:off x="6341587" y="2957829"/>
            <a:ext cx="980941" cy="12663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402776C9-1AD1-495D-9209-3B7ACBF65DE0}"/>
              </a:ext>
            </a:extLst>
          </p:cNvPr>
          <p:cNvCxnSpPr>
            <a:cxnSpLocks/>
          </p:cNvCxnSpPr>
          <p:nvPr/>
        </p:nvCxnSpPr>
        <p:spPr>
          <a:xfrm flipH="1">
            <a:off x="3761566" y="2971241"/>
            <a:ext cx="3147265" cy="12865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A75D5BF-E2E9-48F3-99FE-C48AAD0A3EDA}"/>
              </a:ext>
            </a:extLst>
          </p:cNvPr>
          <p:cNvSpPr txBox="1"/>
          <p:nvPr/>
        </p:nvSpPr>
        <p:spPr>
          <a:xfrm>
            <a:off x="3546622" y="1491963"/>
            <a:ext cx="1860990" cy="379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867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49EF61-8FE4-4615-A55B-526EA32AC257}"/>
              </a:ext>
            </a:extLst>
          </p:cNvPr>
          <p:cNvSpPr txBox="1"/>
          <p:nvPr/>
        </p:nvSpPr>
        <p:spPr>
          <a:xfrm>
            <a:off x="6908830" y="2513584"/>
            <a:ext cx="3472899" cy="379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867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72E302-9D3C-4FAE-93B1-CFAAB6D59B0A}"/>
              </a:ext>
            </a:extLst>
          </p:cNvPr>
          <p:cNvSpPr txBox="1"/>
          <p:nvPr/>
        </p:nvSpPr>
        <p:spPr>
          <a:xfrm>
            <a:off x="4872997" y="4274365"/>
            <a:ext cx="2901784" cy="12416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867" dirty="0"/>
          </a:p>
          <a:p>
            <a:endParaRPr lang="ru-RU" sz="1867" dirty="0"/>
          </a:p>
          <a:p>
            <a:endParaRPr lang="ru-RU" sz="1867" dirty="0"/>
          </a:p>
          <a:p>
            <a:endParaRPr lang="ru-RU" sz="1867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F1992E-7751-45AC-864C-377B0E710C57}"/>
              </a:ext>
            </a:extLst>
          </p:cNvPr>
          <p:cNvSpPr txBox="1"/>
          <p:nvPr/>
        </p:nvSpPr>
        <p:spPr>
          <a:xfrm>
            <a:off x="8150183" y="4260910"/>
            <a:ext cx="3338432" cy="12416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867" dirty="0"/>
          </a:p>
          <a:p>
            <a:endParaRPr lang="ru-RU" sz="1867" dirty="0"/>
          </a:p>
          <a:p>
            <a:endParaRPr lang="ru-RU" sz="1867" dirty="0"/>
          </a:p>
          <a:p>
            <a:endParaRPr lang="ru-RU" sz="1867" dirty="0"/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id="{86B810F7-0283-4D8E-9360-822E50CFC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169" y="5819378"/>
            <a:ext cx="10070122" cy="506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СПП может быть несколько придаточных предложений.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DA1B39-864A-4229-B7B5-5E7B08BACB6B}"/>
              </a:ext>
            </a:extLst>
          </p:cNvPr>
          <p:cNvSpPr txBox="1"/>
          <p:nvPr/>
        </p:nvSpPr>
        <p:spPr>
          <a:xfrm>
            <a:off x="384738" y="1182043"/>
            <a:ext cx="116004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кошки прятались за батарею, глаза их горели ненавистью...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они боялись незнакомого человека.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528854" y="1087394"/>
            <a:ext cx="30008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4738" y="2200021"/>
            <a:ext cx="870983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5507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Администратор\Рабочий стол\картинки про школу\school11-14.gif"/>
          <p:cNvPicPr>
            <a:picLocks noChangeAspect="1" noChangeArrowheads="1"/>
          </p:cNvPicPr>
          <p:nvPr/>
        </p:nvPicPr>
        <p:blipFill>
          <a:blip r:embed="rId3" cstate="print"/>
          <a:srcRect l="3366" r="5795"/>
          <a:stretch>
            <a:fillRect/>
          </a:stretch>
        </p:blipFill>
        <p:spPr bwMode="auto">
          <a:xfrm>
            <a:off x="2351087" y="0"/>
            <a:ext cx="8466967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9"/>
          <p:cNvSpPr txBox="1">
            <a:spLocks noChangeArrowheads="1"/>
          </p:cNvSpPr>
          <p:nvPr/>
        </p:nvSpPr>
        <p:spPr bwMode="auto">
          <a:xfrm>
            <a:off x="2495599" y="332657"/>
            <a:ext cx="808330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СПП с несколькими придаточными</a:t>
            </a: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89536"/>
      </p:ext>
    </p:extLst>
  </p:cSld>
  <p:clrMapOvr>
    <a:masterClrMapping/>
  </p:clrMapOvr>
  <p:transition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878277-561C-4FF4-995C-40874E23A1AC}"/>
              </a:ext>
            </a:extLst>
          </p:cNvPr>
          <p:cNvSpPr txBox="1"/>
          <p:nvPr/>
        </p:nvSpPr>
        <p:spPr>
          <a:xfrm>
            <a:off x="985520" y="619760"/>
            <a:ext cx="2467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B664F-3395-460D-97C7-82B7D4DAE601}"/>
              </a:ext>
            </a:extLst>
          </p:cNvPr>
          <p:cNvSpPr txBox="1"/>
          <p:nvPr/>
        </p:nvSpPr>
        <p:spPr>
          <a:xfrm>
            <a:off x="842936" y="1204535"/>
            <a:ext cx="1107508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пунктуационный навык постановки знаков препинания в сложноподчинённом предложении с несколькими придаточными.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Обобщить и систематизировать знания о видах подчинительной связи в СПП с несколькими придаточными.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Отрабатывать умения находить грамматические основы предложений, составлять схемы, характеризовать смысловые отношения между частями сложного предложения.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Применять полученные знания для развития речи в рамках подготовки к ГВЭ.</a:t>
            </a:r>
          </a:p>
        </p:txBody>
      </p:sp>
      <p:pic>
        <p:nvPicPr>
          <p:cNvPr id="5" name="Picture 2" descr="C:\Users\u s e r\Desktop\Для презентаций\чЕЛОВЕЧКИ\9.gif">
            <a:extLst>
              <a:ext uri="{FF2B5EF4-FFF2-40B4-BE49-F238E27FC236}">
                <a16:creationId xmlns:a16="http://schemas.microsoft.com/office/drawing/2014/main" id="{4C755C8E-ECDF-4053-B3CC-0501869B0CC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8554" y="227885"/>
            <a:ext cx="1595195" cy="195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53327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405</Words>
  <Application>Microsoft Office PowerPoint</Application>
  <PresentationFormat>Широкоэкранный</PresentationFormat>
  <Paragraphs>99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2025-02-26T16:36:00Z</dcterms:created>
  <dcterms:modified xsi:type="dcterms:W3CDTF">2025-04-29T15:03:03Z</dcterms:modified>
</cp:coreProperties>
</file>