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4" r:id="rId5"/>
    <p:sldId id="263" r:id="rId6"/>
    <p:sldId id="266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91" r:id="rId17"/>
    <p:sldId id="275" r:id="rId18"/>
    <p:sldId id="276" r:id="rId19"/>
    <p:sldId id="277" r:id="rId20"/>
    <p:sldId id="278" r:id="rId21"/>
    <p:sldId id="279" r:id="rId22"/>
    <p:sldId id="292" r:id="rId23"/>
    <p:sldId id="293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3ACB458-F54F-445E-9BDB-654980DA1D22}" type="datetimeFigureOut">
              <a:rPr lang="ru-RU" smtClean="0"/>
              <a:pPr/>
              <a:t>18.10.2023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BE820DB-8C89-4E77-A224-2C3FA777A8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.mycdn.me/i?r=AzEPZsRbOZEKgBhR0XGMT1RkNCZJ_eVmIA6gzjv_MJ0WyK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642918"/>
            <a:ext cx="7878644" cy="5500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29048" cy="268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Вопрос 5. Как называлась Тверская область с 1935 по 1990 год?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4357694"/>
          <a:ext cx="7286676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3643338"/>
              </a:tblGrid>
              <a:tr h="110728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Куйбышевская область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Калининская область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0728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Калязинская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республика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</a:t>
                      </a:r>
                      <a:r>
                        <a:rPr lang="ru-RU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Корчевская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область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1506" name="Picture 2" descr="https://oreke.ru/wp-content/uploads/2023/05/reki-tverskoj-oblasti-na-kar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428736"/>
            <a:ext cx="3948037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3571900" cy="235745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Вопрос 6. Какое озеро большей частью расположено в Тверской области?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4286256"/>
          <a:ext cx="7215238" cy="2286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7619"/>
                <a:gridCol w="3607619"/>
              </a:tblGrid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Онежское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Тургояк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Селигер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Калининское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482" name="Picture 2" descr="https://static.tildacdn.com/tild6231-3539-4266-b432-633663363465/r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643050"/>
            <a:ext cx="321471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00486" cy="275749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Вопрос 7. Тверской императорский путевой дворец — памятник архитектуры XVIII века. Что сейчас располагается в здании дворца?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4429132"/>
          <a:ext cx="7429552" cy="2286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76"/>
                <a:gridCol w="3714776"/>
              </a:tblGrid>
              <a:tr h="134471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Резиденция Губернатора Тверской области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Тверской областной академический театр драмы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413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 Кадетское училище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Тверская областная картинная галерея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9458" name="Picture 2" descr="https://www.abrisburo.ru/city/tver/tver-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71612"/>
            <a:ext cx="3819662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175736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Вопрос 8. Какой русский народный художественный промысел родом из Тверской области?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3571876"/>
          <a:ext cx="7929618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4809"/>
                <a:gridCol w="3964809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ru-RU" sz="1800" b="1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Торжокское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золотное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шитьё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ru-RU" sz="1800" b="1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Сонковская</a:t>
                      </a:r>
                      <a:r>
                        <a:rPr lang="ru-RU" sz="1800" b="1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роспись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Кимрское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сапожное дело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</a:t>
                      </a:r>
                      <a:r>
                        <a:rPr lang="ru-RU" sz="1800" b="1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Нелидовская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финифть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161448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Вопрос 9. Какие два города Тверской области имеют почётное звание "Город воинской славы"?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3571876"/>
          <a:ext cx="7500990" cy="1857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0495"/>
                <a:gridCol w="3750495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Тверь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Калязин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Ржев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Кимры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147161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Вопрос 10. Какой туристический маршрут есть в Тверской области?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3357562"/>
          <a:ext cx="7500990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0495"/>
                <a:gridCol w="3750495"/>
              </a:tblGrid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</a:t>
                      </a:r>
                      <a:r>
                        <a:rPr lang="ru-RU" sz="1800" b="1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Крыловские</a:t>
                      </a:r>
                      <a:r>
                        <a:rPr lang="ru-RU" sz="1800" b="1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заросли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Некрасовский тракт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872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Есенинские тропы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Пушкинское кольцо </a:t>
                      </a:r>
                      <a:r>
                        <a:rPr lang="ru-RU" sz="1800" b="1" i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Верхневолжья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.ibb.co/2FTGyGs/ima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143000"/>
          </a:xfrm>
        </p:spPr>
        <p:txBody>
          <a:bodyPr/>
          <a:lstStyle/>
          <a:p>
            <a:r>
              <a:rPr lang="ru-RU" dirty="0" smtClean="0"/>
              <a:t>Города Тверской области </a:t>
            </a:r>
            <a:endParaRPr lang="ru-RU" dirty="0"/>
          </a:p>
        </p:txBody>
      </p:sp>
      <p:pic>
        <p:nvPicPr>
          <p:cNvPr id="36866" name="Picture 2" descr="undefin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3000396" cy="4001778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5429264"/>
          <a:ext cx="300039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Церковь </a:t>
                      </a:r>
                      <a:r>
                        <a:rPr lang="ru-RU" sz="1800" b="0" i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новомучеников</a:t>
                      </a:r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 исповедников российских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8" name="Picture 4" descr="undefin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071546"/>
            <a:ext cx="3704923" cy="2286016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00430" y="3500438"/>
          <a:ext cx="385765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7652"/>
              </a:tblGrid>
              <a:tr h="357190">
                <a:tc>
                  <a:txBody>
                    <a:bodyPr/>
                    <a:lstStyle/>
                    <a:p>
                      <a:r>
                        <a:rPr lang="ru-RU" dirty="0" smtClean="0"/>
                        <a:t>Мемориал Советскому солдату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215074" y="5000636"/>
          <a:ext cx="2738414" cy="942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14"/>
              </a:tblGrid>
              <a:tr h="942344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Памятник ликвидаторам </a:t>
                      </a:r>
                      <a:r>
                        <a:rPr lang="ru-RU" sz="1800" b="0" i="0" u="none" strike="noStrike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аварии на Чернобыльской АЭС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70" name="Picture 6" descr="Памятник ликвидаторам аварии на Чернобыльской АЭ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4381626"/>
            <a:ext cx="1714512" cy="22867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dirty="0" smtClean="0"/>
              <a:t>Города Тверской области </a:t>
            </a:r>
            <a:endParaRPr lang="ru-RU" dirty="0"/>
          </a:p>
        </p:txBody>
      </p:sp>
      <p:pic>
        <p:nvPicPr>
          <p:cNvPr id="8" name="Picture 2" descr="https://mykaleidoscope.ru/x/uploads/posts/2022-09/1663348002_65-mykaleidoscope-ru-p-ozero-seliger-tverskaya-oblast-instagram-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572008"/>
            <a:ext cx="2533651" cy="1900238"/>
          </a:xfrm>
          <a:prstGeom prst="rect">
            <a:avLst/>
          </a:prstGeom>
          <a:noFill/>
        </p:spPr>
      </p:pic>
      <p:pic>
        <p:nvPicPr>
          <p:cNvPr id="35842" name="Picture 2" descr="https://vsegda-pomnim.com/uploads/posts/2022-03/1648669182_45-vsegda-pomnim-com-p-reka-volga-tverskaya-oblast-foto-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4082171" cy="285752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3857628"/>
          <a:ext cx="407196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</a:tblGrid>
              <a:tr h="214314">
                <a:tc>
                  <a:txBody>
                    <a:bodyPr/>
                    <a:lstStyle/>
                    <a:p>
                      <a:r>
                        <a:rPr lang="ru-RU" dirty="0" smtClean="0"/>
                        <a:t>В районе – исток</a:t>
                      </a:r>
                      <a:r>
                        <a:rPr lang="ru-RU" baseline="0" dirty="0" smtClean="0"/>
                        <a:t> реки Волги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928926" y="5072074"/>
          <a:ext cx="1428760" cy="1143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</a:tblGrid>
              <a:tr h="114300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Озеро Селигер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4" descr="undefin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77436" y="1071546"/>
            <a:ext cx="2783906" cy="1857388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357818" y="3000372"/>
          <a:ext cx="2833686" cy="460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3686"/>
              </a:tblGrid>
              <a:tr h="460364">
                <a:tc>
                  <a:txBody>
                    <a:bodyPr/>
                    <a:lstStyle/>
                    <a:p>
                      <a:r>
                        <a:rPr lang="ru-RU" dirty="0" smtClean="0"/>
                        <a:t>Троицкий Собор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Picture 6" descr="Вид монастыр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929066"/>
            <a:ext cx="3375028" cy="1899659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5143504" y="5929330"/>
          <a:ext cx="311943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9438"/>
              </a:tblGrid>
              <a:tr h="460364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Нило-Столобенская</a:t>
                      </a:r>
                      <a:r>
                        <a:rPr lang="ru-RU" dirty="0" smtClean="0"/>
                        <a:t> пустынь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066800"/>
          </a:xfrm>
        </p:spPr>
        <p:txBody>
          <a:bodyPr/>
          <a:lstStyle/>
          <a:p>
            <a:r>
              <a:rPr lang="ru-RU" dirty="0" smtClean="0"/>
              <a:t>Города Тверской области </a:t>
            </a:r>
            <a:endParaRPr lang="ru-RU" dirty="0"/>
          </a:p>
        </p:txBody>
      </p:sp>
      <p:pic>
        <p:nvPicPr>
          <p:cNvPr id="34824" name="Picture 8" descr="undefine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428736"/>
            <a:ext cx="2095515" cy="3143272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85720" y="4929198"/>
          <a:ext cx="214314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Памятник Афанасию Никитину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2" descr="https://avatars.dzeninfra.ru/get-zen_doc/4979934/pub_60e6b45f52085c563edcb126_623eceb598509a74450d3681/scale_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9" y="1428737"/>
            <a:ext cx="3073316" cy="1928826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488" y="3571876"/>
          <a:ext cx="3119438" cy="674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9438"/>
              </a:tblGrid>
              <a:tr h="674678">
                <a:tc>
                  <a:txBody>
                    <a:bodyPr/>
                    <a:lstStyle/>
                    <a:p>
                      <a:r>
                        <a:rPr lang="ru-RU" dirty="0" smtClean="0"/>
                        <a:t>Памятник Михаилу Ярославовичу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4" descr="https://dynamic-media-cdn.tripadvisor.com/media/photo-o/1a/19/6e/30/19-2019.jpg?w=1200&amp;h=-1&amp;s=1"/>
          <p:cNvPicPr>
            <a:picLocks noChangeAspect="1" noChangeArrowheads="1"/>
          </p:cNvPicPr>
          <p:nvPr/>
        </p:nvPicPr>
        <p:blipFill>
          <a:blip r:embed="rId4"/>
          <a:srcRect l="13544" r="23325"/>
          <a:stretch>
            <a:fillRect/>
          </a:stretch>
        </p:blipFill>
        <p:spPr bwMode="auto">
          <a:xfrm>
            <a:off x="6429388" y="1500174"/>
            <a:ext cx="2350119" cy="2097071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429388" y="3786190"/>
          <a:ext cx="24288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</a:tblGrid>
              <a:tr h="7143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Церковь Михаила Тверского на острове Памяти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6" descr="undefine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4643446"/>
            <a:ext cx="2428877" cy="1821093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572132" y="5072074"/>
          <a:ext cx="3286116" cy="9286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16"/>
              </a:tblGrid>
              <a:tr h="928694">
                <a:tc>
                  <a:txBody>
                    <a:bodyPr/>
                    <a:lstStyle/>
                    <a:p>
                      <a:r>
                        <a:rPr lang="ru-RU" dirty="0" smtClean="0"/>
                        <a:t>Кафедральный Воскресенский собор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ШКОЛА\День герба и флага Тврской обл\карта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76483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Города Тверской области </a:t>
            </a:r>
            <a:endParaRPr lang="ru-RU" dirty="0"/>
          </a:p>
        </p:txBody>
      </p:sp>
      <p:pic>
        <p:nvPicPr>
          <p:cNvPr id="33800" name="Picture 8" descr="https://mykaleidoscope.ru/x/uploads/posts/2022-09/1663206724_57-mykaleidoscope-ru-p-zatoplennaya-tserkov-v-kalyazine-oboi-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4191029" cy="2357454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00034" y="4286256"/>
          <a:ext cx="319087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0876"/>
              </a:tblGrid>
              <a:tr h="603240">
                <a:tc>
                  <a:txBody>
                    <a:bodyPr/>
                    <a:lstStyle/>
                    <a:p>
                      <a:r>
                        <a:rPr lang="ru-RU" dirty="0" smtClean="0"/>
                        <a:t>Затопленная</a:t>
                      </a:r>
                      <a:r>
                        <a:rPr lang="ru-RU" baseline="0" dirty="0" smtClean="0"/>
                        <a:t> к</a:t>
                      </a:r>
                      <a:r>
                        <a:rPr lang="ru-RU" dirty="0" smtClean="0"/>
                        <a:t>олокольня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" name="Picture 2" descr="Введенская церков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285860"/>
            <a:ext cx="4287956" cy="2857520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143504" y="4357694"/>
          <a:ext cx="3190876" cy="60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0876"/>
              </a:tblGrid>
              <a:tr h="603240">
                <a:tc>
                  <a:txBody>
                    <a:bodyPr/>
                    <a:lstStyle/>
                    <a:p>
                      <a:r>
                        <a:rPr lang="ru-RU" dirty="0" smtClean="0"/>
                        <a:t>Введенская церковь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66800"/>
          </a:xfrm>
        </p:spPr>
        <p:txBody>
          <a:bodyPr/>
          <a:lstStyle/>
          <a:p>
            <a:r>
              <a:rPr lang="ru-RU" dirty="0" smtClean="0"/>
              <a:t>Города Тверской области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472" y="3714752"/>
          <a:ext cx="464347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3470"/>
              </a:tblGrid>
              <a:tr h="3571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Новоторжский</a:t>
                      </a:r>
                      <a:r>
                        <a:rPr lang="ru-RU" sz="1800" b="1" i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Борисоглебский монастырь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https://img-s.wfolio.com/x/23Q2n7kS-flJtGEKTA-UZtOWPXWTLZlh/BPfkJRx6tn6WvONaodtr1kRQ564dBdip/YI_9VJtTYf2tyauOtjyLtXkocKQrtbud/sVU2DRGAXUyEbN9VPIGCMU9jg0695-9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4500594" cy="2362812"/>
          </a:xfrm>
          <a:prstGeom prst="rect">
            <a:avLst/>
          </a:prstGeom>
          <a:noFill/>
        </p:spPr>
      </p:pic>
      <p:pic>
        <p:nvPicPr>
          <p:cNvPr id="32774" name="Picture 6" descr="https://www.deafnet.ru/images/files/torzhokskie-zolotoshve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1428736"/>
            <a:ext cx="3105932" cy="2071702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715008" y="3714752"/>
          <a:ext cx="3309918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9918"/>
              </a:tblGrid>
              <a:tr h="357190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Промысел – Золотое шитье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776" name="Picture 8" descr="https://avatars.dzeninfra.ru/get-zen_doc/4976231/pub_609ffc7be0626f5a38b06731_626d3c5302d18c713a40458a/scale_24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357694"/>
            <a:ext cx="3546929" cy="2357454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1538" y="6072206"/>
          <a:ext cx="2071702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</a:tblGrid>
              <a:tr h="357190">
                <a:tc>
                  <a:txBody>
                    <a:bodyPr/>
                    <a:lstStyle/>
                    <a:p>
                      <a:r>
                        <a:rPr lang="ru-RU" dirty="0" smtClean="0"/>
                        <a:t>Музей вертолетов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2778" name="Picture 10" descr=" Краткое описание&#10;В последние годы всё популярнее становится тенденция отдыха не в крупных городах России, а в провинциальных и малонаселенных.-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406808"/>
            <a:ext cx="4000528" cy="2250297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786314" y="4357694"/>
          <a:ext cx="142876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</a:tblGrid>
              <a:tr h="357190">
                <a:tc>
                  <a:txBody>
                    <a:bodyPr/>
                    <a:lstStyle/>
                    <a:p>
                      <a:r>
                        <a:rPr lang="ru-RU" dirty="0" smtClean="0"/>
                        <a:t>Кремль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066800"/>
          </a:xfrm>
        </p:spPr>
        <p:txBody>
          <a:bodyPr/>
          <a:lstStyle/>
          <a:p>
            <a:r>
              <a:rPr lang="ru-RU" dirty="0" smtClean="0"/>
              <a:t>Города Тверской области </a:t>
            </a:r>
            <a:endParaRPr lang="ru-RU" dirty="0"/>
          </a:p>
        </p:txBody>
      </p:sp>
      <p:pic>
        <p:nvPicPr>
          <p:cNvPr id="46082" name="Picture 2" descr="Храм Вознесения Господня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7298"/>
            <a:ext cx="2643206" cy="207543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3500438"/>
          <a:ext cx="264320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3206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Храм Вознесения Господня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6086" name="Picture 6" descr="https://static.tildacdn.com/tild3437-6365-4763-a132-633430353763/noroo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357298"/>
            <a:ext cx="3000396" cy="2000264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071802" y="3429000"/>
          <a:ext cx="3000396" cy="714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0396"/>
              </a:tblGrid>
              <a:tr h="71438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Деревянный дом купцов братьев Лужиных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6088" name="Picture 8" descr="undefin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1357298"/>
            <a:ext cx="2428892" cy="1821669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215074" y="3429000"/>
          <a:ext cx="2571768" cy="6429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</a:tblGrid>
              <a:tr h="642942">
                <a:tc>
                  <a:txBody>
                    <a:bodyPr/>
                    <a:lstStyle/>
                    <a:p>
                      <a:r>
                        <a:rPr lang="ru-RU" dirty="0" smtClean="0"/>
                        <a:t>Памятник-самолет Ту-124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6090" name="Picture 10" descr="Фотография храма Спасо-Преображенский собор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4214818"/>
            <a:ext cx="1928826" cy="1928827"/>
          </a:xfrm>
          <a:prstGeom prst="rect">
            <a:avLst/>
          </a:prstGeom>
          <a:noFill/>
        </p:spPr>
      </p:pic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1538" y="6072206"/>
          <a:ext cx="2786082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</a:tblGrid>
              <a:tr h="500066">
                <a:tc>
                  <a:txBody>
                    <a:bodyPr/>
                    <a:lstStyle/>
                    <a:p>
                      <a:r>
                        <a:rPr lang="ru-RU" sz="1600" dirty="0" err="1" smtClean="0"/>
                        <a:t>Спасо</a:t>
                      </a:r>
                      <a:r>
                        <a:rPr lang="ru-RU" sz="1600" baseline="0" dirty="0" err="1" smtClean="0"/>
                        <a:t>-Преображенский</a:t>
                      </a:r>
                      <a:r>
                        <a:rPr lang="ru-RU" sz="1600" baseline="0" dirty="0" smtClean="0"/>
                        <a:t> собор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6092" name="Picture 12" descr="Кимрский драматический теат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90" y="4214818"/>
            <a:ext cx="2628918" cy="1643074"/>
          </a:xfrm>
          <a:prstGeom prst="rect">
            <a:avLst/>
          </a:prstGeom>
          <a:noFill/>
        </p:spPr>
      </p:pic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643438" y="5929330"/>
          <a:ext cx="3405190" cy="603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5190"/>
              </a:tblGrid>
              <a:tr h="603240">
                <a:tc>
                  <a:txBody>
                    <a:bodyPr/>
                    <a:lstStyle/>
                    <a:p>
                      <a:r>
                        <a:rPr lang="ru-RU" dirty="0" smtClean="0"/>
                        <a:t>Театр драмы и комедии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.ibb.co/2FTGyGs/ima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1500174"/>
            <a:ext cx="3971924" cy="507436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/>
              <a:t>Афанасий </a:t>
            </a:r>
            <a:r>
              <a:rPr lang="ru-RU" dirty="0" smtClean="0"/>
              <a:t>Никитин</a:t>
            </a:r>
            <a:endParaRPr lang="ru-RU" dirty="0"/>
          </a:p>
        </p:txBody>
      </p:sp>
      <p:pic>
        <p:nvPicPr>
          <p:cNvPr id="30724" name="Picture 4" descr="https://indasil.club/uploads/posts/2022-11/1669325730_12-indasil-club-p-afanasii-nikitin-portret-vkontakte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85992"/>
            <a:ext cx="3001049" cy="32861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72000" y="2643182"/>
            <a:ext cx="43577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русский путешественник, писатель, тверской купец, автор знаменитых путевых записей, известных под названием «</a:t>
            </a:r>
            <a:r>
              <a:rPr lang="ru-RU" sz="2800" dirty="0" err="1" smtClean="0"/>
              <a:t>Хожение</a:t>
            </a:r>
            <a:r>
              <a:rPr lang="ru-RU" sz="2800" dirty="0" smtClean="0"/>
              <a:t> за три моря».</a:t>
            </a:r>
            <a:endParaRPr lang="ru-RU" sz="2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000108"/>
            <a:ext cx="4114800" cy="12858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Михаил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Евграфович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Салтыков-Щедрин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s://yk-resurs.ru/wp-content/uploads/2/2/a/22a4ad92448c18ed59c716e8f139a7c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3277830" cy="389242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00496" y="2357430"/>
            <a:ext cx="457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Михаил </a:t>
            </a:r>
            <a:r>
              <a:rPr lang="ru-RU" dirty="0" err="1" smtClean="0"/>
              <a:t>Евграфович</a:t>
            </a:r>
            <a:r>
              <a:rPr lang="ru-RU" dirty="0" smtClean="0"/>
              <a:t> Салтыков-Щедрин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прозаик, публицист, критик. Р</a:t>
            </a:r>
            <a:r>
              <a:rPr lang="ru-RU" dirty="0" smtClean="0"/>
              <a:t>одился в 1826 года в селе Спас-Угол Тверской губернии.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апреле 1860 г Салтыков-Щедрин был назначен вице-губернатором в Твери.</a:t>
            </a:r>
            <a:endParaRPr lang="ru-RU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4214818"/>
            <a:ext cx="1600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4071942"/>
            <a:ext cx="164782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4143380"/>
            <a:ext cx="15430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1285860"/>
            <a:ext cx="3429024" cy="71438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Михаил Иванович Калинин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s://cdnn21.img.ria.ru/images/155566/25/1555662554_0:0:2048:2473_1920x0_80_0_0_941a688dd27965f6c4a1612ddf9b9c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85992"/>
            <a:ext cx="2981881" cy="360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00562" y="2857496"/>
            <a:ext cx="42148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Родился в 1875 г. в д. Верхняя Троица </a:t>
            </a:r>
            <a:r>
              <a:rPr lang="ru-RU" dirty="0" err="1" smtClean="0"/>
              <a:t>Корчевского</a:t>
            </a:r>
            <a:r>
              <a:rPr lang="ru-RU" dirty="0" smtClean="0"/>
              <a:t> уезда (</a:t>
            </a:r>
            <a:r>
              <a:rPr lang="ru-RU" dirty="0" err="1" smtClean="0"/>
              <a:t>Кашинский</a:t>
            </a:r>
            <a:r>
              <a:rPr lang="ru-RU" dirty="0" smtClean="0"/>
              <a:t> р-н</a:t>
            </a:r>
            <a:r>
              <a:rPr lang="ru-RU" dirty="0" smtClean="0"/>
              <a:t>)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Российский </a:t>
            </a:r>
            <a:r>
              <a:rPr lang="ru-RU" dirty="0" smtClean="0"/>
              <a:t>революционный, советский </a:t>
            </a:r>
            <a:endParaRPr lang="ru-RU" dirty="0" smtClean="0"/>
          </a:p>
          <a:p>
            <a:pPr algn="ctr"/>
            <a:r>
              <a:rPr lang="ru-RU" dirty="0" smtClean="0"/>
              <a:t>государственный </a:t>
            </a:r>
            <a:r>
              <a:rPr lang="ru-RU" dirty="0" smtClean="0"/>
              <a:t>и партийный деятель.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285860"/>
            <a:ext cx="4043362" cy="139389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Андрей Николаевич Туполев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s://interesnyefakty.org/wp-content/uploads/andrej-tupolev-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85992"/>
            <a:ext cx="2849121" cy="36433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7686" y="278605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Гениальный конструктор родился 10 ноября 1888 года в Тверской губернии. Его родное село, которого сейчас нет на карте России, находилось в Кимрском районе и носило название </a:t>
            </a:r>
            <a:r>
              <a:rPr lang="ru-RU" dirty="0" err="1" smtClean="0"/>
              <a:t>Пустомазово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Андрей Николаевич советский </a:t>
            </a:r>
            <a:r>
              <a:rPr lang="ru-RU" dirty="0" smtClean="0"/>
              <a:t>авиаконструктор, ученый, доктор технических наук. Под его руководством создано более 100 типов самолетов, на которых установлено около 80 мировых </a:t>
            </a:r>
            <a:r>
              <a:rPr lang="ru-RU" dirty="0" smtClean="0"/>
              <a:t>рекордов.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357298"/>
            <a:ext cx="3186106" cy="11081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Илья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Валерьевич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Ковальчук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s://metaratings.ru/upload/iblock/717/717cd5798b371de326d4aec32070e5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86058"/>
            <a:ext cx="4321872" cy="24288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57818" y="2571744"/>
            <a:ext cx="35004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Илья </a:t>
            </a:r>
            <a:r>
              <a:rPr lang="ru-RU" dirty="0" smtClean="0"/>
              <a:t>родился </a:t>
            </a:r>
            <a:r>
              <a:rPr lang="ru-RU" dirty="0" smtClean="0"/>
              <a:t>15 апреля 1983 года в Калинине (ныне Тверь). 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Российский </a:t>
            </a:r>
            <a:r>
              <a:rPr lang="ru-RU" dirty="0" smtClean="0"/>
              <a:t>хоккеист, левый нападающий клуба КХЛ СКА (Санкт-Петербург) и сборной России. Двукратный чемпион мира (2008, 2009) в составе сборной России. 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Заслуженный </a:t>
            </a:r>
            <a:r>
              <a:rPr lang="ru-RU" dirty="0" smtClean="0"/>
              <a:t>мастер спорта России (2002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4643470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142984"/>
            <a:ext cx="3114668" cy="139389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Обручев Владимир Афанасьевич</a:t>
            </a:r>
            <a:endParaRPr lang="ru-RU" dirty="0"/>
          </a:p>
        </p:txBody>
      </p:sp>
      <p:pic>
        <p:nvPicPr>
          <p:cNvPr id="25602" name="Picture 2" descr="https://735606.selcdn.ru/thumbnails/photos/2019/08/23/jtxgv7dojimllcrz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14554"/>
            <a:ext cx="3828348" cy="26432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357686" y="2928934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Владимир Афанасьевич родился в городе Ржев Тверской губернии. Русский </a:t>
            </a:r>
            <a:r>
              <a:rPr lang="ru-RU" dirty="0" smtClean="0"/>
              <a:t>и советский учёный, организатор науки, писатель-фантаст и популяризатор науки, широко известен как геолог, историк геологии и горного дела, географ и путешественник.</a:t>
            </a:r>
            <a:endParaRPr lang="ru-RU" dirty="0"/>
          </a:p>
        </p:txBody>
      </p:sp>
      <p:pic>
        <p:nvPicPr>
          <p:cNvPr id="5122" name="Picture 2" descr="https://cdn.book24.ru/v2/ASE000000000841336/COVER/cover13d__w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4929198"/>
            <a:ext cx="1090690" cy="1714512"/>
          </a:xfrm>
          <a:prstGeom prst="rect">
            <a:avLst/>
          </a:prstGeom>
          <a:noFill/>
        </p:spPr>
      </p:pic>
      <p:pic>
        <p:nvPicPr>
          <p:cNvPr id="5124" name="Picture 4" descr="https://cdn.eksmo.ru/v2/ITD000000000310883/COVER/cover1__w8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4929198"/>
            <a:ext cx="1181016" cy="1785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Герб Тверской </a:t>
            </a:r>
            <a:r>
              <a:rPr lang="ru-RU" dirty="0" smtClean="0"/>
              <a:t>области</a:t>
            </a:r>
            <a:br>
              <a:rPr lang="ru-RU" dirty="0" smtClean="0"/>
            </a:br>
            <a:r>
              <a:rPr lang="ru-RU" dirty="0" smtClean="0"/>
              <a:t>В чем его геральдическое значение?</a:t>
            </a:r>
            <a:endParaRPr lang="ru-RU" dirty="0"/>
          </a:p>
        </p:txBody>
      </p:sp>
      <p:pic>
        <p:nvPicPr>
          <p:cNvPr id="4098" name="Picture 2" descr="https://pandia.ru/text/80/625/images/img1_83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825344" y="2652665"/>
            <a:ext cx="3493311" cy="351799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2571744"/>
            <a:ext cx="292892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Геральдика</a:t>
            </a:r>
            <a:r>
              <a:rPr lang="ru-RU" dirty="0" smtClean="0"/>
              <a:t> — специальная историческая дисциплина, занимающаяся изучением гербов, а также традиций и практики их использования.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857232"/>
            <a:ext cx="3971924" cy="125729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Александр Александрович Фадеев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iknigi.net/books_files/online_html/147105/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3116"/>
            <a:ext cx="2657285" cy="41862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6248" y="235743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Родина Александра Фадеева – село Кимры Тверской губернии, дата рождения – 24 декабря 1901 года. 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Александр </a:t>
            </a:r>
            <a:r>
              <a:rPr lang="ru-RU" dirty="0" smtClean="0"/>
              <a:t>Александрович </a:t>
            </a:r>
            <a:r>
              <a:rPr lang="ru-RU" dirty="0" smtClean="0"/>
              <a:t>известный </a:t>
            </a:r>
            <a:r>
              <a:rPr lang="ru-RU" dirty="0" smtClean="0"/>
              <a:t>советский писатель, журналист и общественный деятель, автор знаменитых романов «Молодая гвардия» и «Разгром». 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Во </a:t>
            </a:r>
            <a:r>
              <a:rPr lang="ru-RU" dirty="0" smtClean="0"/>
              <a:t>время Великой Отечественной войны Фадеев выполнял работу военного корреспондента на самых опасных участках фронта. 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600200"/>
            <a:ext cx="4043362" cy="161448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Андрей Дмитриевич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Дементьев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undefin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14554"/>
            <a:ext cx="2714644" cy="407196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9058" y="2643182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Будущий литератор родился в Твери 16 июля 1928 </a:t>
            </a:r>
            <a:r>
              <a:rPr lang="ru-RU" dirty="0" smtClean="0"/>
              <a:t>года.</a:t>
            </a:r>
          </a:p>
          <a:p>
            <a:pPr algn="ctr"/>
            <a:r>
              <a:rPr lang="ru-RU" dirty="0" smtClean="0"/>
              <a:t>Андрей Дементьев – одаренный поэт, телеведущий, редактор журнала «Юность» и автор передачи на «Радио России». </a:t>
            </a:r>
            <a:endParaRPr lang="ru-RU" dirty="0" smtClean="0"/>
          </a:p>
          <a:p>
            <a:pPr algn="ctr"/>
            <a:r>
              <a:rPr lang="ru-RU" dirty="0" smtClean="0"/>
              <a:t>Стихи </a:t>
            </a:r>
            <a:r>
              <a:rPr lang="ru-RU" dirty="0" smtClean="0"/>
              <a:t>знаменитости находят отклик в душах самых разных людей и впечатляют своей музыкальностью. Именно поэтому десятки чудесных произведений стихотворца впоследствии стали известными </a:t>
            </a:r>
            <a:r>
              <a:rPr lang="ru-RU" dirty="0" smtClean="0"/>
              <a:t>песнями.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85794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Знаменитые жители 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Тверской области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285860"/>
            <a:ext cx="3757610" cy="118585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Сергей </a:t>
            </a:r>
            <a:r>
              <a:rPr lang="ru-RU" dirty="0" smtClean="0"/>
              <a:t>Владимирович</a:t>
            </a:r>
          </a:p>
          <a:p>
            <a:pPr algn="ctr">
              <a:buNone/>
            </a:pPr>
            <a:r>
              <a:rPr lang="ru-RU" dirty="0" smtClean="0"/>
              <a:t>Корсаков</a:t>
            </a:r>
            <a:endParaRPr lang="ru-RU" dirty="0"/>
          </a:p>
        </p:txBody>
      </p:sp>
      <p:pic>
        <p:nvPicPr>
          <p:cNvPr id="22530" name="Picture 2" descr="https://sun1-99.userapi.com/impg/7ITwGfQ4WWJr5eI3AQqmu0GlczXCDrvwb7D5ZA/yP8H9XiBqGs.jpg?size=1180x730&amp;quality=96&amp;sign=3559435c6acffe079acc9e0456ade38f&amp;c_uniq_tag=udzICvCbPQkZ4DJF9m6ETWbv4B4d1lA5F04-YsTtrUk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714620"/>
            <a:ext cx="4157105" cy="25717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00563" y="2928934"/>
            <a:ext cx="45005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Сергей Владимирович школьные годы провел в городе Кимры.</a:t>
            </a:r>
          </a:p>
          <a:p>
            <a:r>
              <a:rPr lang="ru-RU" dirty="0" smtClean="0"/>
              <a:t>Сегодня он российский космонавт-испытатель. </a:t>
            </a:r>
          </a:p>
          <a:p>
            <a:r>
              <a:rPr lang="ru-RU" dirty="0" smtClean="0"/>
              <a:t>127-й </a:t>
            </a:r>
            <a:r>
              <a:rPr lang="ru-RU" dirty="0" smtClean="0"/>
              <a:t>космонавт СССР/России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.ibb.co/2FTGyGs/ima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Геральдическое 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герба Тверской области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329246" cy="497207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Герб Тверской области включает три элемента, каждый из которых имеет важное и самостоятельное значение: </a:t>
            </a:r>
          </a:p>
          <a:p>
            <a:r>
              <a:rPr lang="ru-RU" b="1" i="1" dirty="0" smtClean="0"/>
              <a:t>золотой </a:t>
            </a:r>
            <a:r>
              <a:rPr lang="ru-RU" dirty="0" smtClean="0"/>
              <a:t>(желтый) стол (трон) тверского герба; </a:t>
            </a:r>
          </a:p>
          <a:p>
            <a:r>
              <a:rPr lang="ru-RU" i="1" dirty="0" smtClean="0"/>
              <a:t>корона</a:t>
            </a:r>
            <a:r>
              <a:rPr lang="ru-RU" dirty="0" smtClean="0"/>
              <a:t> (шапка Мономаха) тверского герба и червленый (красный) цвет поля геральдического </a:t>
            </a:r>
            <a:r>
              <a:rPr lang="ru-RU" b="1" i="1" dirty="0" smtClean="0"/>
              <a:t>щита.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В геральдической науке принята определенная система значений цветов,</a:t>
            </a:r>
          </a:p>
          <a:p>
            <a:r>
              <a:rPr lang="ru-RU" dirty="0" smtClean="0"/>
              <a:t> </a:t>
            </a:r>
            <a:r>
              <a:rPr lang="ru-RU" b="1" i="1" dirty="0" smtClean="0"/>
              <a:t>золотой (желтый)</a:t>
            </a:r>
            <a:r>
              <a:rPr lang="ru-RU" dirty="0" smtClean="0"/>
              <a:t> цвет означает благородство, правду, гармонию, мудрость, верховенство, величие и богатство. В древности золото повсеместно символизировало Солнце</a:t>
            </a:r>
          </a:p>
          <a:p>
            <a:r>
              <a:rPr lang="ru-RU" b="1" i="1" dirty="0" smtClean="0"/>
              <a:t>Червленый (красный</a:t>
            </a:r>
            <a:r>
              <a:rPr lang="ru-RU" dirty="0" smtClean="0"/>
              <a:t>) цвет всегда был символом жизни и указывал на силу, мужество, любовь и храбрость.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8674" name="AutoShape 2" descr="https://www.mintrans.tver.ru/upload/iblock/2df/%D0%B3%D0%B5%D1%80%D0%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www.mintrans.tver.ru/upload/iblock/2df/%D0%B3%D0%B5%D1%80%D0%B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https://xn--80aaccp4ajwpkgbl4lpb.xn--p1ai/foto/%D0%93%D0%B5%D1%80%D0%B1%20%D0%A2%D0%9E%20%D0%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2143116"/>
            <a:ext cx="2824324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.ibb.co/2FTGyGs/ima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4000528" cy="135732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Вопрос </a:t>
            </a:r>
            <a:r>
              <a:rPr lang="ru-RU" dirty="0" smtClean="0"/>
              <a:t>1. </a:t>
            </a:r>
            <a:r>
              <a:rPr lang="ru-RU" dirty="0" smtClean="0"/>
              <a:t>В каком году возникло Тверское княжество?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4214818"/>
          <a:ext cx="7286676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3643338"/>
              </a:tblGrid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1247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1380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Б)1156 г.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987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6626" name="Picture 2" descr="https://nasledie-mo.ru/wp-content/uploads/2023-3.jpeg"/>
          <p:cNvPicPr>
            <a:picLocks noChangeAspect="1" noChangeArrowheads="1"/>
          </p:cNvPicPr>
          <p:nvPr/>
        </p:nvPicPr>
        <p:blipFill>
          <a:blip r:embed="rId2"/>
          <a:srcRect l="-369" t="21622"/>
          <a:stretch>
            <a:fillRect/>
          </a:stretch>
        </p:blipFill>
        <p:spPr bwMode="auto">
          <a:xfrm>
            <a:off x="4643438" y="1643050"/>
            <a:ext cx="4152869" cy="20717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3829048" cy="25431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Вопрос </a:t>
            </a:r>
            <a:r>
              <a:rPr lang="ru-RU" dirty="0" smtClean="0"/>
              <a:t>2. </a:t>
            </a:r>
            <a:r>
              <a:rPr lang="ru-RU" dirty="0" smtClean="0"/>
              <a:t>В каком году был принят Закон Тверской области "О гербе и флаге Тверской </a:t>
            </a:r>
            <a:r>
              <a:rPr lang="ru-RU" dirty="0" smtClean="0"/>
              <a:t>области«?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4357694"/>
          <a:ext cx="7358114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9057"/>
                <a:gridCol w="3679057"/>
              </a:tblGrid>
              <a:tr h="110728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1995 г 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1990 г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0728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Б)1996 г 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1998 г.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857364"/>
            <a:ext cx="3481385" cy="172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57430"/>
            <a:ext cx="5043494" cy="2185989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Вопрос 3.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был первым князем Тверского княжества?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4357694"/>
          <a:ext cx="7500990" cy="2214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0495"/>
                <a:gridCol w="3750495"/>
              </a:tblGrid>
              <a:tr h="140219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Александр Ярославович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Михаил Ярославович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12383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Святослав 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Ярославович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 </a:t>
                      </a: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Ярославович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5602" name="Picture 2" descr="https://ic.pics.livejournal.com/clio_historia/86301992/15981688/15981688_1000.jpg"/>
          <p:cNvPicPr>
            <a:picLocks noChangeAspect="1" noChangeArrowheads="1"/>
          </p:cNvPicPr>
          <p:nvPr/>
        </p:nvPicPr>
        <p:blipFill>
          <a:blip r:embed="rId2" cstate="print"/>
          <a:srcRect b="25287"/>
          <a:stretch>
            <a:fillRect/>
          </a:stretch>
        </p:blipFill>
        <p:spPr bwMode="auto">
          <a:xfrm>
            <a:off x="5929322" y="1857364"/>
            <a:ext cx="1999121" cy="2378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066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Интеллектуальный раунд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57428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Вопрос 4.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животное является символом Тверской области, который уходит корнями в конец XIV века и носит положительный смысл и означает особый характер?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3643314"/>
          <a:ext cx="7286676" cy="1857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8"/>
                <a:gridCol w="3643338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А) Лошадь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В) Волк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Б)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Козел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Г) Медведь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316</TotalTime>
  <Words>894</Words>
  <Application>Microsoft Office PowerPoint</Application>
  <PresentationFormat>Экран (4:3)</PresentationFormat>
  <Paragraphs>146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Городская</vt:lpstr>
      <vt:lpstr>Слайд 1</vt:lpstr>
      <vt:lpstr>Слайд 2</vt:lpstr>
      <vt:lpstr>Герб Тверской области В чем его геральдическое значение?</vt:lpstr>
      <vt:lpstr>Геральдическое значение герба Тверской области </vt:lpstr>
      <vt:lpstr>Слайд 5</vt:lpstr>
      <vt:lpstr>Интеллектуальный раунд</vt:lpstr>
      <vt:lpstr>Интеллектуальный раунд</vt:lpstr>
      <vt:lpstr>Интеллектуальный раунд</vt:lpstr>
      <vt:lpstr>Интеллектуальный раунд</vt:lpstr>
      <vt:lpstr>Интеллектуальный раунд</vt:lpstr>
      <vt:lpstr>Интеллектуальный раунд</vt:lpstr>
      <vt:lpstr>Интеллектуальный раунд</vt:lpstr>
      <vt:lpstr>Интеллектуальный раунд</vt:lpstr>
      <vt:lpstr>Интеллектуальный раунд</vt:lpstr>
      <vt:lpstr>Интеллектуальный раунд</vt:lpstr>
      <vt:lpstr>Слайд 16</vt:lpstr>
      <vt:lpstr>Города Тверской области </vt:lpstr>
      <vt:lpstr>Города Тверской области </vt:lpstr>
      <vt:lpstr>Города Тверской области </vt:lpstr>
      <vt:lpstr>Города Тверской области </vt:lpstr>
      <vt:lpstr>Города Тверской области </vt:lpstr>
      <vt:lpstr>Города Тверской области </vt:lpstr>
      <vt:lpstr>Слайд 23</vt:lpstr>
      <vt:lpstr>Знаменитые жители  Тверской области </vt:lpstr>
      <vt:lpstr>Знаменитые жители  Тверской области </vt:lpstr>
      <vt:lpstr>Знаменитые жители  Тверской области </vt:lpstr>
      <vt:lpstr>Знаменитые жители  Тверской области </vt:lpstr>
      <vt:lpstr>Знаменитые жители   Тверской области </vt:lpstr>
      <vt:lpstr>Знаменитые жители  Тверской области </vt:lpstr>
      <vt:lpstr>Знаменитые жители  Тверской области </vt:lpstr>
      <vt:lpstr>Знаменитые жители  Тверской области </vt:lpstr>
      <vt:lpstr>Знаменитые жители  Тверской области 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</dc:creator>
  <cp:lastModifiedBy>12</cp:lastModifiedBy>
  <cp:revision>67</cp:revision>
  <dcterms:created xsi:type="dcterms:W3CDTF">2023-10-16T13:04:21Z</dcterms:created>
  <dcterms:modified xsi:type="dcterms:W3CDTF">2023-10-18T21:52:26Z</dcterms:modified>
</cp:coreProperties>
</file>