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notesMasterIdLst>
    <p:notesMasterId r:id="rId25"/>
  </p:notesMasterIdLst>
  <p:sldIdLst>
    <p:sldId id="270" r:id="rId2"/>
    <p:sldId id="267" r:id="rId3"/>
    <p:sldId id="257" r:id="rId4"/>
    <p:sldId id="259" r:id="rId5"/>
    <p:sldId id="287" r:id="rId6"/>
    <p:sldId id="271" r:id="rId7"/>
    <p:sldId id="272" r:id="rId8"/>
    <p:sldId id="288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9" r:id="rId23"/>
    <p:sldId id="286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5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44D663-FC4A-46F7-BD79-B59C4971EBF4}" type="datetimeFigureOut">
              <a:rPr lang="ru-RU" smtClean="0"/>
              <a:pPr/>
              <a:t>01.03.2023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E6C721-8F4D-4504-A59D-C26374595E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ABB9E-458A-4EDC-9913-723C12E3F472}" type="datetimeFigureOut">
              <a:rPr lang="ru-RU" smtClean="0"/>
              <a:pPr/>
              <a:t>01.03.2023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E699-A3B9-4E59-901E-3D506E74E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ABB9E-458A-4EDC-9913-723C12E3F472}" type="datetimeFigureOut">
              <a:rPr lang="ru-RU" smtClean="0"/>
              <a:pPr/>
              <a:t>01.03.2023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E699-A3B9-4E59-901E-3D506E74E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ABB9E-458A-4EDC-9913-723C12E3F472}" type="datetimeFigureOut">
              <a:rPr lang="ru-RU" smtClean="0"/>
              <a:pPr/>
              <a:t>01.03.2023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E699-A3B9-4E59-901E-3D506E74E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ABB9E-458A-4EDC-9913-723C12E3F472}" type="datetimeFigureOut">
              <a:rPr lang="ru-RU" smtClean="0"/>
              <a:pPr/>
              <a:t>01.03.2023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E699-A3B9-4E59-901E-3D506E74E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ABB9E-458A-4EDC-9913-723C12E3F472}" type="datetimeFigureOut">
              <a:rPr lang="ru-RU" smtClean="0"/>
              <a:pPr/>
              <a:t>01.03.2023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E699-A3B9-4E59-901E-3D506E74E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ABB9E-458A-4EDC-9913-723C12E3F472}" type="datetimeFigureOut">
              <a:rPr lang="ru-RU" smtClean="0"/>
              <a:pPr/>
              <a:t>01.03.2023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E699-A3B9-4E59-901E-3D506E74E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ABB9E-458A-4EDC-9913-723C12E3F472}" type="datetimeFigureOut">
              <a:rPr lang="ru-RU" smtClean="0"/>
              <a:pPr/>
              <a:t>01.03.2023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E699-A3B9-4E59-901E-3D506E74E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ABB9E-458A-4EDC-9913-723C12E3F472}" type="datetimeFigureOut">
              <a:rPr lang="ru-RU" smtClean="0"/>
              <a:pPr/>
              <a:t>01.03.2023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E699-A3B9-4E59-901E-3D506E74E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ABB9E-458A-4EDC-9913-723C12E3F472}" type="datetimeFigureOut">
              <a:rPr lang="ru-RU" smtClean="0"/>
              <a:pPr/>
              <a:t>01.03.2023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E699-A3B9-4E59-901E-3D506E74E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ABB9E-458A-4EDC-9913-723C12E3F472}" type="datetimeFigureOut">
              <a:rPr lang="ru-RU" smtClean="0"/>
              <a:pPr/>
              <a:t>01.03.2023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E699-A3B9-4E59-901E-3D506E74E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ABB9E-458A-4EDC-9913-723C12E3F472}" type="datetimeFigureOut">
              <a:rPr lang="ru-RU" smtClean="0"/>
              <a:pPr/>
              <a:t>01.03.2023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E699-A3B9-4E59-901E-3D506E74E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ABB9E-458A-4EDC-9913-723C12E3F472}" type="datetimeFigureOut">
              <a:rPr lang="ru-RU" smtClean="0"/>
              <a:pPr/>
              <a:t>01.03.2023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E0E699-A3B9-4E59-901E-3D506E74E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3" Type="http://schemas.openxmlformats.org/officeDocument/2006/relationships/slide" Target="slide13.xml"/><Relationship Id="rId7" Type="http://schemas.openxmlformats.org/officeDocument/2006/relationships/slide" Target="slide1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5" Type="http://schemas.openxmlformats.org/officeDocument/2006/relationships/slide" Target="slide18.xml"/><Relationship Id="rId4" Type="http://schemas.openxmlformats.org/officeDocument/2006/relationships/slide" Target="slide19.xml"/><Relationship Id="rId9" Type="http://schemas.openxmlformats.org/officeDocument/2006/relationships/slide" Target="slide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900igr.net/up/datai/119150/0015-033-.jpg"/>
          <p:cNvPicPr>
            <a:picLocks noChangeAspect="1" noChangeArrowheads="1"/>
          </p:cNvPicPr>
          <p:nvPr/>
        </p:nvPicPr>
        <p:blipFill>
          <a:blip r:embed="rId2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78151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214414" y="357166"/>
            <a:ext cx="72152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1.03.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Классная работа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14942" y="1571612"/>
            <a:ext cx="35718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«Прежде чем решать задачу – прочитай условие»</a:t>
            </a: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Жак Адамар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14480" y="3286124"/>
            <a:ext cx="70644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Решение задач практического содержания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900igr.net/up/datai/119150/0015-033-.jpg"/>
          <p:cNvPicPr>
            <a:picLocks noChangeAspect="1" noChangeArrowheads="1"/>
          </p:cNvPicPr>
          <p:nvPr/>
        </p:nvPicPr>
        <p:blipFill>
          <a:blip r:embed="rId2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78151"/>
          </a:xfrm>
          <a:prstGeom prst="rect">
            <a:avLst/>
          </a:prstGeom>
          <a:noFill/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928662" y="500043"/>
            <a:ext cx="764386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Вопрос 1. Правильный ответ: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Высота истока 210 м, высота устья 79 м, длина реки 650 м, падение (разность между высотой истока и устья реки) 210 м-79 м = 131 м, уклон (отношение величины падения реки к её длине 13100 см : 650 км =20 2/13см/ км.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Критерии оценивания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Текст заполнен правильно, приведены все вычисления – 2 балла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тексте допущены одна-две ошибки – 1 балл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таблице допущено три и более ошибок или ответ неправильный – 0 баллов</a:t>
            </a:r>
          </a:p>
          <a:p>
            <a:pPr marL="0" marR="0" lvl="0" indent="53975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857192" y="4000504"/>
            <a:ext cx="828680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Вопрос 2. Назовите число, когда наступает пик половодья?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Правильный ответ 15 апрель.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Критерии оценивания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Названа дата 15 апрель – 2 балла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Допущена одна – две ошибки (названы даты 14 или 16 марта) – 1 балл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Дата названа неверно – 0 баллов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900igr.net/up/datai/119150/0015-033-.jpg"/>
          <p:cNvPicPr>
            <a:picLocks noChangeAspect="1" noChangeArrowheads="1"/>
          </p:cNvPicPr>
          <p:nvPr/>
        </p:nvPicPr>
        <p:blipFill>
          <a:blip r:embed="rId2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78151"/>
          </a:xfrm>
          <a:prstGeom prst="rect">
            <a:avLst/>
          </a:prstGeom>
          <a:noFill/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42875" y="1571625"/>
            <a:ext cx="8786813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Раз — мы встали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Распрямились.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Два — согнулись, наклонились.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 Три — руками три хлопка.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   А четыре — под бока.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Пять — руками помахать.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Шесть — на место сесть опять.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928794" y="571480"/>
            <a:ext cx="4897437" cy="8683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Физкультминутка</a:t>
            </a:r>
          </a:p>
        </p:txBody>
      </p:sp>
      <p:pic>
        <p:nvPicPr>
          <p:cNvPr id="8" name="Picture 5" descr="449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285728"/>
            <a:ext cx="2125662" cy="153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900igr.net/up/datai/119150/0015-033-.jpg"/>
          <p:cNvPicPr>
            <a:picLocks noChangeAspect="1" noChangeArrowheads="1"/>
          </p:cNvPicPr>
          <p:nvPr/>
        </p:nvPicPr>
        <p:blipFill>
          <a:blip r:embed="rId2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78151"/>
          </a:xfrm>
          <a:prstGeom prst="rect">
            <a:avLst/>
          </a:prstGeom>
          <a:noFill/>
        </p:spPr>
      </p:pic>
      <p:sp>
        <p:nvSpPr>
          <p:cNvPr id="9" name="1         Rectangl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428992" y="2214554"/>
            <a:ext cx="714380" cy="985838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dirty="0"/>
              <a:t>1</a:t>
            </a:r>
          </a:p>
        </p:txBody>
      </p:sp>
      <p:sp>
        <p:nvSpPr>
          <p:cNvPr id="12" name="111         Rectangle 1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786314" y="4857760"/>
            <a:ext cx="685800" cy="9144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dirty="0" smtClean="0"/>
              <a:t>7</a:t>
            </a:r>
            <a:endParaRPr lang="ru-RU" altLang="ru-RU" sz="3200" b="1" dirty="0"/>
          </a:p>
        </p:txBody>
      </p:sp>
      <p:sp>
        <p:nvSpPr>
          <p:cNvPr id="14" name="33         Rectangle 19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143636" y="3500438"/>
            <a:ext cx="685800" cy="9144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dirty="0" smtClean="0"/>
              <a:t>6</a:t>
            </a:r>
            <a:endParaRPr lang="ru-RU" altLang="ru-RU" sz="3200" b="1" dirty="0"/>
          </a:p>
        </p:txBody>
      </p:sp>
      <p:sp>
        <p:nvSpPr>
          <p:cNvPr id="15" name="22       Rectangle 20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4786314" y="3571876"/>
            <a:ext cx="685800" cy="962023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dirty="0" smtClean="0"/>
              <a:t>5</a:t>
            </a:r>
            <a:endParaRPr lang="ru-RU" altLang="ru-RU" sz="3200" b="1" dirty="0"/>
          </a:p>
        </p:txBody>
      </p:sp>
      <p:sp>
        <p:nvSpPr>
          <p:cNvPr id="16" name="11       Rectangle 21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3428992" y="3571876"/>
            <a:ext cx="685800" cy="9144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dirty="0" smtClean="0"/>
              <a:t>4</a:t>
            </a:r>
            <a:endParaRPr lang="ru-RU" altLang="ru-RU" sz="3200" b="1" dirty="0"/>
          </a:p>
        </p:txBody>
      </p:sp>
      <p:sp>
        <p:nvSpPr>
          <p:cNvPr id="17" name="2      Rectangle 28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4786314" y="2214554"/>
            <a:ext cx="685800" cy="9144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dirty="0"/>
              <a:t>2</a:t>
            </a:r>
          </a:p>
        </p:txBody>
      </p:sp>
      <p:sp>
        <p:nvSpPr>
          <p:cNvPr id="18" name="3         Rectangle 29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6143636" y="2214554"/>
            <a:ext cx="685800" cy="9144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/>
              <a:t>3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928926" y="928670"/>
            <a:ext cx="44370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Выбери номер задания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900igr.net/up/datai/119150/0015-033-.jpg"/>
          <p:cNvPicPr>
            <a:picLocks noChangeAspect="1" noChangeArrowheads="1"/>
          </p:cNvPicPr>
          <p:nvPr/>
        </p:nvPicPr>
        <p:blipFill>
          <a:blip r:embed="rId2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78151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42976" y="3286124"/>
          <a:ext cx="7143801" cy="2711778"/>
        </p:xfrm>
        <a:graphic>
          <a:graphicData uri="http://schemas.openxmlformats.org/drawingml/2006/table">
            <a:tbl>
              <a:tblPr/>
              <a:tblGrid>
                <a:gridCol w="1811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1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12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100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905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kern="50" dirty="0">
                          <a:latin typeface="Times New Roman"/>
                          <a:ea typeface="Andale Sans UI"/>
                          <a:cs typeface="Arial"/>
                        </a:rPr>
                        <a:t>Марка бумаги</a:t>
                      </a:r>
                      <a:endParaRPr lang="ru-RU" sz="2400" kern="50" dirty="0">
                        <a:latin typeface="Times New Roman"/>
                        <a:ea typeface="Andale Sans UI"/>
                        <a:cs typeface="Arial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indent="57785" algn="ctr">
                        <a:spcAft>
                          <a:spcPts val="0"/>
                        </a:spcAft>
                      </a:pPr>
                      <a:r>
                        <a:rPr lang="ru-RU" sz="2400" b="1" kern="50" dirty="0">
                          <a:latin typeface="Times New Roman"/>
                          <a:ea typeface="Andale Sans UI"/>
                          <a:cs typeface="Arial"/>
                        </a:rPr>
                        <a:t>Количество листов в пачке</a:t>
                      </a:r>
                      <a:endParaRPr lang="ru-RU" sz="2400" kern="50" dirty="0">
                        <a:latin typeface="Times New Roman"/>
                        <a:ea typeface="Andale Sans UI"/>
                        <a:cs typeface="Arial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indent="78740" algn="ctr">
                        <a:spcAft>
                          <a:spcPts val="0"/>
                        </a:spcAft>
                      </a:pPr>
                      <a:r>
                        <a:rPr lang="ru-RU" sz="2400" b="1" kern="50" dirty="0">
                          <a:latin typeface="Times New Roman"/>
                          <a:ea typeface="Andale Sans UI"/>
                          <a:cs typeface="Arial"/>
                        </a:rPr>
                        <a:t>Цена пачки</a:t>
                      </a:r>
                      <a:endParaRPr lang="ru-RU" sz="2400" kern="50" dirty="0">
                        <a:latin typeface="Times New Roman"/>
                        <a:ea typeface="Andale Sans UI"/>
                        <a:cs typeface="Arial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indent="71755" algn="ctr">
                        <a:spcAft>
                          <a:spcPts val="0"/>
                        </a:spcAft>
                      </a:pPr>
                      <a:r>
                        <a:rPr lang="ru-RU" sz="2400" b="1" kern="50">
                          <a:latin typeface="Times New Roman"/>
                          <a:ea typeface="Andale Sans UI"/>
                          <a:cs typeface="Arial"/>
                        </a:rPr>
                        <a:t>Цена за 1000 листов</a:t>
                      </a:r>
                      <a:endParaRPr lang="ru-RU" sz="2400" kern="50">
                        <a:latin typeface="Times New Roman"/>
                        <a:ea typeface="Andale Sans UI"/>
                        <a:cs typeface="Arial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27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kern="50">
                          <a:latin typeface="Times New Roman"/>
                          <a:ea typeface="Andale Sans UI"/>
                          <a:cs typeface="Arial"/>
                        </a:rPr>
                        <a:t>«Лучшая»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kern="50">
                          <a:latin typeface="Times New Roman"/>
                          <a:ea typeface="Andale Sans UI"/>
                          <a:cs typeface="Arial"/>
                        </a:rPr>
                        <a:t>200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kern="50" dirty="0">
                          <a:latin typeface="Times New Roman"/>
                          <a:ea typeface="Andale Sans UI"/>
                          <a:cs typeface="Arial"/>
                        </a:rPr>
                        <a:t>125 руб.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spcAft>
                          <a:spcPts val="0"/>
                        </a:spcAft>
                      </a:pPr>
                      <a:endParaRPr lang="ru-RU" sz="2400" kern="50" dirty="0">
                        <a:latin typeface="Times New Roman"/>
                        <a:ea typeface="Andale Sans UI"/>
                        <a:cs typeface="Arial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27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kern="50">
                          <a:latin typeface="Times New Roman"/>
                          <a:ea typeface="Andale Sans UI"/>
                          <a:cs typeface="Arial"/>
                        </a:rPr>
                        <a:t>«Снежок»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kern="50">
                          <a:latin typeface="Times New Roman"/>
                          <a:ea typeface="Andale Sans UI"/>
                          <a:cs typeface="Arial"/>
                        </a:rPr>
                        <a:t>500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78740" algn="ctr">
                        <a:spcAft>
                          <a:spcPts val="0"/>
                        </a:spcAft>
                      </a:pPr>
                      <a:r>
                        <a:rPr lang="ru-RU" sz="2400" kern="50" dirty="0">
                          <a:latin typeface="Times New Roman"/>
                          <a:ea typeface="Andale Sans UI"/>
                          <a:cs typeface="Arial"/>
                        </a:rPr>
                        <a:t>320 руб.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spcAft>
                          <a:spcPts val="0"/>
                        </a:spcAft>
                      </a:pPr>
                      <a:endParaRPr lang="ru-RU" sz="2400" kern="50" dirty="0">
                        <a:latin typeface="Times New Roman"/>
                        <a:ea typeface="Andale Sans UI"/>
                        <a:cs typeface="Arial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27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kern="50">
                          <a:latin typeface="Times New Roman"/>
                          <a:ea typeface="Andale Sans UI"/>
                          <a:cs typeface="Arial"/>
                        </a:rPr>
                        <a:t>«Сирень»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kern="50" dirty="0">
                          <a:latin typeface="Times New Roman"/>
                          <a:ea typeface="Andale Sans UI"/>
                          <a:cs typeface="Arial"/>
                        </a:rPr>
                        <a:t>250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kern="50">
                          <a:latin typeface="Times New Roman"/>
                          <a:ea typeface="Andale Sans UI"/>
                          <a:cs typeface="Arial"/>
                        </a:rPr>
                        <a:t>140 руб.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spcAft>
                          <a:spcPts val="0"/>
                        </a:spcAft>
                      </a:pPr>
                      <a:endParaRPr lang="ru-RU" sz="2400" kern="50" dirty="0">
                        <a:latin typeface="Times New Roman"/>
                        <a:ea typeface="Andale Sans UI"/>
                        <a:cs typeface="Arial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857224" y="857232"/>
            <a:ext cx="7786742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-52"/>
                <a:cs typeface="Times New Roman" pitchFamily="18" charset="0"/>
              </a:rPr>
              <a:t>В магазине продаётся офисная бумага разных торговых марок в разных пачках и по различной цене. Нужно купить 1000 листов бумаги одной марки. Сколько рублей будет стоить наиболее дешёвая покупка? 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14744" y="285728"/>
            <a:ext cx="19423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Задача 1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право 8">
            <a:hlinkClick r:id="rId3" action="ppaction://hlinksldjump"/>
          </p:cNvPr>
          <p:cNvSpPr/>
          <p:nvPr/>
        </p:nvSpPr>
        <p:spPr>
          <a:xfrm>
            <a:off x="7286644" y="6215082"/>
            <a:ext cx="714380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900igr.net/up/datai/119150/0015-033-.jpg"/>
          <p:cNvPicPr>
            <a:picLocks noChangeAspect="1" noChangeArrowheads="1"/>
          </p:cNvPicPr>
          <p:nvPr/>
        </p:nvPicPr>
        <p:blipFill>
          <a:blip r:embed="rId2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7815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714744" y="285728"/>
            <a:ext cx="19423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Задача 2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071538" y="1214422"/>
            <a:ext cx="735811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Принтер печатает 72 страницы за 3 минуты. За какое время этот принтер напечатает 120 страниц?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Запишите решение и ответ.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7286644" y="6215082"/>
            <a:ext cx="714380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9" name="Picture 3" descr="http://68.img.avito.st/image/1/4duUb7a_TTLiyr802iyE-Q3MSzgqDEnAJsxPNCzKTzIgi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3500438"/>
            <a:ext cx="3390896" cy="25431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900igr.net/up/datai/119150/0015-033-.jpg"/>
          <p:cNvPicPr>
            <a:picLocks noChangeAspect="1" noChangeArrowheads="1"/>
          </p:cNvPicPr>
          <p:nvPr/>
        </p:nvPicPr>
        <p:blipFill>
          <a:blip r:embed="rId2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7815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714744" y="285728"/>
            <a:ext cx="19423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Задача 3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488" y="3071810"/>
          <a:ext cx="3724284" cy="2585093"/>
        </p:xfrm>
        <a:graphic>
          <a:graphicData uri="http://schemas.openxmlformats.org/drawingml/2006/table">
            <a:tbl>
              <a:tblPr/>
              <a:tblGrid>
                <a:gridCol w="18621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21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95413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Упаковка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Цена за упаковку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742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200 г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52 руб.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742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250 г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62 руб.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742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300 г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75 руб.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742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200 г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ctr" rtl="0"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+mj-lt"/>
                        <a:buAutoNum type="arabicPeriod" startAt="85"/>
                      </a:pPr>
                      <a:r>
                        <a:rPr lang="ru-RU" sz="2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уб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.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000100" y="1071546"/>
            <a:ext cx="7358114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магазине продается несколько видов творога в различных упаковках и по различной цене. Какова наименьшая цена за килограмм творога среди данных в таблице видов?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>
            <a:off x="7286644" y="6215082"/>
            <a:ext cx="714380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900igr.net/up/datai/119150/0015-033-.jpg"/>
          <p:cNvPicPr>
            <a:picLocks noChangeAspect="1" noChangeArrowheads="1"/>
          </p:cNvPicPr>
          <p:nvPr/>
        </p:nvPicPr>
        <p:blipFill>
          <a:blip r:embed="rId2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7815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714744" y="285728"/>
            <a:ext cx="19423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Задача 4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285852" y="1071546"/>
            <a:ext cx="692945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Ваня купил два батона хлеба, полкило колбасы и полтора килограмма картошки. Один батон хлеба стоит 23 рубля, один килограмм колбасы 360 рублей, а один килограмм картошки  — 40 рублей. Какую сдачу получит Ваня с 500 рублей?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Запишите решение и ответ.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7286644" y="6215082"/>
            <a:ext cx="714380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1" name="Picture 3" descr="http://s1.1zoom.ru/big7/767/Bread_Knife_Sausage_572226_2560x169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3500438"/>
            <a:ext cx="4215349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900igr.net/up/datai/119150/0015-033-.jpg"/>
          <p:cNvPicPr>
            <a:picLocks noChangeAspect="1" noChangeArrowheads="1"/>
          </p:cNvPicPr>
          <p:nvPr/>
        </p:nvPicPr>
        <p:blipFill>
          <a:blip r:embed="rId2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7815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714744" y="285728"/>
            <a:ext cx="19423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Задача 5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000100" y="1285860"/>
            <a:ext cx="778667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Какое наименьшее количество роз надо добавить к 186 уже имеющимся розам, чтобы получившееся количество цветов можно было полностью разложить по букетам по 7 роз в каждом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?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7286644" y="6215082"/>
            <a:ext cx="714380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7" name="Picture 3" descr="http://lovi-buket.ru/upload/iblock/b70/b7014048f9e5b3be031df6a7bff06f3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3143248"/>
            <a:ext cx="3524275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900igr.net/up/datai/119150/0015-033-.jpg"/>
          <p:cNvPicPr>
            <a:picLocks noChangeAspect="1" noChangeArrowheads="1"/>
          </p:cNvPicPr>
          <p:nvPr/>
        </p:nvPicPr>
        <p:blipFill>
          <a:blip r:embed="rId2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7815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714744" y="285728"/>
            <a:ext cx="19423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Задача 6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357290" y="3357562"/>
          <a:ext cx="6929485" cy="2857519"/>
        </p:xfrm>
        <a:graphic>
          <a:graphicData uri="http://schemas.openxmlformats.org/drawingml/2006/table">
            <a:tbl>
              <a:tblPr/>
              <a:tblGrid>
                <a:gridCol w="14287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2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64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717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1638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kern="50" dirty="0">
                          <a:latin typeface="Times New Roman"/>
                          <a:ea typeface="Andale Sans UI"/>
                        </a:rPr>
                        <a:t>Заправочная станция</a:t>
                      </a:r>
                      <a:endParaRPr lang="ru-RU" sz="2000" kern="50" dirty="0">
                        <a:latin typeface="Times New Roman"/>
                        <a:ea typeface="Andale Sans UI"/>
                      </a:endParaRPr>
                    </a:p>
                  </a:txBody>
                  <a:tcPr marL="28539" marR="28539" marT="28539" marB="2853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kern="50" dirty="0">
                          <a:latin typeface="Times New Roman"/>
                          <a:ea typeface="Andale Sans UI"/>
                        </a:rPr>
                        <a:t>Объём бензина</a:t>
                      </a:r>
                      <a:endParaRPr lang="ru-RU" sz="2000" kern="50" dirty="0">
                        <a:latin typeface="Times New Roman"/>
                        <a:ea typeface="Andale Sans UI"/>
                      </a:endParaRPr>
                    </a:p>
                  </a:txBody>
                  <a:tcPr marL="28539" marR="28539" marT="28539" marB="2853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kern="50" dirty="0">
                          <a:latin typeface="Times New Roman"/>
                          <a:ea typeface="Andale Sans UI"/>
                        </a:rPr>
                        <a:t>Общая стоимость</a:t>
                      </a:r>
                      <a:endParaRPr lang="ru-RU" sz="2000" kern="50" dirty="0">
                        <a:latin typeface="Times New Roman"/>
                        <a:ea typeface="Andale Sans UI"/>
                      </a:endParaRPr>
                    </a:p>
                  </a:txBody>
                  <a:tcPr marL="28539" marR="28539" marT="28539" marB="2853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kern="50" dirty="0">
                          <a:latin typeface="Times New Roman"/>
                          <a:ea typeface="Andale Sans UI"/>
                        </a:rPr>
                        <a:t>Цена за 1 л бензина</a:t>
                      </a:r>
                      <a:endParaRPr lang="ru-RU" sz="2000" kern="50" dirty="0">
                        <a:latin typeface="Times New Roman"/>
                        <a:ea typeface="Andale Sans UI"/>
                      </a:endParaRPr>
                    </a:p>
                  </a:txBody>
                  <a:tcPr marL="7135" marR="7135" marT="7135" marB="713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96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50">
                          <a:latin typeface="Times New Roman"/>
                          <a:ea typeface="Andale Sans UI"/>
                        </a:rPr>
                        <a:t>«Калина»</a:t>
                      </a:r>
                    </a:p>
                  </a:txBody>
                  <a:tcPr marL="28539" marR="28539" marT="28539" marB="2853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50">
                          <a:latin typeface="Times New Roman"/>
                          <a:ea typeface="Andale Sans UI"/>
                        </a:rPr>
                        <a:t>25 л</a:t>
                      </a:r>
                    </a:p>
                  </a:txBody>
                  <a:tcPr marL="28539" marR="28539" marT="28539" marB="2853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50">
                          <a:latin typeface="Times New Roman"/>
                          <a:ea typeface="Andale Sans UI"/>
                        </a:rPr>
                        <a:t>975 руб.</a:t>
                      </a:r>
                    </a:p>
                  </a:txBody>
                  <a:tcPr marL="28539" marR="28539" marT="28539" marB="2853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kern="50" dirty="0">
                        <a:latin typeface="Times New Roman"/>
                        <a:ea typeface="Andale Sans UI"/>
                      </a:endParaRPr>
                    </a:p>
                  </a:txBody>
                  <a:tcPr marL="7135" marR="7135" marT="7135" marB="713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43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50">
                          <a:latin typeface="Times New Roman"/>
                          <a:ea typeface="Andale Sans UI"/>
                        </a:rPr>
                        <a:t>«Мотогаз»</a:t>
                      </a:r>
                    </a:p>
                  </a:txBody>
                  <a:tcPr marL="28539" marR="28539" marT="28539" marB="2853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50">
                          <a:latin typeface="Times New Roman"/>
                          <a:ea typeface="Andale Sans UI"/>
                        </a:rPr>
                        <a:t>40 л</a:t>
                      </a:r>
                    </a:p>
                  </a:txBody>
                  <a:tcPr marL="28539" marR="28539" marT="28539" marB="2853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50">
                          <a:latin typeface="Times New Roman"/>
                          <a:ea typeface="Andale Sans UI"/>
                        </a:rPr>
                        <a:t>1440 руб.</a:t>
                      </a:r>
                    </a:p>
                  </a:txBody>
                  <a:tcPr marL="28539" marR="28539" marT="28539" marB="2853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kern="50" dirty="0">
                        <a:latin typeface="Times New Roman"/>
                        <a:ea typeface="Andale Sans UI"/>
                      </a:endParaRPr>
                    </a:p>
                  </a:txBody>
                  <a:tcPr marL="7135" marR="7135" marT="7135" marB="713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96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50">
                          <a:latin typeface="Times New Roman"/>
                          <a:ea typeface="Andale Sans UI"/>
                        </a:rPr>
                        <a:t>«Лукойл»</a:t>
                      </a:r>
                    </a:p>
                  </a:txBody>
                  <a:tcPr marL="28539" marR="28539" marT="28539" marB="2853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50">
                          <a:latin typeface="Times New Roman"/>
                          <a:ea typeface="Andale Sans UI"/>
                        </a:rPr>
                        <a:t>30 л</a:t>
                      </a:r>
                    </a:p>
                  </a:txBody>
                  <a:tcPr marL="28539" marR="28539" marT="28539" marB="2853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50">
                          <a:latin typeface="Times New Roman"/>
                          <a:ea typeface="Andale Sans UI"/>
                        </a:rPr>
                        <a:t>1110 руб.</a:t>
                      </a:r>
                    </a:p>
                  </a:txBody>
                  <a:tcPr marL="28539" marR="28539" marT="28539" marB="2853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kern="50" dirty="0">
                        <a:latin typeface="Times New Roman"/>
                        <a:ea typeface="Andale Sans UI"/>
                      </a:endParaRPr>
                    </a:p>
                  </a:txBody>
                  <a:tcPr marL="7135" marR="7135" marT="7135" marB="713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071538" y="928670"/>
            <a:ext cx="757242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-52"/>
                <a:cs typeface="Times New Roman" pitchFamily="18" charset="0"/>
              </a:rPr>
              <a:t>Пётр заправлял автомобиль на разных заправочных станциях и записывал объём и стоимость приобретённого бензина.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 charset="-52"/>
                <a:cs typeface="Times New Roman" pitchFamily="18" charset="0"/>
              </a:rPr>
              <a:t> Пётр выбрал заправку, где бензин самый дешёвый. Сколько рублей стоит на этой заправке 20 л бензина? Запишите ответ.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>
            <a:off x="7286644" y="6215082"/>
            <a:ext cx="714380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900igr.net/up/datai/119150/0015-033-.jpg"/>
          <p:cNvPicPr>
            <a:picLocks noChangeAspect="1" noChangeArrowheads="1"/>
          </p:cNvPicPr>
          <p:nvPr/>
        </p:nvPicPr>
        <p:blipFill>
          <a:blip r:embed="rId2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7815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714744" y="285728"/>
            <a:ext cx="19423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Задача 7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000100" y="1000108"/>
            <a:ext cx="750099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Билет на новогоднее представление «Приключение в Снежном королевстве» стоит для взрослого 400 руб., для школьника  — половину стоимости взрослого билета, а для дошкольника  — четверть стоимости взрослого билета. Сколько рублей должна заплатить за билеты семья, включающая двух родителей, двух школьников и одного двухлетнего малыша?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Запишите решение и ответ.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7286644" y="6215082"/>
            <a:ext cx="714380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9" name="Picture 3" descr="http://podolsk.ru/images/news-images/2019-11/3cefda826b19e55af1b0e52b51c2a46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4214818"/>
            <a:ext cx="3124871" cy="22145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149723/0046-032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00034" y="1214422"/>
            <a:ext cx="807249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Задача 1.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Чтобы приготовить бетонную смесь для заливки фундамента дома необходимо взять цемент – 1 часть, песок – 2 части, щебня – 4 части и воды – 3 части. Сколько литров потребуется взять воды, если цемента и щебня взяли 1т.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https://tepliepol.ru/wp-content/uploads/2019/10/0ecc3efcb1d8689cceb7233f3b080b66-1.jpg"/>
          <p:cNvPicPr>
            <a:picLocks noChangeAspect="1" noChangeArrowheads="1"/>
          </p:cNvPicPr>
          <p:nvPr/>
        </p:nvPicPr>
        <p:blipFill>
          <a:blip r:embed="rId3"/>
          <a:srcRect l="18153" t="12906" r="19745"/>
          <a:stretch>
            <a:fillRect/>
          </a:stretch>
        </p:blipFill>
        <p:spPr bwMode="auto">
          <a:xfrm>
            <a:off x="500034" y="3071810"/>
            <a:ext cx="3000396" cy="280342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868" y="3571876"/>
            <a:ext cx="507209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</a:t>
            </a:r>
          </a:p>
          <a:p>
            <a:pPr algn="just"/>
            <a:r>
              <a:rPr lang="ru-RU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1)1т=1000 кг</a:t>
            </a:r>
          </a:p>
          <a:p>
            <a:pPr algn="just"/>
            <a:r>
              <a:rPr lang="ru-RU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2)1+4=5 частей цемента и щебня взяли вместе</a:t>
            </a:r>
          </a:p>
          <a:p>
            <a:pPr algn="just"/>
            <a:r>
              <a:rPr lang="ru-RU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3)1000:5=200 кг масса одной части</a:t>
            </a:r>
          </a:p>
          <a:p>
            <a:pPr algn="just"/>
            <a:r>
              <a:rPr lang="ru-RU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4)200*3=600 литров воды надо.</a:t>
            </a:r>
          </a:p>
          <a:p>
            <a:pPr algn="just"/>
            <a:r>
              <a:rPr lang="ru-RU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600л.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43240" y="571480"/>
            <a:ext cx="25540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Решение задач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900igr.net/up/datai/119150/0015-033-.jpg"/>
          <p:cNvPicPr>
            <a:picLocks noChangeAspect="1" noChangeArrowheads="1"/>
          </p:cNvPicPr>
          <p:nvPr/>
        </p:nvPicPr>
        <p:blipFill>
          <a:blip r:embed="rId2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78151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42976" y="2857496"/>
          <a:ext cx="7429550" cy="2390789"/>
        </p:xfrm>
        <a:graphic>
          <a:graphicData uri="http://schemas.openxmlformats.org/drawingml/2006/table">
            <a:tbl>
              <a:tblPr/>
              <a:tblGrid>
                <a:gridCol w="19491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799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859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145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344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kern="50" dirty="0">
                          <a:latin typeface="Times New Roman"/>
                          <a:ea typeface="Andale Sans UI"/>
                          <a:cs typeface="Arial"/>
                        </a:rPr>
                        <a:t>Магазин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kern="50" dirty="0">
                          <a:latin typeface="Times New Roman"/>
                          <a:ea typeface="Andale Sans UI"/>
                          <a:cs typeface="Arial"/>
                        </a:rPr>
                        <a:t>Конфеты «</a:t>
                      </a:r>
                      <a:r>
                        <a:rPr lang="ru-RU" sz="2000" kern="50" dirty="0" err="1">
                          <a:latin typeface="Times New Roman"/>
                          <a:ea typeface="Andale Sans UI"/>
                          <a:cs typeface="Arial"/>
                        </a:rPr>
                        <a:t>Рафаэлло</a:t>
                      </a:r>
                      <a:r>
                        <a:rPr lang="ru-RU" sz="2000" kern="50" dirty="0">
                          <a:latin typeface="Times New Roman"/>
                          <a:ea typeface="Andale Sans UI"/>
                          <a:cs typeface="Arial"/>
                        </a:rPr>
                        <a:t>» за 1 упаковку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kern="50" dirty="0">
                          <a:latin typeface="Times New Roman"/>
                          <a:ea typeface="Andale Sans UI"/>
                          <a:cs typeface="Arial"/>
                        </a:rPr>
                        <a:t>Чай «</a:t>
                      </a:r>
                      <a:r>
                        <a:rPr lang="ru-RU" sz="2000" kern="50" dirty="0" err="1">
                          <a:latin typeface="Times New Roman"/>
                          <a:ea typeface="Andale Sans UI"/>
                          <a:cs typeface="Arial"/>
                        </a:rPr>
                        <a:t>Гринфилд</a:t>
                      </a:r>
                      <a:r>
                        <a:rPr lang="ru-RU" sz="2000" kern="50" dirty="0">
                          <a:latin typeface="Times New Roman"/>
                          <a:ea typeface="Andale Sans UI"/>
                          <a:cs typeface="Arial"/>
                        </a:rPr>
                        <a:t>» за 1 упаковку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kern="50" dirty="0">
                          <a:latin typeface="Times New Roman"/>
                          <a:ea typeface="Andale Sans UI"/>
                          <a:cs typeface="Arial"/>
                        </a:rPr>
                        <a:t>Сумма покупки в рублях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815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kern="50">
                          <a:latin typeface="Times New Roman"/>
                          <a:ea typeface="Andale Sans UI"/>
                          <a:cs typeface="Arial"/>
                        </a:rPr>
                        <a:t>«Магнит»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kern="50">
                          <a:latin typeface="Times New Roman"/>
                          <a:ea typeface="Andale Sans UI"/>
                          <a:cs typeface="Arial"/>
                        </a:rPr>
                        <a:t>269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kern="50" dirty="0">
                          <a:latin typeface="Times New Roman"/>
                          <a:ea typeface="Andale Sans UI"/>
                          <a:cs typeface="Arial"/>
                        </a:rPr>
                        <a:t>94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2000" kern="50">
                        <a:latin typeface="Times New Roman"/>
                        <a:ea typeface="Andale Sans U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815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kern="50">
                          <a:latin typeface="Times New Roman"/>
                          <a:ea typeface="Andale Sans UI"/>
                          <a:cs typeface="Arial"/>
                        </a:rPr>
                        <a:t>«Пятёрочка»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kern="50">
                          <a:latin typeface="Times New Roman"/>
                          <a:ea typeface="Andale Sans UI"/>
                          <a:cs typeface="Arial"/>
                        </a:rPr>
                        <a:t>267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kern="50" dirty="0">
                          <a:latin typeface="Times New Roman"/>
                          <a:ea typeface="Andale Sans UI"/>
                          <a:cs typeface="Arial"/>
                        </a:rPr>
                        <a:t>85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2000" kern="50" dirty="0">
                        <a:latin typeface="Times New Roman"/>
                        <a:ea typeface="Andale Sans U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357290" y="642918"/>
            <a:ext cx="678661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Самостоятельная работа</a:t>
            </a: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В каком магазине стоимость покупки будет наименьшей, если необходимо купить 2 упаковки конфет 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Рафаэлло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» и одну упаковку чая 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Гринфилд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».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В ответе укажите стоимость покупки в рублях. Сделайте вывод как можно сэкономить?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900igr.net/up/datai/119150/0015-033-.jpg"/>
          <p:cNvPicPr>
            <a:picLocks noChangeAspect="1" noChangeArrowheads="1"/>
          </p:cNvPicPr>
          <p:nvPr/>
        </p:nvPicPr>
        <p:blipFill>
          <a:blip r:embed="rId2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78151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000100" y="1071546"/>
            <a:ext cx="735811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857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Домашняя работа (на выбор 2 задачи)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85725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1.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Коля весит 45кг, Дима – на 7 кг меньше, а Вася – на 5кг больше Димы. Смогут ли эти ребята подняться одновременно на лифте, если этот лифт за один раз поднимает не больше 120 кг.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85725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2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Масса стальной болванки 32 кг. Сколько деталей по 7 кг можно изготовить из 5 таких болванок? Остатки болванок можно переплавлять.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85725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строительства стадиона 5 бульдозеров расчистили площадку за 210 мин. За какое время 7 бульдозеров расчистили бы эту площадку?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85725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Запишите решение и ответ.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85725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пошив одного костюма нужно 3 м ткани. Сколько метров ткани было в рулоне, если пошили 5 костюмов и осталось 2 м ткани?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900igr.net/up/datai/119150/0015-033-.jpg"/>
          <p:cNvPicPr>
            <a:picLocks noChangeAspect="1" noChangeArrowheads="1"/>
          </p:cNvPicPr>
          <p:nvPr/>
        </p:nvPicPr>
        <p:blipFill>
          <a:blip r:embed="rId2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78151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214414" y="357166"/>
            <a:ext cx="72152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1.03.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Классная работа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14942" y="1571612"/>
            <a:ext cx="35718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«Прежде чем решать задачу – прочитай условие»</a:t>
            </a: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Жак Адамар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14480" y="3286124"/>
            <a:ext cx="70644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Решение задач практического содержания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103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900igr.net/up/datai/119150/0015-033-.jpg"/>
          <p:cNvPicPr>
            <a:picLocks noChangeAspect="1" noChangeArrowheads="1"/>
          </p:cNvPicPr>
          <p:nvPr/>
        </p:nvPicPr>
        <p:blipFill>
          <a:blip r:embed="rId2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781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900igr.net/up/datai/119150/0015-033-.jpg"/>
          <p:cNvPicPr>
            <a:picLocks noChangeAspect="1" noChangeArrowheads="1"/>
          </p:cNvPicPr>
          <p:nvPr/>
        </p:nvPicPr>
        <p:blipFill>
          <a:blip r:embed="rId2">
            <a:lum bright="30000"/>
          </a:blip>
          <a:srcRect/>
          <a:stretch>
            <a:fillRect/>
          </a:stretch>
        </p:blipFill>
        <p:spPr bwMode="auto">
          <a:xfrm>
            <a:off x="-142844" y="-20151"/>
            <a:ext cx="9144000" cy="687815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000496" y="1214422"/>
            <a:ext cx="4857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Вычислите периметр и площадь дома. Сторона  клетки  соответствует 2 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zaba.ru/images/img1126.gif"/>
          <p:cNvPicPr>
            <a:picLocks noChangeAspect="1" noChangeArrowheads="1"/>
          </p:cNvPicPr>
          <p:nvPr/>
        </p:nvPicPr>
        <p:blipFill>
          <a:blip r:embed="rId3"/>
          <a:srcRect l="-2321" r="75142" b="49747"/>
          <a:stretch>
            <a:fillRect/>
          </a:stretch>
        </p:blipFill>
        <p:spPr bwMode="auto">
          <a:xfrm>
            <a:off x="500034" y="928670"/>
            <a:ext cx="3286148" cy="392909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929058" y="2428868"/>
            <a:ext cx="507209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Решение</a:t>
            </a:r>
          </a:p>
          <a:p>
            <a:pPr algn="just">
              <a:buNone/>
            </a:pP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1)(6*2)*(8*2)=192 </a:t>
            </a:r>
            <a:r>
              <a:rPr lang="ru-RU" sz="20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кв</a:t>
            </a: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</a:t>
            </a:r>
          </a:p>
          <a:p>
            <a:pPr algn="just">
              <a:buNone/>
            </a:pP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2)2 кл=2*4=8 кв.м</a:t>
            </a:r>
          </a:p>
          <a:p>
            <a:pPr algn="just">
              <a:buNone/>
            </a:pP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3) 6 кл=4*6=24 </a:t>
            </a:r>
            <a:r>
              <a:rPr lang="ru-RU" sz="20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кв</a:t>
            </a: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</a:t>
            </a:r>
          </a:p>
          <a:p>
            <a:pPr algn="just">
              <a:buNone/>
            </a:pP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4) 192-8-24=160 </a:t>
            </a:r>
            <a:r>
              <a:rPr lang="ru-RU" sz="20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кв</a:t>
            </a: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 площадь дома</a:t>
            </a:r>
          </a:p>
          <a:p>
            <a:pPr algn="just">
              <a:buNone/>
            </a:pP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5)28*2=56 м периметр</a:t>
            </a:r>
          </a:p>
          <a:p>
            <a:pPr algn="just">
              <a:buNone/>
            </a:pP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Ответ:160;56</a:t>
            </a: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4929198"/>
            <a:ext cx="8531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(рис.1)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357554" y="285728"/>
            <a:ext cx="25540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Решение задач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900igr.net/up/datai/119150/0015-033-.jpg"/>
          <p:cNvPicPr>
            <a:picLocks noChangeAspect="1" noChangeArrowheads="1"/>
          </p:cNvPicPr>
          <p:nvPr/>
        </p:nvPicPr>
        <p:blipFill>
          <a:blip r:embed="rId2">
            <a:lum bright="30000"/>
          </a:blip>
          <a:srcRect/>
          <a:stretch>
            <a:fillRect/>
          </a:stretch>
        </p:blipFill>
        <p:spPr bwMode="auto">
          <a:xfrm>
            <a:off x="0" y="-20151"/>
            <a:ext cx="9144000" cy="687815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000108"/>
            <a:ext cx="6000792" cy="5643602"/>
          </a:xfrm>
        </p:spPr>
        <p:txBody>
          <a:bodyPr>
            <a:normAutofit/>
          </a:bodyPr>
          <a:lstStyle/>
          <a:p>
            <a:pPr indent="15875"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1.3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Хозяин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Иван Иванович хочет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посадить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цветы вокруг дома (рис.1).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Сколько ему надо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цветочных кустов,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если 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1кв.м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высаживаются 3 цветка?</a:t>
            </a:r>
          </a:p>
          <a:p>
            <a:pPr indent="15875" algn="just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indent="15875"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1.4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Какова высота крыши, если высота дома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а высота крыши в 3 раза меньше высоты дома?</a:t>
            </a:r>
          </a:p>
          <a:p>
            <a:pPr indent="15875" algn="just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indent="15875"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1.5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Сколько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листов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профнастила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нужно чтобы покрыть крышу дома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размером  12 м на 4м 50 см, если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один лист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профнастила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500 см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120см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5" name="Picture 2" descr="http://zaba.ru/images/img1126.gif"/>
          <p:cNvPicPr>
            <a:picLocks noChangeAspect="1" noChangeArrowheads="1"/>
          </p:cNvPicPr>
          <p:nvPr/>
        </p:nvPicPr>
        <p:blipFill>
          <a:blip r:embed="rId3"/>
          <a:srcRect l="-2321" r="75142" b="49747"/>
          <a:stretch>
            <a:fillRect/>
          </a:stretch>
        </p:blipFill>
        <p:spPr bwMode="auto">
          <a:xfrm>
            <a:off x="6572264" y="1928802"/>
            <a:ext cx="2143140" cy="25624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928794" y="357166"/>
            <a:ext cx="34608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Вопросы к задаче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358082" y="4572008"/>
            <a:ext cx="8531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(рис.1)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http://900igr.net/up/datai/119150/0015-033-.jpg"/>
          <p:cNvPicPr>
            <a:picLocks noChangeAspect="1" noChangeArrowheads="1"/>
          </p:cNvPicPr>
          <p:nvPr/>
        </p:nvPicPr>
        <p:blipFill>
          <a:blip r:embed="rId2">
            <a:lum bright="30000"/>
          </a:blip>
          <a:srcRect/>
          <a:stretch>
            <a:fillRect/>
          </a:stretch>
        </p:blipFill>
        <p:spPr bwMode="auto">
          <a:xfrm>
            <a:off x="0" y="-20151"/>
            <a:ext cx="9144000" cy="6878151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500166" y="714356"/>
            <a:ext cx="614366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Критерии оценивания: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Правильно ответил на 5 вопросов – 5 баллов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Правильно ответил на 4 вопроса – 4 балла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Правильно ответил на 3 вопроса – 2 балла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Правильно ответил на 1- 2 вопроса – 1 балл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 одного правильного ответа – 0 баллов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900igr.net/up/datai/119150/0015-033-.jpg"/>
          <p:cNvPicPr>
            <a:picLocks noChangeAspect="1" noChangeArrowheads="1"/>
          </p:cNvPicPr>
          <p:nvPr/>
        </p:nvPicPr>
        <p:blipFill>
          <a:blip r:embed="rId2">
            <a:lum bright="30000"/>
          </a:blip>
          <a:srcRect/>
          <a:stretch>
            <a:fillRect/>
          </a:stretch>
        </p:blipFill>
        <p:spPr bwMode="auto">
          <a:xfrm>
            <a:off x="0" y="-20151"/>
            <a:ext cx="9144000" cy="6878151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071538" y="357166"/>
            <a:ext cx="74295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Задача 2.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Мама отправилась в магазин за покупками к праздничному столу. Это был день недели - среда. Мама знала, что в среду в некоторых магазинах действуют скидки. Она взяла с собой 2500 руб. и список необходимых покупок: буханка хлеба - 2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шт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пачка пельменей - 2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шт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упаковка сосисок -2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шт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пряники – 1 кг, сок «Добрый» - 3 коробки, яблоки -1кг, апельсины – 1 кг, торт. Поблизости находились магазины, со следующими ценами на интересующий товар.</a:t>
            </a:r>
            <a:endParaRPr lang="ru-RU" sz="36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428860" y="2928934"/>
          <a:ext cx="4495800" cy="2133600"/>
        </p:xfrm>
        <a:graphic>
          <a:graphicData uri="http://schemas.openxmlformats.org/drawingml/2006/table">
            <a:tbl>
              <a:tblPr/>
              <a:tblGrid>
                <a:gridCol w="309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32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623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03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Arial"/>
                        </a:rPr>
                        <a:t>№</a:t>
                      </a:r>
                      <a:endParaRPr lang="ru-RU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4135" marR="64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Arial"/>
                        </a:rPr>
                        <a:t>Название магазинов</a:t>
                      </a:r>
                      <a:endParaRPr lang="ru-RU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4135" marR="64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Arial"/>
                        </a:rPr>
                        <a:t>«Пятерочка»</a:t>
                      </a:r>
                      <a:endParaRPr lang="ru-RU" sz="120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Arial"/>
                        </a:rPr>
                        <a:t>10% скидка</a:t>
                      </a:r>
                      <a:endParaRPr lang="ru-RU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4135" marR="64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Arial"/>
                        </a:rPr>
                        <a:t>«Магнит»</a:t>
                      </a:r>
                      <a:endParaRPr lang="ru-RU" sz="120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Arial"/>
                        </a:rPr>
                        <a:t>5 %</a:t>
                      </a:r>
                      <a:endParaRPr lang="ru-RU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4135" marR="64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4135" marR="64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Arial"/>
                        </a:rPr>
                        <a:t>Буханка хлеба</a:t>
                      </a:r>
                      <a:endParaRPr lang="ru-RU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4135" marR="64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Arial"/>
                        </a:rPr>
                        <a:t>32 рублей</a:t>
                      </a:r>
                      <a:endParaRPr lang="ru-RU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4135" marR="64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Arial"/>
                        </a:rPr>
                        <a:t>34 рублей</a:t>
                      </a:r>
                      <a:endParaRPr lang="ru-RU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4135" marR="64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4135" marR="64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Arial"/>
                        </a:rPr>
                        <a:t>Пачка пельменей</a:t>
                      </a:r>
                      <a:endParaRPr lang="ru-RU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4135" marR="64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Arial"/>
                        </a:rPr>
                        <a:t>130 рублей</a:t>
                      </a:r>
                      <a:endParaRPr lang="ru-RU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4135" marR="64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Arial"/>
                        </a:rPr>
                        <a:t>127 рублей</a:t>
                      </a:r>
                      <a:endParaRPr lang="ru-RU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4135" marR="64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4135" marR="64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Arial"/>
                        </a:rPr>
                        <a:t>Упаковка сосисок</a:t>
                      </a:r>
                      <a:endParaRPr lang="ru-RU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4135" marR="64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Arial"/>
                        </a:rPr>
                        <a:t>280 рублей</a:t>
                      </a:r>
                      <a:endParaRPr lang="ru-RU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4135" marR="64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Arial"/>
                        </a:rPr>
                        <a:t>270 рублей</a:t>
                      </a:r>
                      <a:endParaRPr lang="ru-RU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4135" marR="64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4135" marR="64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Arial"/>
                        </a:rPr>
                        <a:t>Пряники</a:t>
                      </a:r>
                      <a:endParaRPr lang="ru-RU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4135" marR="64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Arial"/>
                        </a:rPr>
                        <a:t>89 рублей</a:t>
                      </a:r>
                      <a:endParaRPr lang="ru-RU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4135" marR="64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Arial"/>
                        </a:rPr>
                        <a:t>93 рублей</a:t>
                      </a:r>
                      <a:endParaRPr lang="ru-RU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4135" marR="64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4135" marR="64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Arial"/>
                        </a:rPr>
                        <a:t>Сок «Добрый»</a:t>
                      </a:r>
                      <a:endParaRPr lang="ru-RU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4135" marR="64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Arial"/>
                        </a:rPr>
                        <a:t>105 рублей</a:t>
                      </a:r>
                      <a:endParaRPr lang="ru-RU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4135" marR="64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Arial"/>
                        </a:rPr>
                        <a:t>110 рублей</a:t>
                      </a:r>
                      <a:endParaRPr lang="ru-RU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4135" marR="64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Arial"/>
                        </a:rPr>
                        <a:t>6</a:t>
                      </a:r>
                      <a:endParaRPr lang="ru-RU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4135" marR="64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Arial"/>
                        </a:rPr>
                        <a:t>Яблоки</a:t>
                      </a:r>
                      <a:endParaRPr lang="ru-RU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4135" marR="64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Arial"/>
                        </a:rPr>
                        <a:t>135 рублей</a:t>
                      </a:r>
                      <a:endParaRPr lang="ru-RU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4135" marR="64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Arial"/>
                        </a:rPr>
                        <a:t>178 рублей</a:t>
                      </a:r>
                      <a:endParaRPr lang="ru-RU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4135" marR="64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Arial"/>
                        </a:rPr>
                        <a:t>7</a:t>
                      </a:r>
                      <a:endParaRPr lang="ru-RU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4135" marR="64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Arial"/>
                        </a:rPr>
                        <a:t>Апельсины</a:t>
                      </a:r>
                      <a:endParaRPr lang="ru-RU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4135" marR="64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Arial"/>
                        </a:rPr>
                        <a:t>147 рублей</a:t>
                      </a:r>
                      <a:endParaRPr lang="ru-RU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4135" marR="64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Arial"/>
                        </a:rPr>
                        <a:t>172 рубля</a:t>
                      </a:r>
                      <a:endParaRPr lang="ru-RU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4135" marR="64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Arial"/>
                        </a:rPr>
                        <a:t>8</a:t>
                      </a:r>
                      <a:endParaRPr lang="ru-RU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4135" marR="64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Arial"/>
                        </a:rPr>
                        <a:t>Торт</a:t>
                      </a:r>
                      <a:endParaRPr lang="ru-RU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4135" marR="64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Arial"/>
                        </a:rPr>
                        <a:t>650 рублей</a:t>
                      </a:r>
                      <a:endParaRPr lang="ru-RU" sz="12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4135" marR="64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Arial"/>
                        </a:rPr>
                        <a:t>565 рублей</a:t>
                      </a:r>
                      <a:endParaRPr lang="ru-RU" sz="12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4135" marR="64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85786" y="5286388"/>
            <a:ext cx="7143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вы думаете, хватит ли маме 2000 рублей?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каком магазине мама сделает выгодную покупку?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Рассчитайте среднюю стоимость хлеба, яблок и пряников?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900igr.net/up/datai/119150/0015-033-.jpg"/>
          <p:cNvPicPr>
            <a:picLocks noChangeAspect="1" noChangeArrowheads="1"/>
          </p:cNvPicPr>
          <p:nvPr/>
        </p:nvPicPr>
        <p:blipFill>
          <a:blip r:embed="rId2">
            <a:lum bright="30000"/>
          </a:blip>
          <a:srcRect/>
          <a:stretch>
            <a:fillRect/>
          </a:stretch>
        </p:blipFill>
        <p:spPr bwMode="auto">
          <a:xfrm>
            <a:off x="0" y="-20151"/>
            <a:ext cx="9144000" cy="6878151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30787"/>
              </p:ext>
            </p:extLst>
          </p:nvPr>
        </p:nvGraphicFramePr>
        <p:xfrm>
          <a:off x="714348" y="1000108"/>
          <a:ext cx="8072494" cy="4404290"/>
        </p:xfrm>
        <a:graphic>
          <a:graphicData uri="http://schemas.openxmlformats.org/drawingml/2006/table">
            <a:tbl>
              <a:tblPr/>
              <a:tblGrid>
                <a:gridCol w="3960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455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57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523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296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186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8448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504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Arial"/>
                        </a:rPr>
                        <a:t>№</a:t>
                      </a: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Arial"/>
                        </a:rPr>
                        <a:t>Название продукта</a:t>
                      </a:r>
                      <a:endParaRPr lang="ru-RU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Количество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«Пятёрочка»</a:t>
                      </a: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Стоимость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«Магнит»</a:t>
                      </a: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Стоимость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52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Arial"/>
                        </a:rPr>
                        <a:t>Буханка хлеба</a:t>
                      </a: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32 рублей</a:t>
                      </a: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64 р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34 рублей</a:t>
                      </a: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68 р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52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Пачка пельменей</a:t>
                      </a: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130 рублей</a:t>
                      </a: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260 р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127 рублей</a:t>
                      </a: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Arial"/>
                        </a:rPr>
                        <a:t>54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Arial"/>
                        </a:rPr>
                        <a:t>р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52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Упаковка сосисок</a:t>
                      </a: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Arial"/>
                        </a:rPr>
                        <a:t>280 рублей</a:t>
                      </a: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560 р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 270 рублей</a:t>
                      </a: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540 р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52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Пряники</a:t>
                      </a: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Arial"/>
                        </a:rPr>
                        <a:t>89 рублей</a:t>
                      </a: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89 р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 93 рублей</a:t>
                      </a: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93 р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52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Сок «Добрый»</a:t>
                      </a: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Arial"/>
                        </a:rPr>
                        <a:t>105 рублей</a:t>
                      </a: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Arial"/>
                        </a:rPr>
                        <a:t>315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  <a:cs typeface="Arial"/>
                        </a:rPr>
                        <a:t>р</a:t>
                      </a:r>
                      <a:endParaRPr lang="ru-RU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110 рублей</a:t>
                      </a: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330 р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52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6</a:t>
                      </a: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Яблоки</a:t>
                      </a: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135 рублей</a:t>
                      </a: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Arial"/>
                        </a:rPr>
                        <a:t>135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  <a:cs typeface="Arial"/>
                        </a:rPr>
                        <a:t>р</a:t>
                      </a:r>
                      <a:endParaRPr lang="ru-RU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172 рублей</a:t>
                      </a: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172 р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52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7</a:t>
                      </a: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Апельсины</a:t>
                      </a: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Arial"/>
                        </a:rPr>
                        <a:t>147 рублей</a:t>
                      </a: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147 р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Arial"/>
                        </a:rPr>
                        <a:t>172 рубля</a:t>
                      </a: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172 р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52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8</a:t>
                      </a: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Торт</a:t>
                      </a: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Arial"/>
                        </a:rPr>
                        <a:t>650 рублей</a:t>
                      </a: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650 р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565 рублей</a:t>
                      </a: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565 р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9010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Стоимость без скидки</a:t>
                      </a: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Arial"/>
                        </a:rPr>
                        <a:t>2220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  <a:cs typeface="Arial"/>
                        </a:rPr>
                        <a:t>р</a:t>
                      </a:r>
                      <a:endParaRPr lang="ru-RU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Arial"/>
                        </a:rPr>
                        <a:t>2200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Arial"/>
                        </a:rPr>
                        <a:t>р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52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Arial"/>
                        </a:rPr>
                        <a:t>10% скидка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Arial"/>
                        </a:rPr>
                        <a:t>5 %скидка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675678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Стоимость со скидкой</a:t>
                      </a: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Arial"/>
                        </a:rPr>
                        <a:t>(90% стоимости)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Arial"/>
                        </a:rPr>
                        <a:t>1998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  <a:cs typeface="Arial"/>
                        </a:rPr>
                        <a:t>р</a:t>
                      </a:r>
                      <a:endParaRPr lang="ru-RU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Arial"/>
                        </a:rPr>
                        <a:t>(95% стоимости)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Arial"/>
                        </a:rPr>
                        <a:t>2090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  <a:cs typeface="Arial"/>
                        </a:rPr>
                        <a:t>р</a:t>
                      </a:r>
                      <a:endParaRPr lang="ru-RU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252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Хватит ли 2000р?</a:t>
                      </a: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Да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Arial"/>
                        </a:rPr>
                        <a:t>нет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504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Где стоимость меньше?</a:t>
                      </a: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Arial"/>
                        </a:rPr>
                        <a:t>+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44784" marR="447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000100" y="357166"/>
            <a:ext cx="764383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Заполненная таблица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1214414" y="5572140"/>
            <a:ext cx="650085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Средняя стоимость хлеба: (32+34) : 2 = 33 руб.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Средняя стоимость яблок: (135 +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178)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 2 =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156,5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руб.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Средняя стоимость пряников: (89 + 93) : 2 = 91 руб.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http://900igr.net/up/datai/119150/0015-033-.jpg"/>
          <p:cNvPicPr>
            <a:picLocks noChangeAspect="1" noChangeArrowheads="1"/>
          </p:cNvPicPr>
          <p:nvPr/>
        </p:nvPicPr>
        <p:blipFill>
          <a:blip r:embed="rId2">
            <a:lum bright="30000"/>
          </a:blip>
          <a:srcRect/>
          <a:stretch>
            <a:fillRect/>
          </a:stretch>
        </p:blipFill>
        <p:spPr bwMode="auto">
          <a:xfrm>
            <a:off x="0" y="-20151"/>
            <a:ext cx="9144000" cy="6878151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500166" y="714356"/>
            <a:ext cx="707236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Критерии оценивания: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Правильно решена задача – 4 балла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Правильно ответил на 3 вопроса – 3 балла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Правильно ответил на 2 вопроса – 2 балла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Правильно ответил на 1 вопрос – 1 балл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Ни одного правильного ответа – 0 баллов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900igr.net/up/datai/119150/0015-033-.jpg"/>
          <p:cNvPicPr>
            <a:picLocks noChangeAspect="1" noChangeArrowheads="1"/>
          </p:cNvPicPr>
          <p:nvPr/>
        </p:nvPicPr>
        <p:blipFill>
          <a:blip r:embed="rId2">
            <a:lum bright="30000"/>
          </a:blip>
          <a:srcRect/>
          <a:stretch>
            <a:fillRect/>
          </a:stretch>
        </p:blipFill>
        <p:spPr bwMode="auto">
          <a:xfrm>
            <a:off x="0" y="-20151"/>
            <a:ext cx="9144000" cy="6878151"/>
          </a:xfrm>
          <a:prstGeom prst="rect">
            <a:avLst/>
          </a:prstGeom>
          <a:noFill/>
        </p:spPr>
      </p:pic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3"/>
          <a:srcRect l="23431" t="32724" r="40617" b="15561"/>
          <a:stretch>
            <a:fillRect/>
          </a:stretch>
        </p:blipFill>
        <p:spPr bwMode="auto">
          <a:xfrm>
            <a:off x="5929322" y="4214818"/>
            <a:ext cx="2470697" cy="2000264"/>
          </a:xfrm>
          <a:prstGeom prst="rect">
            <a:avLst/>
          </a:prstGeom>
          <a:noFill/>
        </p:spPr>
      </p:pic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785786" y="457200"/>
            <a:ext cx="7858180" cy="378565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Задача 3.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Один из притоков Оки – это река Мокша. Протяжённость реки составляет 650 км. Средняя глубина 2-6 метра. Исток находится в д. Елизаветино Пензенской области, на высоте 210 метров над уровнем моря. Река течёт в северо-западном направлении, впадая в Оку в чертоге г.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Касимов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Рязанской области. Высота устья - 79 метров над уровнем моря. В конце ноября - в начале декабря на Мокше начинается ледостав (так называется тот период, когда река находится подо льдом). Весенний ледоход или вскрытие льда происходит в начале апреля, а к середине месяца наступает уже пик половодья, так как обильно тает снег. В весенний период уровень воды может подняться до 5 метров. Вода используется для бытовых нужд, орошения огородов в летний период.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880</TotalTime>
  <Words>1301</Words>
  <Application>Microsoft Office PowerPoint</Application>
  <PresentationFormat>Экран (4:3)</PresentationFormat>
  <Paragraphs>270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Andale Sans UI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Мои задачи</dc:title>
  <dc:creator>йцук</dc:creator>
  <cp:lastModifiedBy>Пользователь Windows</cp:lastModifiedBy>
  <cp:revision>90</cp:revision>
  <dcterms:created xsi:type="dcterms:W3CDTF">2019-12-10T11:14:41Z</dcterms:created>
  <dcterms:modified xsi:type="dcterms:W3CDTF">2023-03-01T05:50:01Z</dcterms:modified>
</cp:coreProperties>
</file>