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0" r:id="rId2"/>
    <p:sldId id="261" r:id="rId3"/>
    <p:sldId id="258" r:id="rId4"/>
    <p:sldId id="272" r:id="rId5"/>
    <p:sldId id="273" r:id="rId6"/>
    <p:sldId id="280" r:id="rId7"/>
    <p:sldId id="281" r:id="rId8"/>
    <p:sldId id="275" r:id="rId9"/>
    <p:sldId id="276" r:id="rId10"/>
    <p:sldId id="283" r:id="rId11"/>
    <p:sldId id="277" r:id="rId12"/>
    <p:sldId id="282" r:id="rId13"/>
    <p:sldId id="278" r:id="rId14"/>
    <p:sldId id="279" r:id="rId15"/>
    <p:sldId id="284" r:id="rId1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35BA06"/>
    <a:srgbClr val="008000"/>
    <a:srgbClr val="003300"/>
    <a:srgbClr val="CC0099"/>
    <a:srgbClr val="39C202"/>
    <a:srgbClr val="FF0066"/>
    <a:srgbClr val="33CC33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94671" autoAdjust="0"/>
  </p:normalViewPr>
  <p:slideViewPr>
    <p:cSldViewPr>
      <p:cViewPr>
        <p:scale>
          <a:sx n="60" d="100"/>
          <a:sy n="60" d="100"/>
        </p:scale>
        <p:origin x="-708" y="-53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EE1F94-9198-4666-805A-357AE4A3BD66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8F18F-E00D-4C5B-BD46-2D5773EC6C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973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38F18F-E00D-4C5B-BD46-2D5773EC6C7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701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38F18F-E00D-4C5B-BD46-2D5773EC6C7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021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1782" y="555526"/>
            <a:ext cx="7846640" cy="4104456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008000"/>
                </a:solidFill>
                <a:latin typeface="Georgia" pitchFamily="18" charset="0"/>
              </a:rPr>
              <a:t>Урок </a:t>
            </a:r>
            <a:br>
              <a:rPr lang="ru-RU" sz="4800" b="1" i="1" dirty="0" smtClean="0">
                <a:solidFill>
                  <a:srgbClr val="008000"/>
                </a:solidFill>
                <a:latin typeface="Georgia" pitchFamily="18" charset="0"/>
              </a:rPr>
            </a:br>
            <a:r>
              <a:rPr lang="ru-RU" sz="4800" b="1" i="1" dirty="0" smtClean="0">
                <a:solidFill>
                  <a:srgbClr val="FF0000"/>
                </a:solidFill>
                <a:latin typeface="Georgia" pitchFamily="18" charset="0"/>
              </a:rPr>
              <a:t>родного русского языка </a:t>
            </a:r>
            <a:r>
              <a:rPr lang="ru-RU" sz="4800" b="1" i="1" dirty="0" smtClean="0">
                <a:solidFill>
                  <a:srgbClr val="008000"/>
                </a:solidFill>
                <a:latin typeface="Georgia" pitchFamily="18" charset="0"/>
              </a:rPr>
              <a:t/>
            </a:r>
            <a:br>
              <a:rPr lang="ru-RU" sz="4800" b="1" i="1" dirty="0" smtClean="0">
                <a:solidFill>
                  <a:srgbClr val="008000"/>
                </a:solidFill>
                <a:latin typeface="Georgia" pitchFamily="18" charset="0"/>
              </a:rPr>
            </a:br>
            <a:r>
              <a:rPr lang="ru-RU" sz="4800" b="1" i="1" dirty="0" smtClean="0">
                <a:solidFill>
                  <a:srgbClr val="008000"/>
                </a:solidFill>
                <a:latin typeface="Georgia" pitchFamily="18" charset="0"/>
              </a:rPr>
              <a:t>в 3 классе</a:t>
            </a:r>
            <a:endParaRPr lang="ru-RU" sz="4800" b="1" i="1" dirty="0">
              <a:solidFill>
                <a:srgbClr val="008000"/>
              </a:solidFill>
              <a:latin typeface="Georgia" pitchFamily="18" charset="0"/>
            </a:endParaRPr>
          </a:p>
        </p:txBody>
      </p:sp>
      <p:sp>
        <p:nvSpPr>
          <p:cNvPr id="2" name="AutoShape 2" descr="Картинки по запросу панфиловцы памятни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панфиловцы памятник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2" descr="(12+) Толковый словарь русского языка. Иллюстрированное издани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195736" y="267494"/>
            <a:ext cx="46105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Красное слово</a:t>
            </a:r>
            <a:endParaRPr lang="ru-RU" sz="4400" b="1" i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528" y="1255812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/>
          </a:p>
        </p:txBody>
      </p:sp>
      <p:pic>
        <p:nvPicPr>
          <p:cNvPr id="4" name="Picture 4" descr="Владимир Даль - Толковый словарь русского языка. Иллюстрированное издание обложка книг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875" y="652214"/>
            <a:ext cx="1564683" cy="2418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1" descr="Портрет писателя Владимира Ивановича Даля. 1872 Х. , м. 94х80, 5 ГТГ. Василий Григорьевич  Перов"/>
          <p:cNvPicPr>
            <a:picLocks noChangeAspect="1" noChangeArrowheads="1"/>
          </p:cNvPicPr>
          <p:nvPr/>
        </p:nvPicPr>
        <p:blipFill rotWithShape="1"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229" t="13013" r="32646" b="45159"/>
          <a:stretch/>
        </p:blipFill>
        <p:spPr bwMode="auto">
          <a:xfrm>
            <a:off x="179512" y="1038025"/>
            <a:ext cx="3008672" cy="35079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" name="Прямоугольник 2"/>
          <p:cNvSpPr/>
          <p:nvPr/>
        </p:nvSpPr>
        <p:spPr>
          <a:xfrm>
            <a:off x="3938698" y="3478807"/>
            <a:ext cx="49537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chemeClr val="accent1"/>
                </a:solidFill>
                <a:latin typeface="Georgia" pitchFamily="18" charset="0"/>
              </a:rPr>
              <a:t>Владимир Иванович</a:t>
            </a:r>
          </a:p>
          <a:p>
            <a:pPr algn="ctr"/>
            <a:r>
              <a:rPr lang="ru-RU" sz="3200" b="1" i="1" dirty="0">
                <a:solidFill>
                  <a:schemeClr val="accent1"/>
                </a:solidFill>
                <a:latin typeface="Georgia" pitchFamily="18" charset="0"/>
              </a:rPr>
              <a:t> Даль</a:t>
            </a:r>
          </a:p>
        </p:txBody>
      </p:sp>
    </p:spTree>
    <p:extLst>
      <p:ext uri="{BB962C8B-B14F-4D97-AF65-F5344CB8AC3E}">
        <p14:creationId xmlns:p14="http://schemas.microsoft.com/office/powerpoint/2010/main" val="341743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195736" y="267494"/>
            <a:ext cx="39773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ln>
                  <a:solidFill>
                    <a:srgbClr val="C00000"/>
                  </a:solidFill>
                </a:ln>
                <a:solidFill>
                  <a:srgbClr val="CC0099"/>
                </a:solidFill>
                <a:latin typeface="Georgia" pitchFamily="18" charset="0"/>
              </a:rPr>
              <a:t>Вещее слово</a:t>
            </a:r>
            <a:endParaRPr lang="ru-RU" sz="4400" b="1" i="1" dirty="0">
              <a:ln>
                <a:solidFill>
                  <a:srgbClr val="C00000"/>
                </a:solidFill>
              </a:ln>
              <a:solidFill>
                <a:srgbClr val="CC0099"/>
              </a:solidFill>
              <a:latin typeface="Georgi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07704" y="2067694"/>
            <a:ext cx="53285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>
                  <a:solidFill>
                    <a:srgbClr val="003300"/>
                  </a:solidFill>
                </a:ln>
                <a:solidFill>
                  <a:srgbClr val="003300"/>
                </a:solidFill>
                <a:latin typeface="Georgia" pitchFamily="18" charset="0"/>
              </a:rPr>
              <a:t>е  щ  е  в  е</a:t>
            </a:r>
            <a:endParaRPr lang="ru-RU" sz="5400" dirty="0">
              <a:ln>
                <a:solidFill>
                  <a:srgbClr val="003300"/>
                </a:solidFill>
              </a:ln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73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218\Documents\п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9502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218\Documents\па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054002"/>
            <a:ext cx="3712933" cy="294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97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195736" y="267494"/>
            <a:ext cx="43957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ln>
                  <a:solidFill>
                    <a:srgbClr val="CC0099"/>
                  </a:solidFill>
                </a:ln>
                <a:solidFill>
                  <a:srgbClr val="FF0066"/>
                </a:solidFill>
                <a:latin typeface="Georgia" pitchFamily="18" charset="0"/>
              </a:rPr>
              <a:t>Святое слово</a:t>
            </a:r>
            <a:endParaRPr lang="ru-RU" sz="4400" b="1" i="1" dirty="0">
              <a:ln>
                <a:solidFill>
                  <a:srgbClr val="CC0099"/>
                </a:solidFill>
              </a:ln>
              <a:solidFill>
                <a:srgbClr val="FF0066"/>
              </a:solidFill>
              <a:latin typeface="Georgia" pitchFamily="18" charset="0"/>
            </a:endParaRPr>
          </a:p>
        </p:txBody>
      </p:sp>
      <p:pic>
        <p:nvPicPr>
          <p:cNvPr id="2050" name="Picture 2" descr="Картинки по запросу адам и е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06"/>
          <a:stretch/>
        </p:blipFill>
        <p:spPr bwMode="auto">
          <a:xfrm>
            <a:off x="1763688" y="1131590"/>
            <a:ext cx="5939999" cy="3768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661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артинки по запросу панфиловцы памятни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панфиловцы памятник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2" descr="(12+) Толковый словарь русского языка. Иллюстрированное издани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67544" y="771550"/>
            <a:ext cx="29867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Georgia" pitchFamily="18" charset="0"/>
              </a:rPr>
              <a:t>Спасибо</a:t>
            </a:r>
            <a:endParaRPr lang="ru-RU" sz="48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8024" y="1404582"/>
            <a:ext cx="39228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Благодарю</a:t>
            </a:r>
            <a:endParaRPr lang="ru-RU" sz="48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47664" y="2499742"/>
            <a:ext cx="53575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Georgia" pitchFamily="18" charset="0"/>
              </a:rPr>
              <a:t>Здравствуйте</a:t>
            </a:r>
            <a:endParaRPr lang="ru-RU" sz="48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66638" y="3795886"/>
            <a:ext cx="38667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solidFill>
                  <a:srgbClr val="35BA06"/>
                </a:solidFill>
                <a:latin typeface="Georgia" pitchFamily="18" charset="0"/>
              </a:rPr>
              <a:t>Простите</a:t>
            </a:r>
            <a:endParaRPr lang="ru-RU" sz="4800" b="1" i="1" dirty="0">
              <a:solidFill>
                <a:srgbClr val="35BA06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88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и по запросу семицветная радуга человеческого слова конспект уро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2"/>
            <a:ext cx="9324528" cy="620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15616" y="2499742"/>
            <a:ext cx="70567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FFFF00"/>
                </a:solidFill>
                <a:latin typeface="Georgia" pitchFamily="18" charset="0"/>
              </a:rPr>
              <a:t>Благодарим </a:t>
            </a:r>
            <a:r>
              <a:rPr lang="ru-RU" sz="6000" b="1" i="1" dirty="0" smtClean="0">
                <a:solidFill>
                  <a:srgbClr val="FFFF00"/>
                </a:solidFill>
                <a:latin typeface="Georgia" pitchFamily="18" charset="0"/>
              </a:rPr>
              <a:t>за работу</a:t>
            </a:r>
            <a:endParaRPr lang="ru-RU" sz="6000" b="1" i="1" dirty="0">
              <a:solidFill>
                <a:srgbClr val="FFFF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90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трелка вправо 6"/>
          <p:cNvSpPr/>
          <p:nvPr/>
        </p:nvSpPr>
        <p:spPr>
          <a:xfrm>
            <a:off x="3203848" y="195486"/>
            <a:ext cx="5688632" cy="3024336"/>
          </a:xfrm>
          <a:prstGeom prst="rightArrow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03848" y="944377"/>
            <a:ext cx="568863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>
                <a:solidFill>
                  <a:srgbClr val="008000"/>
                </a:solidFill>
                <a:latin typeface="Georgia" pitchFamily="18" charset="0"/>
              </a:rPr>
              <a:t>Мой верный друг! Мой враг коварный!</a:t>
            </a:r>
            <a:br>
              <a:rPr lang="ru-RU" sz="2600" dirty="0" smtClean="0">
                <a:solidFill>
                  <a:srgbClr val="008000"/>
                </a:solidFill>
                <a:latin typeface="Georgia" pitchFamily="18" charset="0"/>
              </a:rPr>
            </a:br>
            <a:r>
              <a:rPr lang="ru-RU" sz="2600" dirty="0" smtClean="0">
                <a:solidFill>
                  <a:srgbClr val="008000"/>
                </a:solidFill>
                <a:latin typeface="Georgia" pitchFamily="18" charset="0"/>
              </a:rPr>
              <a:t>Мой царь! Мой раб! Родной язык!</a:t>
            </a:r>
            <a:br>
              <a:rPr lang="ru-RU" sz="2600" dirty="0" smtClean="0">
                <a:solidFill>
                  <a:srgbClr val="008000"/>
                </a:solidFill>
                <a:latin typeface="Georgia" pitchFamily="18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Georgia" pitchFamily="18" charset="0"/>
              </a:rPr>
              <a:t>                                   </a:t>
            </a:r>
            <a:endParaRPr lang="ru-RU" sz="2000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1026" name="Picture 2" descr="C:\Users\218\Documents\ьь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1510"/>
            <a:ext cx="2736304" cy="3283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23818" y="956803"/>
            <a:ext cx="56886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Georgia" pitchFamily="18" charset="0"/>
              </a:rPr>
              <a:t>Эпиграф – изречение известного поэта или писателя, которое поясняет основную идею произведения или урока.</a:t>
            </a:r>
            <a:endParaRPr lang="ru-RU" sz="2000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4748" y="3860363"/>
            <a:ext cx="28443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002060"/>
                </a:solidFill>
                <a:latin typeface="Georgia" pitchFamily="18" charset="0"/>
              </a:rPr>
              <a:t>Валерий Брюсов</a:t>
            </a:r>
            <a:endParaRPr lang="ru-RU" sz="2400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елка вправо 5"/>
          <p:cNvSpPr/>
          <p:nvPr/>
        </p:nvSpPr>
        <p:spPr>
          <a:xfrm>
            <a:off x="1763688" y="2396383"/>
            <a:ext cx="7380312" cy="3456384"/>
          </a:xfrm>
          <a:prstGeom prst="rightArrow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907704" y="3524410"/>
            <a:ext cx="6300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Семицветная радуга человеческого слова</a:t>
            </a:r>
            <a:endParaRPr lang="ru-RU" sz="36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62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9511" y="1036935"/>
            <a:ext cx="659186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i="1" dirty="0">
                <a:solidFill>
                  <a:srgbClr val="C00000"/>
                </a:solidFill>
                <a:latin typeface="Georgia" pitchFamily="18" charset="0"/>
              </a:rPr>
              <a:t>«Для бранных и гневливых фраз </a:t>
            </a:r>
            <a:endParaRPr lang="ru-RU" sz="3200" i="1" dirty="0" smtClean="0">
              <a:solidFill>
                <a:srgbClr val="C00000"/>
              </a:solidFill>
              <a:latin typeface="Georgia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200" i="1" dirty="0" smtClean="0">
                <a:solidFill>
                  <a:srgbClr val="C00000"/>
                </a:solidFill>
                <a:latin typeface="Georgia" pitchFamily="18" charset="0"/>
              </a:rPr>
              <a:t>не </a:t>
            </a:r>
            <a:r>
              <a:rPr lang="ru-RU" sz="3200" i="1" dirty="0">
                <a:solidFill>
                  <a:srgbClr val="C00000"/>
                </a:solidFill>
                <a:latin typeface="Georgia" pitchFamily="18" charset="0"/>
              </a:rPr>
              <a:t>отвори уста:</a:t>
            </a:r>
            <a:endParaRPr lang="ru-RU" sz="3200" dirty="0">
              <a:solidFill>
                <a:srgbClr val="C00000"/>
              </a:solidFill>
              <a:latin typeface="Georgia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200" i="1" dirty="0">
                <a:solidFill>
                  <a:srgbClr val="C00000"/>
                </a:solidFill>
                <a:latin typeface="Georgia" pitchFamily="18" charset="0"/>
              </a:rPr>
              <a:t>Губам людей противна грязь</a:t>
            </a:r>
            <a:r>
              <a:rPr lang="ru-RU" sz="3200" i="1" dirty="0" smtClean="0">
                <a:solidFill>
                  <a:srgbClr val="C00000"/>
                </a:solidFill>
                <a:latin typeface="Georgia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ru-RU" sz="3200" i="1" dirty="0" smtClean="0">
                <a:solidFill>
                  <a:srgbClr val="C00000"/>
                </a:solidFill>
                <a:latin typeface="Georgia" pitchFamily="18" charset="0"/>
              </a:rPr>
              <a:t> полезна _________»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020848" y="3363838"/>
            <a:ext cx="2310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Georgia" pitchFamily="18" charset="0"/>
              </a:rPr>
              <a:t>чистота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95736" y="267494"/>
            <a:ext cx="42707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latin typeface="Georgia" pitchFamily="18" charset="0"/>
              </a:rPr>
              <a:t>Чёрное слово</a:t>
            </a:r>
            <a:endParaRPr lang="ru-RU" sz="4400" b="1" i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22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195736" y="267494"/>
            <a:ext cx="44807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85000"/>
                  </a:schemeClr>
                </a:solidFill>
                <a:latin typeface="Georgia" pitchFamily="18" charset="0"/>
              </a:rPr>
              <a:t>Пустое слово</a:t>
            </a:r>
            <a:endParaRPr lang="ru-RU" sz="4400" b="1" i="1" dirty="0">
              <a:ln>
                <a:solidFill>
                  <a:schemeClr val="tx1"/>
                </a:solidFill>
              </a:ln>
              <a:solidFill>
                <a:schemeClr val="bg1">
                  <a:lumMod val="8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i="1" dirty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2800" i="1" dirty="0">
                <a:solidFill>
                  <a:srgbClr val="FF0000"/>
                </a:solidFill>
                <a:latin typeface="Georgia" pitchFamily="18" charset="0"/>
              </a:rPr>
            </a:br>
            <a:endParaRPr lang="ru-RU" sz="2800" i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2139701"/>
            <a:ext cx="8219256" cy="2454921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>
                <a:solidFill>
                  <a:srgbClr val="FF0000"/>
                </a:solidFill>
                <a:latin typeface="Georgia" pitchFamily="18" charset="0"/>
              </a:rPr>
              <a:t>Слово – серебро, молчание - золото</a:t>
            </a:r>
            <a:endParaRPr lang="ru-RU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3766" y="1275606"/>
            <a:ext cx="786465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eorgia" pitchFamily="18" charset="0"/>
              </a:rPr>
              <a:t>Молчание, слово, серебро</a:t>
            </a:r>
            <a:r>
              <a:rPr lang="ru-RU" sz="3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Georgia" pitchFamily="18" charset="0"/>
              </a:rPr>
              <a:t>, </a:t>
            </a:r>
            <a:r>
              <a:rPr lang="ru-RU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eorgia" pitchFamily="18" charset="0"/>
              </a:rPr>
              <a:t>золото</a:t>
            </a:r>
            <a:endParaRPr lang="ru-RU" sz="3200" b="1" i="1" dirty="0">
              <a:solidFill>
                <a:schemeClr val="tx1">
                  <a:lumMod val="85000"/>
                  <a:lumOff val="15000"/>
                </a:schemeClr>
              </a:solidFill>
              <a:latin typeface="Georgia" pitchFamily="18" charset="0"/>
            </a:endParaRPr>
          </a:p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36943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195736" y="267494"/>
            <a:ext cx="41809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ln>
                  <a:solidFill>
                    <a:srgbClr val="39C202"/>
                  </a:solidFill>
                </a:ln>
                <a:solidFill>
                  <a:srgbClr val="00B050"/>
                </a:solidFill>
                <a:latin typeface="Georgia" pitchFamily="18" charset="0"/>
              </a:rPr>
              <a:t>Тёплое слово</a:t>
            </a:r>
            <a:endParaRPr lang="ru-RU" sz="4400" b="1" i="1" dirty="0">
              <a:ln>
                <a:solidFill>
                  <a:srgbClr val="39C202"/>
                </a:solidFill>
              </a:ln>
              <a:solidFill>
                <a:srgbClr val="00B050"/>
              </a:solidFill>
              <a:latin typeface="Georgia" pitchFamily="18" charset="0"/>
            </a:endParaRPr>
          </a:p>
        </p:txBody>
      </p:sp>
      <p:pic>
        <p:nvPicPr>
          <p:cNvPr id="1026" name="Picture 2" descr="Картинки по запросу добрые слов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07654"/>
            <a:ext cx="4392488" cy="295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157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интерьер квартир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2587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293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195736" y="267494"/>
            <a:ext cx="47612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  <a:latin typeface="Georgia" pitchFamily="18" charset="0"/>
              </a:rPr>
              <a:t>Золотое слово</a:t>
            </a:r>
            <a:endParaRPr lang="ru-RU" sz="4400" b="1" i="1" dirty="0">
              <a:ln>
                <a:solidFill>
                  <a:srgbClr val="FFFF00"/>
                </a:solidFill>
              </a:ln>
              <a:solidFill>
                <a:srgbClr val="FFC000"/>
              </a:solidFill>
              <a:latin typeface="Georgi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3147814"/>
            <a:ext cx="871296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latin typeface="Georgia" pitchFamily="18" charset="0"/>
              </a:rPr>
              <a:t>«С </a:t>
            </a:r>
            <a:r>
              <a:rPr lang="ru-RU" sz="2000" i="1" dirty="0">
                <a:latin typeface="Georgia" pitchFamily="18" charset="0"/>
              </a:rPr>
              <a:t>самого начала труда умей представить себе его завершение. Не бойся однообразия, пусть не отпугивает тебя от работы то, что сегодня, и завтра, и месяц подряд надо делать одно и то же, но хорошо.»</a:t>
            </a:r>
            <a:endParaRPr lang="ru-RU" sz="2000" dirty="0">
              <a:latin typeface="Georgia" pitchFamily="18" charset="0"/>
            </a:endParaRPr>
          </a:p>
          <a:p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467544" y="795518"/>
            <a:ext cx="4680520" cy="2469587"/>
          </a:xfrm>
          <a:prstGeom prst="rightArrow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i="1" dirty="0">
                <a:solidFill>
                  <a:srgbClr val="002060"/>
                </a:solidFill>
                <a:latin typeface="Georgia" pitchFamily="18" charset="0"/>
              </a:rPr>
              <a:t>Василий Александрович</a:t>
            </a:r>
          </a:p>
          <a:p>
            <a:r>
              <a:rPr lang="ru-RU" sz="2400" i="1" dirty="0">
                <a:solidFill>
                  <a:srgbClr val="002060"/>
                </a:solidFill>
                <a:latin typeface="Georgia" pitchFamily="18" charset="0"/>
              </a:rPr>
              <a:t>Сухомлинский</a:t>
            </a:r>
          </a:p>
          <a:p>
            <a:pPr algn="ctr"/>
            <a:endParaRPr lang="ru-RU" dirty="0"/>
          </a:p>
        </p:txBody>
      </p:sp>
      <p:pic>
        <p:nvPicPr>
          <p:cNvPr id="2050" name="Picture 2" descr="C:\Users\218\Documents\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205" y="334167"/>
            <a:ext cx="1819275" cy="2514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705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195736" y="267494"/>
            <a:ext cx="46105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Красное слово</a:t>
            </a:r>
            <a:endParaRPr lang="ru-RU" sz="4400" b="1" i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528" y="1255812"/>
            <a:ext cx="85689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70C0"/>
                </a:solidFill>
                <a:latin typeface="Georgia" pitchFamily="18" charset="0"/>
              </a:rPr>
              <a:t>Красна девица</a:t>
            </a:r>
            <a:endParaRPr lang="ru-RU" sz="3600" dirty="0">
              <a:solidFill>
                <a:srgbClr val="0070C0"/>
              </a:solidFill>
              <a:latin typeface="Georgia" pitchFamily="18" charset="0"/>
            </a:endParaRPr>
          </a:p>
          <a:p>
            <a:pPr algn="ctr"/>
            <a:r>
              <a:rPr lang="ru-RU" sz="3600" i="1" dirty="0" smtClean="0">
                <a:solidFill>
                  <a:srgbClr val="0070C0"/>
                </a:solidFill>
                <a:latin typeface="Georgia" pitchFamily="18" charset="0"/>
              </a:rPr>
              <a:t>Красная цена</a:t>
            </a:r>
            <a:endParaRPr lang="ru-RU" sz="3600" dirty="0">
              <a:solidFill>
                <a:srgbClr val="0070C0"/>
              </a:solidFill>
              <a:latin typeface="Georgia" pitchFamily="18" charset="0"/>
            </a:endParaRPr>
          </a:p>
          <a:p>
            <a:pPr algn="ctr"/>
            <a:r>
              <a:rPr lang="ru-RU" sz="3600" i="1" dirty="0" smtClean="0">
                <a:solidFill>
                  <a:srgbClr val="0070C0"/>
                </a:solidFill>
                <a:latin typeface="Georgia" pitchFamily="18" charset="0"/>
              </a:rPr>
              <a:t>Красное словцо</a:t>
            </a:r>
            <a:endParaRPr lang="ru-RU" sz="3600" dirty="0">
              <a:solidFill>
                <a:srgbClr val="0070C0"/>
              </a:solidFill>
              <a:latin typeface="Georgia" pitchFamily="18" charset="0"/>
            </a:endParaRPr>
          </a:p>
          <a:p>
            <a:pPr algn="ctr"/>
            <a:r>
              <a:rPr lang="ru-RU" sz="3600" i="1" dirty="0" smtClean="0">
                <a:solidFill>
                  <a:srgbClr val="0070C0"/>
                </a:solidFill>
                <a:latin typeface="Georgia" pitchFamily="18" charset="0"/>
              </a:rPr>
              <a:t>Проходить красной нитью</a:t>
            </a:r>
          </a:p>
          <a:p>
            <a:pPr algn="ctr"/>
            <a:r>
              <a:rPr lang="ru-RU" sz="3600" i="1" dirty="0" smtClean="0">
                <a:solidFill>
                  <a:srgbClr val="0070C0"/>
                </a:solidFill>
                <a:latin typeface="Georgia" pitchFamily="18" charset="0"/>
              </a:rPr>
              <a:t>Не красна изба углами, а красна пирогами</a:t>
            </a:r>
            <a:endParaRPr lang="ru-RU" sz="3600" dirty="0">
              <a:latin typeface="Georgia" pitchFamily="18" charset="0"/>
            </a:endParaRPr>
          </a:p>
          <a:p>
            <a:pPr algn="ctr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08679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cover/>
      </p:transition>
    </mc:Choice>
    <mc:Fallback xmlns="">
      <p:transition spd="slow" advClick="0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949</TotalTime>
  <Words>160</Words>
  <Application>Microsoft Office PowerPoint</Application>
  <PresentationFormat>Экран (16:9)</PresentationFormat>
  <Paragraphs>39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Урок  родного русского языка  в 3 классе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218</cp:lastModifiedBy>
  <cp:revision>74</cp:revision>
  <dcterms:created xsi:type="dcterms:W3CDTF">2013-12-02T11:21:26Z</dcterms:created>
  <dcterms:modified xsi:type="dcterms:W3CDTF">2019-10-18T05:08:15Z</dcterms:modified>
</cp:coreProperties>
</file>