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77" r:id="rId4"/>
    <p:sldId id="280" r:id="rId5"/>
    <p:sldId id="278" r:id="rId6"/>
    <p:sldId id="274" r:id="rId7"/>
    <p:sldId id="281" r:id="rId8"/>
    <p:sldId id="282" r:id="rId9"/>
    <p:sldId id="272" r:id="rId10"/>
    <p:sldId id="283" r:id="rId11"/>
    <p:sldId id="271" r:id="rId12"/>
    <p:sldId id="275" r:id="rId13"/>
    <p:sldId id="276" r:id="rId14"/>
    <p:sldId id="284" r:id="rId15"/>
    <p:sldId id="285" r:id="rId16"/>
    <p:sldId id="286" r:id="rId17"/>
    <p:sldId id="287" r:id="rId18"/>
    <p:sldId id="288" r:id="rId19"/>
    <p:sldId id="289" r:id="rId20"/>
    <p:sldId id="268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291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023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854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926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054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417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059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717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94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841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160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8958C-3FC1-446D-BF1A-AD23B9EB60B4}" type="datetimeFigureOut">
              <a:rPr lang="ru-RU" smtClean="0"/>
              <a:t>27.03.2021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33B24-0444-4C9F-8692-12645FD1DA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22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 Narrow" panose="020B0606020202030204" pitchFamily="34" charset="0"/>
              </a:rPr>
              <a:t>Вода, вода…</a:t>
            </a:r>
            <a:endParaRPr lang="ru-RU" sz="8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88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Arial Narrow" panose="020B0606020202030204" pitchFamily="34" charset="0"/>
              </a:rPr>
              <a:t>Кругом вода?</a:t>
            </a:r>
            <a:endParaRPr lang="ru-RU" sz="8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00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32" y="171789"/>
            <a:ext cx="6518368" cy="4345578"/>
          </a:xfrm>
          <a:ln w="19050"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982" y="3936818"/>
            <a:ext cx="4963885" cy="2792185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5896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4444"/>
            <a:ext cx="12162381" cy="40541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6638" y="3943692"/>
            <a:ext cx="3885743" cy="29143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464" y="3943693"/>
            <a:ext cx="5275032" cy="291430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023" r="31918"/>
          <a:stretch/>
        </p:blipFill>
        <p:spPr>
          <a:xfrm>
            <a:off x="-386146" y="4009683"/>
            <a:ext cx="3612831" cy="284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05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191" y="299259"/>
            <a:ext cx="11646132" cy="183711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latin typeface="Arial Narrow" panose="020B0606020202030204" pitchFamily="34" charset="0"/>
              </a:rPr>
              <a:t>Океанологи провели масштабное исследование диеты морских птиц, которое неожиданно показало, что желудки </a:t>
            </a:r>
            <a:r>
              <a:rPr lang="ru-RU" sz="2400" b="1" dirty="0">
                <a:latin typeface="Arial Narrow" panose="020B0606020202030204" pitchFamily="34" charset="0"/>
              </a:rPr>
              <a:t>90% пернатых обитателей моря </a:t>
            </a:r>
            <a:r>
              <a:rPr lang="ru-RU" sz="2400" dirty="0">
                <a:latin typeface="Arial Narrow" panose="020B0606020202030204" pitchFamily="34" charset="0"/>
              </a:rPr>
              <a:t>содержат в себе частицы пластика, что говорит о более серьезных масштабах загрязнения моря пластиком, чем считалось ранее.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893" y="2202873"/>
            <a:ext cx="7758546" cy="4364182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28442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4" r="15387"/>
          <a:stretch/>
        </p:blipFill>
        <p:spPr>
          <a:xfrm>
            <a:off x="380999" y="365125"/>
            <a:ext cx="5384075" cy="6346287"/>
          </a:xfrm>
          <a:ln w="19050"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960" y="1690688"/>
            <a:ext cx="5852160" cy="329184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762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1" y="365125"/>
            <a:ext cx="11730446" cy="2064566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ru-RU" sz="2400" dirty="0">
                <a:latin typeface="Arial Narrow" panose="020B0606020202030204" pitchFamily="34" charset="0"/>
                <a:ea typeface="Calibri" panose="020F0502020204030204" pitchFamily="34" charset="0"/>
              </a:rPr>
              <a:t>«В течение недели, всякий раз, когда я выходил на палубу, мимо плыл какой-то </a:t>
            </a:r>
            <a:r>
              <a:rPr lang="ru-RU" sz="2400">
                <a:latin typeface="Arial Narrow" panose="020B0606020202030204" pitchFamily="34" charset="0"/>
                <a:ea typeface="Calibri" panose="020F0502020204030204" pitchFamily="34" charset="0"/>
              </a:rPr>
              <a:t>пластиковый </a:t>
            </a:r>
            <a:r>
              <a:rPr lang="ru-RU" sz="2400" smtClean="0">
                <a:latin typeface="Arial Narrow" panose="020B0606020202030204" pitchFamily="34" charset="0"/>
                <a:ea typeface="Calibri" panose="020F0502020204030204" pitchFamily="34" charset="0"/>
              </a:rPr>
              <a:t>хлам</a:t>
            </a:r>
            <a:r>
              <a:rPr lang="ru-RU" sz="2400" dirty="0">
                <a:latin typeface="Arial Narrow" panose="020B0606020202030204" pitchFamily="34" charset="0"/>
                <a:ea typeface="Calibri" panose="020F0502020204030204" pitchFamily="34" charset="0"/>
              </a:rPr>
              <a:t>, я не мог поверить своим глазам, как мы могли загадить такую огромную акваторию, по этой помойке мне пришлось плыть день за днем, и конца ей не было видно!» </a:t>
            </a: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b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Чарльз </a:t>
            </a:r>
            <a:r>
              <a:rPr lang="ru-RU" sz="2400" b="1" dirty="0" err="1" smtClean="0">
                <a:latin typeface="Arial Narrow" panose="020B0606020202030204" pitchFamily="34" charset="0"/>
                <a:ea typeface="Calibri" panose="020F0502020204030204" pitchFamily="34" charset="0"/>
              </a:rPr>
              <a:t>Мур</a:t>
            </a: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.</a:t>
            </a:r>
            <a:endParaRPr lang="ru-RU" sz="2400" b="1" dirty="0"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8033" y="2297487"/>
            <a:ext cx="7027818" cy="4372213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5105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6200" y="365125"/>
            <a:ext cx="8618086" cy="1611721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000" dirty="0">
                <a:latin typeface="Arial Narrow" panose="020B0606020202030204" pitchFamily="34" charset="0"/>
                <a:ea typeface="Calibri" panose="020F0502020204030204" pitchFamily="34" charset="0"/>
              </a:rPr>
              <a:t>Чарльз </a:t>
            </a:r>
            <a:r>
              <a:rPr lang="ru-RU" sz="2000" dirty="0" err="1">
                <a:latin typeface="Arial Narrow" panose="020B0606020202030204" pitchFamily="34" charset="0"/>
                <a:ea typeface="Calibri" panose="020F0502020204030204" pitchFamily="34" charset="0"/>
              </a:rPr>
              <a:t>Мур</a:t>
            </a:r>
            <a:r>
              <a:rPr lang="ru-RU" sz="2000" dirty="0">
                <a:latin typeface="Arial Narrow" panose="020B0606020202030204" pitchFamily="34" charset="0"/>
                <a:ea typeface="Calibri" panose="020F0502020204030204" pitchFamily="34" charset="0"/>
              </a:rPr>
              <a:t> продал свои акции покончил с бизнесом и организовал экологическую организацию </a:t>
            </a:r>
            <a:r>
              <a:rPr lang="ru-RU" sz="2000" b="1" dirty="0" err="1">
                <a:latin typeface="Arial Narrow" panose="020B0606020202030204" pitchFamily="34" charset="0"/>
                <a:ea typeface="Calibri" panose="020F0502020204030204" pitchFamily="34" charset="0"/>
              </a:rPr>
              <a:t>Algalita</a:t>
            </a:r>
            <a:r>
              <a:rPr lang="ru-RU" sz="2000" b="1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000" b="1" dirty="0" err="1">
                <a:latin typeface="Arial Narrow" panose="020B0606020202030204" pitchFamily="34" charset="0"/>
                <a:ea typeface="Calibri" panose="020F0502020204030204" pitchFamily="34" charset="0"/>
              </a:rPr>
              <a:t>Marine</a:t>
            </a:r>
            <a:r>
              <a:rPr lang="ru-RU" sz="2000" b="1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000" b="1" dirty="0" err="1">
                <a:latin typeface="Arial Narrow" panose="020B0606020202030204" pitchFamily="34" charset="0"/>
                <a:ea typeface="Calibri" panose="020F0502020204030204" pitchFamily="34" charset="0"/>
              </a:rPr>
              <a:t>Research</a:t>
            </a:r>
            <a:r>
              <a:rPr lang="ru-RU" sz="2000" b="1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000" b="1" dirty="0" err="1">
                <a:latin typeface="Arial Narrow" panose="020B0606020202030204" pitchFamily="34" charset="0"/>
                <a:ea typeface="Calibri" panose="020F0502020204030204" pitchFamily="34" charset="0"/>
              </a:rPr>
              <a:t>Foundation</a:t>
            </a:r>
            <a:r>
              <a:rPr lang="ru-RU" sz="2000" b="1" dirty="0">
                <a:latin typeface="Arial Narrow" panose="020B0606020202030204" pitchFamily="34" charset="0"/>
                <a:ea typeface="Calibri" panose="020F0502020204030204" pitchFamily="34" charset="0"/>
              </a:rPr>
              <a:t> </a:t>
            </a:r>
            <a:r>
              <a:rPr lang="ru-RU" sz="2000" dirty="0">
                <a:latin typeface="Arial Narrow" panose="020B0606020202030204" pitchFamily="34" charset="0"/>
                <a:ea typeface="Calibri" panose="020F0502020204030204" pitchFamily="34" charset="0"/>
              </a:rPr>
              <a:t>(AMRF), которая стала заниматься исследованием влияния человечества на экологию океана. 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202" y="2061936"/>
            <a:ext cx="7997598" cy="4498649"/>
          </a:xfrm>
          <a:ln w="12700"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520" y="481693"/>
            <a:ext cx="2789841" cy="182607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1671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61257"/>
            <a:ext cx="10515600" cy="1428206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>
                <a:latin typeface="Arial Narrow" panose="020B0606020202030204" pitchFamily="34" charset="0"/>
              </a:rPr>
              <a:t>Стоит мусорному пятну «изрыгнуться», как целый пляж покрывается этим конфетти из пластика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1"/>
          <a:stretch/>
        </p:blipFill>
        <p:spPr>
          <a:xfrm>
            <a:off x="1262742" y="1689463"/>
            <a:ext cx="9997133" cy="5041083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0843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10" y="158545"/>
            <a:ext cx="11625942" cy="6539594"/>
          </a:xfrm>
        </p:spPr>
      </p:pic>
    </p:spTree>
    <p:extLst>
      <p:ext uri="{BB962C8B-B14F-4D97-AF65-F5344CB8AC3E}">
        <p14:creationId xmlns:p14="http://schemas.microsoft.com/office/powerpoint/2010/main" val="374791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005" y="448887"/>
            <a:ext cx="9177250" cy="173736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Итальянский город </a:t>
            </a:r>
            <a:r>
              <a:rPr lang="ru-RU" sz="2400" dirty="0" err="1" smtClean="0">
                <a:latin typeface="Arial Narrow" panose="020B0606020202030204" pitchFamily="34" charset="0"/>
                <a:ea typeface="Calibri" panose="020F0502020204030204" pitchFamily="34" charset="0"/>
              </a:rPr>
              <a:t>Капаннори</a:t>
            </a: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. Население 46700 </a:t>
            </a:r>
            <a:r>
              <a:rPr lang="ru-RU" sz="2400" dirty="0">
                <a:latin typeface="Arial Narrow" panose="020B0606020202030204" pitchFamily="34" charset="0"/>
                <a:ea typeface="Calibri" panose="020F0502020204030204" pitchFamily="34" charset="0"/>
              </a:rPr>
              <a:t>человек. </a:t>
            </a: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</a:rPr>
              <a:t/>
            </a:r>
            <a:b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В </a:t>
            </a:r>
            <a:r>
              <a:rPr lang="ru-RU" sz="2400" dirty="0">
                <a:latin typeface="Arial Narrow" panose="020B0606020202030204" pitchFamily="34" charset="0"/>
                <a:ea typeface="Calibri" panose="020F0502020204030204" pitchFamily="34" charset="0"/>
              </a:rPr>
              <a:t>2007 году здесь ввели </a:t>
            </a:r>
            <a: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</a:rPr>
              <a:t/>
            </a:r>
            <a:br>
              <a:rPr lang="ru-RU" sz="2400" dirty="0" smtClean="0">
                <a:latin typeface="Arial Narrow" panose="020B0606020202030204" pitchFamily="34" charset="0"/>
                <a:ea typeface="Calibri" panose="020F0502020204030204" pitchFamily="34" charset="0"/>
              </a:rPr>
            </a:br>
            <a:r>
              <a:rPr lang="ru-RU" sz="2400" b="1" dirty="0" smtClean="0">
                <a:latin typeface="Arial Narrow" panose="020B0606020202030204" pitchFamily="34" charset="0"/>
                <a:ea typeface="Calibri" panose="020F0502020204030204" pitchFamily="34" charset="0"/>
              </a:rPr>
              <a:t>стратегию </a:t>
            </a:r>
            <a:r>
              <a:rPr lang="ru-RU" sz="2400" b="1" dirty="0">
                <a:latin typeface="Arial Narrow" panose="020B0606020202030204" pitchFamily="34" charset="0"/>
                <a:ea typeface="Calibri" panose="020F0502020204030204" pitchFamily="34" charset="0"/>
              </a:rPr>
              <a:t>нулевых отходов</a:t>
            </a:r>
            <a:r>
              <a:rPr lang="ru-RU" sz="2400" dirty="0">
                <a:latin typeface="Arial Narrow" panose="020B0606020202030204" pitchFamily="34" charset="0"/>
                <a:ea typeface="Calibri" panose="020F0502020204030204" pitchFamily="34" charset="0"/>
              </a:rPr>
              <a:t>. </a:t>
            </a:r>
            <a:endParaRPr lang="ru-RU" sz="2400" dirty="0"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34" y="2186248"/>
            <a:ext cx="8003794" cy="4502134"/>
          </a:xfrm>
          <a:ln w="19050"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1875" y="1147156"/>
            <a:ext cx="3646517" cy="273488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08757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74567"/>
            <a:ext cx="10515600" cy="1235235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Arial Narrow" panose="020B0606020202030204" pitchFamily="34" charset="0"/>
              </a:rPr>
              <a:t>Личная культура потребления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004" y="1137373"/>
            <a:ext cx="7340138" cy="5505104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852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Narrow" panose="020B0606020202030204" pitchFamily="34" charset="0"/>
              </a:rPr>
              <a:t>Вода – главное богатство Земли</a:t>
            </a:r>
            <a:endParaRPr lang="ru-RU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2983" y="1597728"/>
            <a:ext cx="8426033" cy="5055620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9058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89" y="365125"/>
            <a:ext cx="11181805" cy="1481092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latin typeface="Arial Narrow" panose="020B0606020202030204" pitchFamily="34" charset="0"/>
              </a:rPr>
              <a:t>12 апреля 1961 г. Юрий Алексеевич Гагарин совершил первый в истории человечества космический полет на космическом корабле "Восток", стартовавшем с космодрома Байконур.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4368" y="1907151"/>
            <a:ext cx="8365912" cy="4345627"/>
          </a:xfrm>
        </p:spPr>
      </p:pic>
      <p:sp>
        <p:nvSpPr>
          <p:cNvPr id="3" name="Прямоугольник 2"/>
          <p:cNvSpPr/>
          <p:nvPr/>
        </p:nvSpPr>
        <p:spPr>
          <a:xfrm flipH="1">
            <a:off x="756456" y="6313713"/>
            <a:ext cx="109217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 Narrow" panose="020B0606020202030204" pitchFamily="34" charset="0"/>
              </a:rPr>
              <a:t>— так писал Юрий Гагарин после возвращения на Землю.</a:t>
            </a:r>
            <a:endParaRPr lang="ru-RU" sz="2400" dirty="0"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450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19050">
            <a:solidFill>
              <a:srgbClr val="002060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rgbClr val="002060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Narrow" panose="020B0606020202030204" pitchFamily="34" charset="0"/>
              </a:rPr>
              <a:t>Мировой океан – 70 %</a:t>
            </a:r>
            <a:endParaRPr lang="ru-RU" sz="4000" b="1" dirty="0">
              <a:ln w="12700">
                <a:solidFill>
                  <a:srgbClr val="002060"/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6960" y="1773373"/>
            <a:ext cx="7498079" cy="4998720"/>
          </a:xfr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65249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Arial Narrow" panose="020B0606020202030204" pitchFamily="34" charset="0"/>
              </a:rPr>
              <a:t>Где запасы пресной воды больше?</a:t>
            </a:r>
            <a:br>
              <a:rPr lang="ru-RU" sz="4000" dirty="0" smtClean="0">
                <a:latin typeface="Arial Narrow" panose="020B0606020202030204" pitchFamily="34" charset="0"/>
              </a:rPr>
            </a:br>
            <a:endParaRPr lang="ru-RU" sz="4000" dirty="0"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156" y="1121669"/>
            <a:ext cx="4244438" cy="2829625"/>
          </a:xfr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5829" y="1099764"/>
            <a:ext cx="4375066" cy="29148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098" y="4133263"/>
            <a:ext cx="4543936" cy="25559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80" b="1333"/>
          <a:stretch/>
        </p:blipFill>
        <p:spPr>
          <a:xfrm>
            <a:off x="1002143" y="4024601"/>
            <a:ext cx="3796280" cy="266462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1793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232" y="365126"/>
            <a:ext cx="4741682" cy="1001762"/>
          </a:xfrm>
        </p:spPr>
        <p:txBody>
          <a:bodyPr>
            <a:normAutofit fontScale="90000"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3100" dirty="0" smtClean="0">
                <a:latin typeface="Arial Narrow" panose="020B0606020202030204" pitchFamily="34" charset="0"/>
              </a:rPr>
              <a:t/>
            </a:r>
            <a:br>
              <a:rPr lang="ru-RU" sz="3100" dirty="0" smtClean="0">
                <a:latin typeface="Arial Narrow" panose="020B0606020202030204" pitchFamily="34" charset="0"/>
              </a:rPr>
            </a:br>
            <a:r>
              <a:rPr lang="ru-RU" sz="3100" dirty="0">
                <a:latin typeface="Arial Narrow" panose="020B0606020202030204" pitchFamily="34" charset="0"/>
              </a:rPr>
              <a:t/>
            </a:r>
            <a:br>
              <a:rPr lang="ru-RU" sz="3100" dirty="0">
                <a:latin typeface="Arial Narrow" panose="020B0606020202030204" pitchFamily="34" charset="0"/>
              </a:rPr>
            </a:br>
            <a:r>
              <a:rPr lang="ru-RU" sz="3100" dirty="0" smtClean="0">
                <a:latin typeface="Arial Narrow" panose="020B0606020202030204" pitchFamily="34" charset="0"/>
              </a:rPr>
              <a:t/>
            </a:r>
            <a:br>
              <a:rPr lang="ru-RU" sz="3100" dirty="0" smtClean="0">
                <a:latin typeface="Arial Narrow" panose="020B0606020202030204" pitchFamily="34" charset="0"/>
              </a:rPr>
            </a:br>
            <a:r>
              <a:rPr lang="ru-RU" sz="3100" dirty="0">
                <a:latin typeface="Arial Narrow" panose="020B0606020202030204" pitchFamily="34" charset="0"/>
              </a:rPr>
              <a:t/>
            </a:r>
            <a:br>
              <a:rPr lang="ru-RU" sz="3100" dirty="0">
                <a:latin typeface="Arial Narrow" panose="020B0606020202030204" pitchFamily="34" charset="0"/>
              </a:rPr>
            </a:br>
            <a:r>
              <a:rPr lang="ru-RU" sz="3100" dirty="0" smtClean="0">
                <a:latin typeface="Arial Narrow" panose="020B0606020202030204" pitchFamily="34" charset="0"/>
              </a:rPr>
              <a:t/>
            </a:r>
            <a:br>
              <a:rPr lang="ru-RU" sz="3100" dirty="0" smtClean="0">
                <a:latin typeface="Arial Narrow" panose="020B0606020202030204" pitchFamily="34" charset="0"/>
              </a:rPr>
            </a:br>
            <a:r>
              <a:rPr lang="ru-RU" sz="3100" dirty="0">
                <a:latin typeface="Arial Narrow" panose="020B0606020202030204" pitchFamily="34" charset="0"/>
              </a:rPr>
              <a:t/>
            </a:r>
            <a:br>
              <a:rPr lang="ru-RU" sz="3100" dirty="0">
                <a:latin typeface="Arial Narrow" panose="020B0606020202030204" pitchFamily="34" charset="0"/>
              </a:rPr>
            </a:br>
            <a:r>
              <a:rPr lang="ru-RU" sz="3100" dirty="0" smtClean="0">
                <a:latin typeface="Arial Narrow" panose="020B0606020202030204" pitchFamily="34" charset="0"/>
              </a:rPr>
              <a:t/>
            </a:r>
            <a:br>
              <a:rPr lang="ru-RU" sz="3100" dirty="0" smtClean="0">
                <a:latin typeface="Arial Narrow" panose="020B0606020202030204" pitchFamily="34" charset="0"/>
              </a:rPr>
            </a:br>
            <a:r>
              <a:rPr lang="ru-RU" sz="3100" dirty="0">
                <a:latin typeface="Arial Narrow" panose="020B0606020202030204" pitchFamily="34" charset="0"/>
              </a:rPr>
              <a:t/>
            </a:r>
            <a:br>
              <a:rPr lang="ru-RU" sz="3100" dirty="0">
                <a:latin typeface="Arial Narrow" panose="020B0606020202030204" pitchFamily="34" charset="0"/>
              </a:rPr>
            </a:br>
            <a:r>
              <a:rPr lang="ru-RU" sz="5300" dirty="0" smtClean="0">
                <a:latin typeface="Arial Narrow" panose="020B0606020202030204" pitchFamily="34" charset="0"/>
              </a:rPr>
              <a:t/>
            </a:r>
            <a:br>
              <a:rPr lang="ru-RU" sz="5300" dirty="0" smtClean="0">
                <a:latin typeface="Arial Narrow" panose="020B0606020202030204" pitchFamily="34" charset="0"/>
              </a:rPr>
            </a:br>
            <a:r>
              <a:rPr lang="ru-RU" sz="3100" dirty="0">
                <a:solidFill>
                  <a:prstClr val="black"/>
                </a:solidFill>
                <a:latin typeface="Arial Narrow" panose="020B0606020202030204" pitchFamily="34" charset="0"/>
              </a:rPr>
              <a:t/>
            </a:r>
            <a:br>
              <a:rPr lang="ru-RU" sz="3100" dirty="0">
                <a:solidFill>
                  <a:prstClr val="black"/>
                </a:solidFill>
                <a:latin typeface="Arial Narrow" panose="020B0606020202030204" pitchFamily="34" charset="0"/>
              </a:rPr>
            </a:br>
            <a:r>
              <a:rPr lang="ru-RU" dirty="0">
                <a:ln w="12700">
                  <a:solidFill>
                    <a:srgbClr val="002060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Narrow" panose="020B0606020202030204" pitchFamily="34" charset="0"/>
              </a:rPr>
              <a:t>Вода – основа жизни</a:t>
            </a:r>
            <a:r>
              <a:rPr lang="ru-RU" sz="3100" dirty="0">
                <a:solidFill>
                  <a:prstClr val="black"/>
                </a:solidFill>
                <a:latin typeface="Arial Narrow" panose="020B0606020202030204" pitchFamily="34" charset="0"/>
              </a:rPr>
              <a:t/>
            </a:r>
            <a:br>
              <a:rPr lang="ru-RU" sz="3100" dirty="0">
                <a:solidFill>
                  <a:prstClr val="black"/>
                </a:solidFill>
                <a:latin typeface="Arial Narrow" panose="020B0606020202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</a:rPr>
              <a:t>животные </a:t>
            </a:r>
            <a:r>
              <a:rPr lang="ru-RU" sz="2400" dirty="0">
                <a:latin typeface="Arial Narrow" panose="020B0606020202030204" pitchFamily="34" charset="0"/>
              </a:rPr>
              <a:t>– на 75%, </a:t>
            </a:r>
            <a:r>
              <a:rPr lang="ru-RU" sz="2400" dirty="0" smtClean="0"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latin typeface="Arial Narrow" panose="020B0606020202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</a:rPr>
              <a:t>рыбы </a:t>
            </a:r>
            <a:r>
              <a:rPr lang="ru-RU" sz="2400" dirty="0">
                <a:latin typeface="Arial Narrow" panose="020B0606020202030204" pitchFamily="34" charset="0"/>
              </a:rPr>
              <a:t>– на 75%, </a:t>
            </a:r>
            <a:r>
              <a:rPr lang="ru-RU" sz="2400" dirty="0" smtClean="0"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latin typeface="Arial Narrow" panose="020B0606020202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</a:rPr>
              <a:t>медузы </a:t>
            </a:r>
            <a:r>
              <a:rPr lang="ru-RU" sz="2400" dirty="0">
                <a:latin typeface="Arial Narrow" panose="020B0606020202030204" pitchFamily="34" charset="0"/>
              </a:rPr>
              <a:t>– на </a:t>
            </a:r>
            <a:r>
              <a:rPr lang="ru-RU" sz="2400" dirty="0" smtClean="0">
                <a:latin typeface="Arial Narrow" panose="020B0606020202030204" pitchFamily="34" charset="0"/>
              </a:rPr>
              <a:t>90-99</a:t>
            </a:r>
            <a:r>
              <a:rPr lang="ru-RU" sz="2400" dirty="0">
                <a:latin typeface="Arial Narrow" panose="020B0606020202030204" pitchFamily="34" charset="0"/>
              </a:rPr>
              <a:t>%, </a:t>
            </a:r>
            <a:r>
              <a:rPr lang="ru-RU" sz="2400" dirty="0" smtClean="0"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latin typeface="Arial Narrow" panose="020B0606020202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</a:rPr>
              <a:t>картофель </a:t>
            </a:r>
            <a:r>
              <a:rPr lang="ru-RU" sz="2400" dirty="0">
                <a:latin typeface="Arial Narrow" panose="020B0606020202030204" pitchFamily="34" charset="0"/>
              </a:rPr>
              <a:t>- на 76%, </a:t>
            </a:r>
            <a:r>
              <a:rPr lang="ru-RU" sz="2400" dirty="0" smtClean="0"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latin typeface="Arial Narrow" panose="020B0606020202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</a:rPr>
              <a:t>яблоки </a:t>
            </a:r>
            <a:r>
              <a:rPr lang="ru-RU" sz="2400" dirty="0">
                <a:latin typeface="Arial Narrow" panose="020B0606020202030204" pitchFamily="34" charset="0"/>
              </a:rPr>
              <a:t>- на 85%, </a:t>
            </a:r>
            <a:r>
              <a:rPr lang="ru-RU" sz="2400" dirty="0" smtClean="0"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latin typeface="Arial Narrow" panose="020B0606020202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</a:rPr>
              <a:t>помидоры </a:t>
            </a:r>
            <a:r>
              <a:rPr lang="ru-RU" sz="2400" dirty="0">
                <a:latin typeface="Arial Narrow" panose="020B0606020202030204" pitchFamily="34" charset="0"/>
              </a:rPr>
              <a:t>- на 90%, </a:t>
            </a:r>
            <a:r>
              <a:rPr lang="ru-RU" sz="2400" dirty="0" smtClean="0"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latin typeface="Arial Narrow" panose="020B0606020202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</a:rPr>
              <a:t>огурцы </a:t>
            </a:r>
            <a:r>
              <a:rPr lang="ru-RU" sz="2400" dirty="0">
                <a:latin typeface="Arial Narrow" panose="020B0606020202030204" pitchFamily="34" charset="0"/>
              </a:rPr>
              <a:t>- на 95</a:t>
            </a:r>
            <a:r>
              <a:rPr lang="ru-RU" sz="2400" dirty="0" smtClean="0">
                <a:latin typeface="Arial Narrow" panose="020B0606020202030204" pitchFamily="34" charset="0"/>
              </a:rPr>
              <a:t>%,</a:t>
            </a:r>
            <a:br>
              <a:rPr lang="ru-RU" sz="2400" dirty="0" smtClean="0">
                <a:latin typeface="Arial Narrow" panose="020B0606020202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</a:rPr>
              <a:t> </a:t>
            </a:r>
            <a:r>
              <a:rPr lang="ru-RU" sz="2400" dirty="0">
                <a:latin typeface="Arial Narrow" panose="020B0606020202030204" pitchFamily="34" charset="0"/>
              </a:rPr>
              <a:t>арбузы - на 96%. </a:t>
            </a:r>
            <a:r>
              <a:rPr lang="ru-RU" sz="2400" dirty="0" smtClean="0">
                <a:latin typeface="Arial Narrow" panose="020B0606020202030204" pitchFamily="34" charset="0"/>
              </a:rPr>
              <a:t/>
            </a:r>
            <a:br>
              <a:rPr lang="ru-RU" sz="2400" dirty="0" smtClean="0">
                <a:latin typeface="Arial Narrow" panose="020B0606020202030204" pitchFamily="34" charset="0"/>
              </a:rPr>
            </a:br>
            <a:r>
              <a:rPr lang="ru-RU" sz="2400" dirty="0" smtClean="0">
                <a:latin typeface="Arial Narrow" panose="020B0606020202030204" pitchFamily="34" charset="0"/>
              </a:rPr>
              <a:t>86</a:t>
            </a:r>
            <a:r>
              <a:rPr lang="ru-RU" sz="2400" dirty="0">
                <a:latin typeface="Arial Narrow" panose="020B0606020202030204" pitchFamily="34" charset="0"/>
              </a:rPr>
              <a:t>% воды содержится в теле у новорожденного и до 50% у пожилых людей.</a:t>
            </a:r>
            <a:br>
              <a:rPr lang="ru-RU" sz="2400" dirty="0">
                <a:latin typeface="Arial Narrow" panose="020B0606020202030204" pitchFamily="34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587932"/>
            <a:ext cx="10515600" cy="258903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399" y="718916"/>
            <a:ext cx="4748107" cy="267081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665" y="3436171"/>
            <a:ext cx="3988524" cy="249282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2062" y="3680823"/>
            <a:ext cx="3521840" cy="198103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2296" y="855626"/>
            <a:ext cx="2526340" cy="282519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62386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956" y="365125"/>
            <a:ext cx="11659827" cy="1325563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Arial Narrow" panose="020B0606020202030204" pitchFamily="34" charset="0"/>
              </a:rPr>
              <a:t>Сенегальские женщины тратят на добывание воды в среднем </a:t>
            </a:r>
            <a:r>
              <a:rPr lang="ru-RU" sz="3200" dirty="0" smtClean="0">
                <a:latin typeface="Arial Narrow" panose="020B0606020202030204" pitchFamily="34" charset="0"/>
              </a:rPr>
              <a:t/>
            </a:r>
            <a:br>
              <a:rPr lang="ru-RU" sz="3200" dirty="0" smtClean="0">
                <a:latin typeface="Arial Narrow" panose="020B0606020202030204" pitchFamily="34" charset="0"/>
              </a:rPr>
            </a:br>
            <a:r>
              <a:rPr lang="ru-RU" sz="3200" dirty="0" smtClean="0">
                <a:latin typeface="Arial Narrow" panose="020B0606020202030204" pitchFamily="34" charset="0"/>
              </a:rPr>
              <a:t>17,5 </a:t>
            </a:r>
            <a:r>
              <a:rPr lang="ru-RU" sz="3200" dirty="0">
                <a:latin typeface="Arial Narrow" panose="020B0606020202030204" pitchFamily="34" charset="0"/>
              </a:rPr>
              <a:t>часов в </a:t>
            </a:r>
            <a:r>
              <a:rPr lang="ru-RU" sz="3200" dirty="0" smtClean="0">
                <a:latin typeface="Arial Narrow" panose="020B0606020202030204" pitchFamily="34" charset="0"/>
              </a:rPr>
              <a:t>неделю</a:t>
            </a:r>
            <a:endParaRPr lang="ru-RU" sz="3200" dirty="0">
              <a:latin typeface="Arial Narrow" panose="020B0606020202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56" y="1898469"/>
            <a:ext cx="3612336" cy="3612336"/>
          </a:xfrm>
          <a:ln w="19050">
            <a:solidFill>
              <a:schemeClr val="tx1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008" y="1898469"/>
            <a:ext cx="7866743" cy="4720046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5972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303" y="365125"/>
            <a:ext cx="11347268" cy="1325563"/>
          </a:xfrm>
        </p:spPr>
        <p:txBody>
          <a:bodyPr>
            <a:noAutofit/>
          </a:bodyPr>
          <a:lstStyle/>
          <a:p>
            <a:pPr algn="ctr"/>
            <a:endParaRPr lang="ru-RU" sz="4800" dirty="0">
              <a:latin typeface="Arial Narrow" panose="020B0606020202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303" y="365125"/>
            <a:ext cx="11460480" cy="641885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Чтобы </a:t>
            </a:r>
            <a:r>
              <a:rPr lang="ru-RU" sz="3200" dirty="0">
                <a:solidFill>
                  <a:prstClr val="black"/>
                </a:solidFill>
                <a:latin typeface="Arial Narrow" panose="020B0606020202030204" pitchFamily="34" charset="0"/>
                <a:ea typeface="+mj-ea"/>
                <a:cs typeface="+mj-cs"/>
              </a:rPr>
              <a:t>произвести тонну хлопчатобумажной ткани, требуется </a:t>
            </a:r>
            <a:r>
              <a:rPr lang="ru-R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rPr>
              <a:t>250 тонн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rPr>
              <a:t>воды;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dirty="0" smtClean="0">
                <a:latin typeface="Arial Narrow" panose="020B0606020202030204" pitchFamily="34" charset="0"/>
                <a:ea typeface="+mj-ea"/>
                <a:cs typeface="+mj-cs"/>
              </a:rPr>
              <a:t>Чтобы получить 1 килограмм бумаги требуется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rPr>
              <a:t>700 л. </a:t>
            </a:r>
            <a:r>
              <a:rPr lang="ru-RU" sz="32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rPr>
              <a:t>в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rPr>
              <a:t>оды;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3200" dirty="0" smtClean="0">
              <a:latin typeface="Arial Narrow" panose="020B0606020202030204" pitchFamily="34" charset="0"/>
              <a:ea typeface="+mj-ea"/>
              <a:cs typeface="+mj-c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 smtClean="0">
                <a:latin typeface="Arial Narrow" panose="020B0606020202030204" pitchFamily="34" charset="0"/>
                <a:ea typeface="+mj-ea"/>
                <a:cs typeface="+mj-cs"/>
              </a:rPr>
              <a:t>Для изготовления 1 автомобиля необходимо количество воды, в </a:t>
            </a:r>
            <a:r>
              <a:rPr lang="ru-RU" sz="32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Arial Narrow" panose="020B0606020202030204" pitchFamily="34" charset="0"/>
                <a:ea typeface="+mj-ea"/>
                <a:cs typeface="+mj-cs"/>
              </a:rPr>
              <a:t>50 раз </a:t>
            </a:r>
            <a:r>
              <a:rPr lang="ru-RU" sz="3200" dirty="0" smtClean="0">
                <a:latin typeface="Arial Narrow" panose="020B0606020202030204" pitchFamily="34" charset="0"/>
                <a:ea typeface="+mj-ea"/>
                <a:cs typeface="+mj-cs"/>
              </a:rPr>
              <a:t>превышающее его вес.</a:t>
            </a:r>
            <a:endParaRPr lang="ru-RU" sz="32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067" y="3209108"/>
            <a:ext cx="6200504" cy="348778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7469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9303" y="365125"/>
            <a:ext cx="11190514" cy="1325563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3200" dirty="0">
                <a:latin typeface="Arial Narrow" panose="020B0606020202030204" pitchFamily="34" charset="0"/>
              </a:rPr>
              <a:t>По мнению группы океанологов из США, каждый год в </a:t>
            </a:r>
            <a:r>
              <a:rPr lang="ru-RU" sz="3200" dirty="0" smtClean="0">
                <a:latin typeface="Arial Narrow" panose="020B0606020202030204" pitchFamily="34" charset="0"/>
              </a:rPr>
              <a:t>Мировой </a:t>
            </a:r>
            <a:r>
              <a:rPr lang="ru-RU" sz="3200" dirty="0">
                <a:latin typeface="Arial Narrow" panose="020B0606020202030204" pitchFamily="34" charset="0"/>
              </a:rPr>
              <a:t>океан попадает </a:t>
            </a:r>
            <a:r>
              <a:rPr lang="ru-RU" sz="3200" b="1" dirty="0">
                <a:latin typeface="Arial Narrow" panose="020B0606020202030204" pitchFamily="34" charset="0"/>
              </a:rPr>
              <a:t>8 млн тонн </a:t>
            </a:r>
            <a:r>
              <a:rPr lang="ru-RU" sz="3200" dirty="0">
                <a:latin typeface="Arial Narrow" panose="020B0606020202030204" pitchFamily="34" charset="0"/>
              </a:rPr>
              <a:t>пластикового мусора.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857" y="1773372"/>
            <a:ext cx="7463246" cy="4930407"/>
          </a:xfrm>
          <a:ln w="190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580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978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rgbClr val="002060"/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Arial Narrow" panose="020B0606020202030204" pitchFamily="34" charset="0"/>
              </a:rPr>
              <a:t>Большое тихоокеанское мусорное пятно</a:t>
            </a:r>
            <a:endParaRPr lang="ru-RU" sz="4000" b="1" dirty="0">
              <a:ln w="12700">
                <a:solidFill>
                  <a:srgbClr val="002060"/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77" y="1098773"/>
            <a:ext cx="11882877" cy="5319444"/>
          </a:xfrm>
        </p:spPr>
      </p:pic>
    </p:spTree>
    <p:extLst>
      <p:ext uri="{BB962C8B-B14F-4D97-AF65-F5344CB8AC3E}">
        <p14:creationId xmlns:p14="http://schemas.microsoft.com/office/powerpoint/2010/main" val="3124688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1171</TotalTime>
  <Words>375</Words>
  <Application>Microsoft Office PowerPoint</Application>
  <PresentationFormat>Широкоэкранный</PresentationFormat>
  <Paragraphs>21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Arial Narrow</vt:lpstr>
      <vt:lpstr>Calibri</vt:lpstr>
      <vt:lpstr>Calibri Light</vt:lpstr>
      <vt:lpstr>Wingdings</vt:lpstr>
      <vt:lpstr>Тема Office</vt:lpstr>
      <vt:lpstr>Вода, вода…</vt:lpstr>
      <vt:lpstr>Вода – главное богатство Земли</vt:lpstr>
      <vt:lpstr>Мировой океан – 70 %</vt:lpstr>
      <vt:lpstr>Где запасы пресной воды больше? </vt:lpstr>
      <vt:lpstr>          Вода – основа жизни животные – на 75%,  рыбы – на 75%,  медузы – на 90-99%,  картофель - на 76%,  яблоки - на 85%,  помидоры - на 90%,  огурцы - на 95%,  арбузы - на 96%.  86% воды содержится в теле у новорожденного и до 50% у пожилых людей.  </vt:lpstr>
      <vt:lpstr>Сенегальские женщины тратят на добывание воды в среднем  17,5 часов в неделю</vt:lpstr>
      <vt:lpstr>Презентация PowerPoint</vt:lpstr>
      <vt:lpstr>По мнению группы океанологов из США, каждый год в Мировой океан попадает 8 млн тонн пластикового мусора.</vt:lpstr>
      <vt:lpstr>Большое тихоокеанское мусорное пятно</vt:lpstr>
      <vt:lpstr>Презентация PowerPoint</vt:lpstr>
      <vt:lpstr>Презентация PowerPoint</vt:lpstr>
      <vt:lpstr>Океанологи провели масштабное исследование диеты морских птиц, которое неожиданно показало, что желудки 90% пернатых обитателей моря содержат в себе частицы пластика, что говорит о более серьезных масштабах загрязнения моря пластиком, чем считалось ранее.</vt:lpstr>
      <vt:lpstr>Презентация PowerPoint</vt:lpstr>
      <vt:lpstr>«В течение недели, всякий раз, когда я выходил на палубу, мимо плыл какой-то пластиковый хлам, я не мог поверить своим глазам, как мы могли загадить такую огромную акваторию, по этой помойке мне пришлось плыть день за днем, и конца ей не было видно!»   Чарльз Мур.</vt:lpstr>
      <vt:lpstr>Чарльз Мур продал свои акции покончил с бизнесом и организовал экологическую организацию Algalita Marine Research Foundation (AMRF), которая стала заниматься исследованием влияния человечества на экологию океана. </vt:lpstr>
      <vt:lpstr>Стоит мусорному пятну «изрыгнуться», как целый пляж покрывается этим конфетти из пластика </vt:lpstr>
      <vt:lpstr>Презентация PowerPoint</vt:lpstr>
      <vt:lpstr>Итальянский город Капаннори. Население 46700 человек.  В 2007 году здесь ввели  стратегию нулевых отходов. </vt:lpstr>
      <vt:lpstr>Личная культура потребления</vt:lpstr>
      <vt:lpstr>12 апреля 1961 г. Юрий Алексеевич Гагарин совершил первый в истории человечества космический полет на космическом корабле "Восток", стартовавшем с космодрома Байконур.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Кирикова Н.Ю.</dc:creator>
  <cp:lastModifiedBy>Кирикова Н.Ю.</cp:lastModifiedBy>
  <cp:revision>44</cp:revision>
  <dcterms:created xsi:type="dcterms:W3CDTF">2021-03-19T08:29:17Z</dcterms:created>
  <dcterms:modified xsi:type="dcterms:W3CDTF">2021-03-27T13:14:32Z</dcterms:modified>
</cp:coreProperties>
</file>