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28"/>
  </p:notesMasterIdLst>
  <p:sldIdLst>
    <p:sldId id="275" r:id="rId2"/>
    <p:sldId id="273" r:id="rId3"/>
    <p:sldId id="256" r:id="rId4"/>
    <p:sldId id="267" r:id="rId5"/>
    <p:sldId id="268" r:id="rId6"/>
    <p:sldId id="272" r:id="rId7"/>
    <p:sldId id="257" r:id="rId8"/>
    <p:sldId id="270" r:id="rId9"/>
    <p:sldId id="271" r:id="rId10"/>
    <p:sldId id="276" r:id="rId11"/>
    <p:sldId id="277" r:id="rId12"/>
    <p:sldId id="298" r:id="rId13"/>
    <p:sldId id="278" r:id="rId14"/>
    <p:sldId id="279" r:id="rId15"/>
    <p:sldId id="280" r:id="rId16"/>
    <p:sldId id="281" r:id="rId17"/>
    <p:sldId id="283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Elephant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Elephant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Elephant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Elephant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Elephant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Elephant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Elephant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Elephant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Elephant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0A000"/>
    <a:srgbClr val="FFAE0B"/>
    <a:srgbClr val="FFB623"/>
    <a:srgbClr val="FFCA5F"/>
    <a:srgbClr val="FF9F13"/>
    <a:srgbClr val="FE97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19" autoAdjust="0"/>
    <p:restoredTop sz="94558" autoAdjust="0"/>
  </p:normalViewPr>
  <p:slideViewPr>
    <p:cSldViewPr>
      <p:cViewPr varScale="1">
        <p:scale>
          <a:sx n="110" d="100"/>
          <a:sy n="110" d="100"/>
        </p:scale>
        <p:origin x="15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4555F02-9E50-4D8E-B106-A07D226D0B0C}" type="datetimeFigureOut">
              <a:rPr lang="ru-RU"/>
              <a:pPr>
                <a:defRPr/>
              </a:pPr>
              <a:t>24.02.2022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83E4697-E3D1-41A0-AE99-9EA1FC4547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229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6790E5-DAB5-497E-9A46-F06FE81BE434}" type="slidenum">
              <a:rPr lang="ru-RU" smtClean="0"/>
              <a:pPr/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43920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47061-A142-4B18-9F59-74555EA79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E72A8-06A0-4410-B672-F156958EA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C5602-3C6C-4909-8720-44D181F59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61A75-F908-4A9F-8B93-039D857B4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7DBA5-2D19-4306-B30A-301E81DAD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29180-E131-411A-BCF7-832A7A90E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E4C28-1265-4554-B9A7-B47B84EB3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10068-C12D-4CE4-96EA-6CED1D8D1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9BC63-12EE-4C73-97B6-ABE1C4BAB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43F17-09CC-4BAC-B0A8-9BB48F444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320FC-6250-4E18-B488-B14A1E3E7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028" name="Picture 4" descr="minispir"/>
          <p:cNvPicPr>
            <a:picLocks noChangeAspect="1" noChangeArrowheads="1"/>
          </p:cNvPicPr>
          <p:nvPr/>
        </p:nvPicPr>
        <p:blipFill>
          <a:blip r:embed="rId13"/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minispir"/>
          <p:cNvPicPr>
            <a:picLocks noChangeAspect="1" noChangeArrowheads="1"/>
          </p:cNvPicPr>
          <p:nvPr/>
        </p:nvPicPr>
        <p:blipFill>
          <a:blip r:embed="rId1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0ECD4C2A-686C-4A21-9D80-C09C501D49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sz="66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Избирательное право</a:t>
            </a:r>
            <a:endParaRPr lang="ru-RU" sz="6600" u="sng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14290"/>
            <a:ext cx="8686800" cy="5865835"/>
          </a:xfrm>
        </p:spPr>
        <p:txBody>
          <a:bodyPr>
            <a:normAutofit/>
          </a:bodyPr>
          <a:lstStyle/>
          <a:p>
            <a:pPr marL="82550" indent="-82550" algn="ctr">
              <a:buFontTx/>
              <a:buNone/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</a:p>
          <a:p>
            <a:pPr marL="82550" indent="-82550" algn="ctr">
              <a:buFontTx/>
              <a:buNone/>
              <a:defRPr/>
            </a:pPr>
            <a:r>
              <a:rPr lang="ru-RU" sz="4800" b="1" i="1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Принципы  избирательного права  -</a:t>
            </a:r>
            <a:r>
              <a:rPr lang="ru-RU" sz="4000" b="1" i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	</a:t>
            </a:r>
            <a:endParaRPr lang="ru-RU" sz="48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  <a:p>
            <a:pPr marL="82550" indent="-82550" algn="ctr">
              <a:buFontTx/>
              <a:buNone/>
              <a:defRPr/>
            </a:pPr>
            <a:r>
              <a:rPr lang="ru-RU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это те требования, при соблюдении которых выборы признаются законными.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714375" y="428625"/>
            <a:ext cx="8124825" cy="890588"/>
            <a:chOff x="47597" y="0"/>
            <a:chExt cx="8124342" cy="88994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47597" y="0"/>
              <a:ext cx="8124342" cy="88994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47597" y="0"/>
              <a:ext cx="8124342" cy="889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dirty="0"/>
                <a:t>Принципы избирательного права</a:t>
              </a:r>
            </a:p>
          </p:txBody>
        </p:sp>
      </p:grp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500063" y="2143125"/>
            <a:ext cx="2286000" cy="785813"/>
            <a:chOff x="0" y="1645949"/>
            <a:chExt cx="2357455" cy="785819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1645949"/>
              <a:ext cx="2324713" cy="747719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0" y="1645949"/>
              <a:ext cx="2357455" cy="7858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dirty="0"/>
                <a:t>всеобщее</a:t>
              </a:r>
            </a:p>
          </p:txBody>
        </p:sp>
      </p:grpSp>
      <p:grpSp>
        <p:nvGrpSpPr>
          <p:cNvPr id="4" name="Группа 10"/>
          <p:cNvGrpSpPr>
            <a:grpSpLocks/>
          </p:cNvGrpSpPr>
          <p:nvPr/>
        </p:nvGrpSpPr>
        <p:grpSpPr bwMode="auto">
          <a:xfrm>
            <a:off x="2143125" y="3214688"/>
            <a:ext cx="1357313" cy="500062"/>
            <a:chOff x="643036" y="2890452"/>
            <a:chExt cx="1537185" cy="62296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643036" y="2890452"/>
              <a:ext cx="1537185" cy="622964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643036" y="2890452"/>
              <a:ext cx="1537185" cy="6229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dirty="0"/>
                <a:t>равное</a:t>
              </a:r>
            </a:p>
          </p:txBody>
        </p:sp>
      </p:grpSp>
      <p:grpSp>
        <p:nvGrpSpPr>
          <p:cNvPr id="5" name="Группа 13"/>
          <p:cNvGrpSpPr>
            <a:grpSpLocks/>
          </p:cNvGrpSpPr>
          <p:nvPr/>
        </p:nvGrpSpPr>
        <p:grpSpPr bwMode="auto">
          <a:xfrm>
            <a:off x="3357563" y="2143125"/>
            <a:ext cx="2357437" cy="714375"/>
            <a:chOff x="2929465" y="1626727"/>
            <a:chExt cx="2357454" cy="71438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929465" y="1626727"/>
              <a:ext cx="2357454" cy="71438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2929465" y="1626727"/>
              <a:ext cx="2357454" cy="7143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dirty="0"/>
                <a:t>прямое</a:t>
              </a:r>
            </a:p>
          </p:txBody>
        </p:sp>
      </p:grpSp>
      <p:grpSp>
        <p:nvGrpSpPr>
          <p:cNvPr id="8" name="Группа 16"/>
          <p:cNvGrpSpPr>
            <a:grpSpLocks/>
          </p:cNvGrpSpPr>
          <p:nvPr/>
        </p:nvGrpSpPr>
        <p:grpSpPr bwMode="auto">
          <a:xfrm>
            <a:off x="6429375" y="2143125"/>
            <a:ext cx="2071688" cy="785813"/>
            <a:chOff x="6171689" y="1645950"/>
            <a:chExt cx="2071702" cy="71438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171689" y="1645950"/>
              <a:ext cx="2071702" cy="71438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6171689" y="1645950"/>
              <a:ext cx="2071702" cy="7143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dirty="0"/>
                <a:t>свободное</a:t>
              </a:r>
            </a:p>
          </p:txBody>
        </p:sp>
      </p:grpSp>
      <p:grpSp>
        <p:nvGrpSpPr>
          <p:cNvPr id="11" name="Группа 19"/>
          <p:cNvGrpSpPr>
            <a:grpSpLocks/>
          </p:cNvGrpSpPr>
          <p:nvPr/>
        </p:nvGrpSpPr>
        <p:grpSpPr bwMode="auto">
          <a:xfrm>
            <a:off x="5357813" y="3214688"/>
            <a:ext cx="1357312" cy="571500"/>
            <a:chOff x="6048395" y="3214708"/>
            <a:chExt cx="1157031" cy="492219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6048395" y="3214708"/>
              <a:ext cx="1157031" cy="43069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Прямоугольник 21"/>
            <p:cNvSpPr/>
            <p:nvPr/>
          </p:nvSpPr>
          <p:spPr>
            <a:xfrm>
              <a:off x="6048395" y="3214708"/>
              <a:ext cx="1157031" cy="4922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dirty="0"/>
                <a:t>тайное</a:t>
              </a:r>
            </a:p>
          </p:txBody>
        </p:sp>
      </p:grpSp>
      <p:cxnSp>
        <p:nvCxnSpPr>
          <p:cNvPr id="24" name="Прямая соединительная линия 23"/>
          <p:cNvCxnSpPr/>
          <p:nvPr/>
        </p:nvCxnSpPr>
        <p:spPr>
          <a:xfrm rot="5400000">
            <a:off x="1673225" y="1387475"/>
            <a:ext cx="857250" cy="654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4310857" y="1689893"/>
            <a:ext cx="857250" cy="492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7143750" y="1571625"/>
            <a:ext cx="1000125" cy="428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13" idx="0"/>
          </p:cNvCxnSpPr>
          <p:nvPr/>
        </p:nvCxnSpPr>
        <p:spPr>
          <a:xfrm>
            <a:off x="2214563" y="2786063"/>
            <a:ext cx="606425" cy="428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22" idx="0"/>
          </p:cNvCxnSpPr>
          <p:nvPr/>
        </p:nvCxnSpPr>
        <p:spPr>
          <a:xfrm rot="10800000" flipV="1">
            <a:off x="6037263" y="2928938"/>
            <a:ext cx="1320800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857224" y="4857760"/>
            <a:ext cx="7858179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Всеобщим избирательным правом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выборах обладают (при определенных цензах) все взрослые граждане мужского и женского пола.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28662" y="4000504"/>
            <a:ext cx="7858179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Выборы являются равными</a:t>
            </a:r>
            <a:r>
              <a:rPr lang="ru-RU" sz="24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Устанавливается единая норма представительства, согласно которой создаются примерно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равные по численности избирательные округа, избиратель включается только в один список для голосования. Каждый голосует лично, голосование за других лиц не допускается.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142976" y="4786322"/>
            <a:ext cx="6715203" cy="12144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Выборы являются прямыми. Депутаты и президент избираются гражданами непосредственно.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000100" y="4286256"/>
            <a:ext cx="7858179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Выборы являются свободными. Избиратель сам решает, участвовать ли ему в выборах или нет и за кого голосовать.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000100" y="4214818"/>
            <a:ext cx="7858179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Голосование на выборах является тайным. Контроль за волеизъявлением избирателей со стороны исключен. Однако это не лишает избирателя права добровольно высказаться о том, как он проголосовал.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671736"/>
          </a:xfrm>
        </p:spPr>
        <p:txBody>
          <a:bodyPr/>
          <a:lstStyle/>
          <a:p>
            <a:r>
              <a:rPr lang="ru-RU" dirty="0" smtClean="0"/>
              <a:t>Закрепление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484784"/>
            <a:ext cx="7620000" cy="5040560"/>
          </a:xfrm>
        </p:spPr>
        <p:txBody>
          <a:bodyPr/>
          <a:lstStyle/>
          <a:p>
            <a:r>
              <a:rPr lang="ru-RU" sz="2400" dirty="0"/>
              <a:t>1.     Во время голосования на избирательном участке мужчина наблюдал за вами, как вы заполняете бюллетень. Какой принцип демократических выборов нарушен? </a:t>
            </a:r>
          </a:p>
          <a:p>
            <a:r>
              <a:rPr lang="ru-RU" sz="2400" dirty="0"/>
              <a:t>2.     Женщина пришла голосовать на избирательный участок за себя со своим паспортом и за своего мужа с его паспортом. </a:t>
            </a:r>
            <a:endParaRPr lang="ru-RU" sz="2400" dirty="0" smtClean="0"/>
          </a:p>
          <a:p>
            <a:r>
              <a:rPr lang="ru-RU" sz="2400" dirty="0" smtClean="0"/>
              <a:t>3</a:t>
            </a:r>
            <a:r>
              <a:rPr lang="ru-RU" sz="2400" dirty="0"/>
              <a:t>.     Были случаи при выборах в нашу Первую Государственную Думу в 1906 году, когда только мужчины имели право голоса по избирательному закону. </a:t>
            </a:r>
          </a:p>
        </p:txBody>
      </p:sp>
    </p:spTree>
    <p:extLst>
      <p:ext uri="{BB962C8B-B14F-4D97-AF65-F5344CB8AC3E}">
        <p14:creationId xmlns:p14="http://schemas.microsoft.com/office/powerpoint/2010/main" val="2811431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827088" y="2924175"/>
            <a:ext cx="7777162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>
                <a:latin typeface="Times New Roman" pitchFamily="18" charset="0"/>
              </a:rPr>
              <a:t>действия всех политических субъектов, которые так или иначе связаны с выборами.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827088" y="549275"/>
            <a:ext cx="7416800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600" b="1" i="1">
                <a:solidFill>
                  <a:srgbClr val="FF0000"/>
                </a:solidFill>
                <a:latin typeface="Times New Roman" pitchFamily="18" charset="0"/>
              </a:rPr>
              <a:t>Избирательный процесс -</a:t>
            </a:r>
            <a:r>
              <a:rPr lang="ru-RU" b="1" i="1">
                <a:solidFill>
                  <a:srgbClr val="FF0000"/>
                </a:solidFill>
              </a:rPr>
              <a:t> 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>
            <a:spLocks noGrp="1" noChangeArrowheads="1"/>
          </p:cNvSpPr>
          <p:nvPr>
            <p:ph type="body" idx="1"/>
          </p:nvPr>
        </p:nvSpPr>
        <p:spPr>
          <a:xfrm>
            <a:off x="755650" y="908050"/>
            <a:ext cx="7696200" cy="5184775"/>
          </a:xfrm>
          <a:noFill/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sz="4800" smtClean="0"/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1800" smtClean="0">
                <a:latin typeface="Arial" charset="0"/>
              </a:rPr>
              <a:t>  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4000" smtClean="0"/>
              <a:t>   Стадия  подготовки, куда включаются такие действия, как назначение даты выборов, создание избирательных округов и избирательных комиссий, составление списков избирателей, выдвижение и регистрация кандидатов.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835150" y="404813"/>
            <a:ext cx="54737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>
                <a:solidFill>
                  <a:schemeClr val="tx2"/>
                </a:solidFill>
                <a:latin typeface="Times New Roman" pitchFamily="18" charset="0"/>
              </a:rPr>
              <a:t>I</a:t>
            </a:r>
            <a:r>
              <a:rPr lang="ru-RU" sz="6600">
                <a:solidFill>
                  <a:schemeClr val="tx2"/>
                </a:solidFill>
                <a:latin typeface="Times New Roman" pitchFamily="18" charset="0"/>
              </a:rPr>
              <a:t> стадия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163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Text Box 8"/>
          <p:cNvSpPr>
            <a:spLocks noGrp="1" noChangeArrowheads="1"/>
          </p:cNvSpPr>
          <p:nvPr>
            <p:ph type="body" idx="1"/>
          </p:nvPr>
        </p:nvSpPr>
        <p:spPr>
          <a:xfrm>
            <a:off x="857250" y="1341438"/>
            <a:ext cx="7858125" cy="365760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4000" smtClean="0"/>
              <a:t>   </a:t>
            </a:r>
            <a:r>
              <a:rPr lang="ru-RU" sz="4000" smtClean="0"/>
              <a:t>Избирательная компания, </a:t>
            </a:r>
            <a:r>
              <a:rPr lang="en-US" sz="4000" smtClean="0"/>
              <a:t>     </a:t>
            </a:r>
            <a:r>
              <a:rPr lang="ru-RU" sz="4000" smtClean="0"/>
              <a:t>которая включает агитационно-пропагандистские действия кандидатов или политических партий, принимающих участие в выборах.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979613" y="333375"/>
            <a:ext cx="5184775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6600">
                <a:solidFill>
                  <a:schemeClr val="tx2"/>
                </a:solidFill>
                <a:latin typeface="Times New Roman" pitchFamily="18" charset="0"/>
              </a:rPr>
              <a:t>II</a:t>
            </a:r>
            <a:r>
              <a:rPr lang="ru-RU" sz="6600">
                <a:solidFill>
                  <a:schemeClr val="tx2"/>
                </a:solidFill>
                <a:latin typeface="Times New Roman" pitchFamily="18" charset="0"/>
              </a:rPr>
              <a:t> стадия</a:t>
            </a:r>
          </a:p>
          <a:p>
            <a:pPr>
              <a:spcBef>
                <a:spcPct val="50000"/>
              </a:spcBef>
            </a:pPr>
            <a:endParaRPr lang="ru-RU" sz="66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174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ext Box 9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7696200" cy="430530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mtClean="0">
                <a:latin typeface="Arial" charset="0"/>
              </a:rPr>
              <a:t>  </a:t>
            </a:r>
            <a:r>
              <a:rPr lang="ru-RU" sz="6000" smtClean="0"/>
              <a:t>Голосование, подсчёт голосов, общее подведение итогов. 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124075" y="260350"/>
            <a:ext cx="44640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</a:t>
            </a:r>
            <a:r>
              <a:rPr lang="en-US" sz="6600">
                <a:solidFill>
                  <a:schemeClr val="tx2"/>
                </a:solidFill>
                <a:latin typeface="Times New Roman" pitchFamily="18" charset="0"/>
              </a:rPr>
              <a:t>III</a:t>
            </a:r>
            <a:r>
              <a:rPr lang="ru-RU" sz="6600">
                <a:solidFill>
                  <a:schemeClr val="tx2"/>
                </a:solidFill>
                <a:latin typeface="Times New Roman" pitchFamily="18" charset="0"/>
              </a:rPr>
              <a:t> стадия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84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1071563" y="428625"/>
            <a:ext cx="6769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Избирательные системы</a:t>
            </a:r>
          </a:p>
        </p:txBody>
      </p:sp>
      <p:sp>
        <p:nvSpPr>
          <p:cNvPr id="19459" name="Line 5"/>
          <p:cNvSpPr>
            <a:spLocks noChangeShapeType="1"/>
          </p:cNvSpPr>
          <p:nvPr/>
        </p:nvSpPr>
        <p:spPr bwMode="auto">
          <a:xfrm flipH="1">
            <a:off x="2286000" y="1071563"/>
            <a:ext cx="868363" cy="357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Line 6"/>
          <p:cNvSpPr>
            <a:spLocks noChangeShapeType="1"/>
          </p:cNvSpPr>
          <p:nvPr/>
        </p:nvSpPr>
        <p:spPr bwMode="auto">
          <a:xfrm>
            <a:off x="5500688" y="1071563"/>
            <a:ext cx="785812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1000125" y="1357313"/>
            <a:ext cx="3959225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3609DD"/>
                </a:solidFill>
                <a:latin typeface="Times New Roman" pitchFamily="18" charset="0"/>
              </a:rPr>
              <a:t>Мажоритарная</a:t>
            </a:r>
            <a:r>
              <a:rPr lang="ru-RU" sz="2400">
                <a:latin typeface="Times New Roman" pitchFamily="18" charset="0"/>
              </a:rPr>
              <a:t>  </a:t>
            </a:r>
            <a:r>
              <a:rPr lang="ru-RU">
                <a:latin typeface="Times New Roman" pitchFamily="18" charset="0"/>
              </a:rPr>
              <a:t>(Беларусь, США, Великобритания, Франция)</a:t>
            </a:r>
          </a:p>
        </p:txBody>
      </p: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5429250" y="1428750"/>
            <a:ext cx="32385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3609DD"/>
                </a:solidFill>
                <a:latin typeface="Times New Roman" pitchFamily="18" charset="0"/>
              </a:rPr>
              <a:t>Пропорциональная</a:t>
            </a:r>
            <a:r>
              <a:rPr lang="ru-RU" sz="2400">
                <a:latin typeface="Times New Roman" pitchFamily="18" charset="0"/>
              </a:rPr>
              <a:t> </a:t>
            </a:r>
            <a:r>
              <a:rPr lang="ru-RU">
                <a:latin typeface="Times New Roman" pitchFamily="18" charset="0"/>
              </a:rPr>
              <a:t>(Россия, Испания, Швейцария, Нидерланды, Чехия)</a:t>
            </a:r>
          </a:p>
        </p:txBody>
      </p:sp>
      <p:sp>
        <p:nvSpPr>
          <p:cNvPr id="19463" name="Line 11"/>
          <p:cNvSpPr>
            <a:spLocks noChangeShapeType="1"/>
          </p:cNvSpPr>
          <p:nvPr/>
        </p:nvSpPr>
        <p:spPr bwMode="auto">
          <a:xfrm>
            <a:off x="3571875" y="2500313"/>
            <a:ext cx="582613" cy="650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4" name="Line 12"/>
          <p:cNvSpPr>
            <a:spLocks noChangeShapeType="1"/>
          </p:cNvSpPr>
          <p:nvPr/>
        </p:nvSpPr>
        <p:spPr bwMode="auto">
          <a:xfrm flipH="1">
            <a:off x="1500188" y="2571750"/>
            <a:ext cx="642937" cy="642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5" name="Text Box 13"/>
          <p:cNvSpPr txBox="1">
            <a:spLocks noChangeArrowheads="1"/>
          </p:cNvSpPr>
          <p:nvPr/>
        </p:nvSpPr>
        <p:spPr bwMode="auto">
          <a:xfrm>
            <a:off x="928688" y="3143250"/>
            <a:ext cx="23034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Абсолютного большинства</a:t>
            </a:r>
          </a:p>
        </p:txBody>
      </p:sp>
      <p:sp>
        <p:nvSpPr>
          <p:cNvPr id="19466" name="Text Box 14"/>
          <p:cNvSpPr txBox="1">
            <a:spLocks noChangeArrowheads="1"/>
          </p:cNvSpPr>
          <p:nvPr/>
        </p:nvSpPr>
        <p:spPr bwMode="auto">
          <a:xfrm>
            <a:off x="3571875" y="3143250"/>
            <a:ext cx="23749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Относительного большинства</a:t>
            </a:r>
          </a:p>
        </p:txBody>
      </p:sp>
      <p:sp>
        <p:nvSpPr>
          <p:cNvPr id="19467" name="Text Box 15"/>
          <p:cNvSpPr txBox="1">
            <a:spLocks noChangeArrowheads="1"/>
          </p:cNvSpPr>
          <p:nvPr/>
        </p:nvSpPr>
        <p:spPr bwMode="auto">
          <a:xfrm>
            <a:off x="1143000" y="4643438"/>
            <a:ext cx="7056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3609DD"/>
                </a:solidFill>
                <a:latin typeface="Times New Roman" pitchFamily="18" charset="0"/>
              </a:rPr>
              <a:t>Смешанная</a:t>
            </a:r>
            <a:r>
              <a:rPr lang="ru-RU" sz="2400" i="1"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 - основана на принципах мажоритарной и пропорциональной систем. </a:t>
            </a:r>
            <a:r>
              <a:rPr lang="ru-RU">
                <a:latin typeface="Times New Roman" pitchFamily="18" charset="0"/>
              </a:rPr>
              <a:t>(Франция, Италия, Россия, Польша)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357438" y="1000125"/>
          <a:ext cx="3643338" cy="392909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821669"/>
                <a:gridCol w="1821669"/>
              </a:tblGrid>
              <a:tr h="982273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hlinkClick r:id="" action="ppaction://noaction"/>
                        </a:rPr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hlinkClick r:id="" action="ppaction://noaction"/>
                        </a:rPr>
                        <a:t>2</a:t>
                      </a:r>
                      <a:endParaRPr lang="ru-RU" sz="4400" dirty="0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hlinkClick r:id="" action="ppaction://noaction"/>
                        </a:rPr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hlinkClick r:id="" action="ppaction://noaction"/>
                        </a:rPr>
                        <a:t>4</a:t>
                      </a:r>
                      <a:endParaRPr lang="ru-RU" sz="4400" dirty="0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hlinkClick r:id="" action="ppaction://noaction"/>
                        </a:rPr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hlinkClick r:id="" action="ppaction://noaction"/>
                        </a:rPr>
                        <a:t>6</a:t>
                      </a:r>
                      <a:endParaRPr lang="ru-RU" sz="4400" dirty="0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hlinkClick r:id="" action="ppaction://noaction"/>
                        </a:rPr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hlinkClick r:id="" action="ppaction://noaction"/>
                        </a:rPr>
                        <a:t>8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6000760" y="5072074"/>
            <a:ext cx="25923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642938" y="357188"/>
            <a:ext cx="7696200" cy="5272087"/>
          </a:xfrm>
        </p:spPr>
        <p:txBody>
          <a:bodyPr/>
          <a:lstStyle/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r>
              <a:rPr lang="ru-RU" sz="4000" smtClean="0">
                <a:cs typeface="Times New Roman" pitchFamily="18" charset="0"/>
              </a:rPr>
              <a:t>1. Может ли страна обойтись без выборов?</a:t>
            </a:r>
          </a:p>
          <a:p>
            <a:pPr algn="ctr">
              <a:buFontTx/>
              <a:buNone/>
            </a:pPr>
            <a:endParaRPr lang="ru-RU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5214950"/>
            <a:ext cx="2201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sldjump"/>
              </a:rPr>
              <a:t>Назад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smtClean="0">
                <a:solidFill>
                  <a:srgbClr val="009900"/>
                </a:solidFill>
              </a:rPr>
              <a:t>Зачем нужны выборы?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smtClean="0"/>
              <a:t>выбирать достойного президента</a:t>
            </a:r>
          </a:p>
          <a:p>
            <a:r>
              <a:rPr lang="ru-RU" sz="3600" smtClean="0"/>
              <a:t>чтобы влиять на жизнь в стране</a:t>
            </a:r>
          </a:p>
          <a:p>
            <a:r>
              <a:rPr lang="ru-RU" sz="3600" smtClean="0"/>
              <a:t>чтобы выбрать самого лучшего</a:t>
            </a:r>
          </a:p>
          <a:p>
            <a:r>
              <a:rPr lang="ru-RU" sz="3600" smtClean="0"/>
              <a:t>это право человека</a:t>
            </a:r>
          </a:p>
          <a:p>
            <a:r>
              <a:rPr lang="ru-RU" sz="3600" smtClean="0"/>
              <a:t>чтобы сделать свой выбор</a:t>
            </a:r>
          </a:p>
          <a:p>
            <a:r>
              <a:rPr lang="ru-RU" sz="3600" smtClean="0"/>
              <a:t>так надо</a:t>
            </a:r>
          </a:p>
          <a:p>
            <a:r>
              <a:rPr lang="ru-RU" sz="3600" smtClean="0"/>
              <a:t>не знаю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685800" y="214313"/>
            <a:ext cx="7696200" cy="5272087"/>
          </a:xfrm>
        </p:spPr>
        <p:txBody>
          <a:bodyPr/>
          <a:lstStyle/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r>
              <a:rPr lang="ru-RU" sz="4000" smtClean="0">
                <a:cs typeface="Times New Roman" pitchFamily="18" charset="0"/>
              </a:rPr>
              <a:t>2.Можно стать президентом РФ не имея высшего образования?</a:t>
            </a:r>
          </a:p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5214950"/>
            <a:ext cx="2201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sldjump"/>
              </a:rPr>
              <a:t>Назад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685800" y="357188"/>
            <a:ext cx="7696200" cy="5129212"/>
          </a:xfrm>
        </p:spPr>
        <p:txBody>
          <a:bodyPr/>
          <a:lstStyle/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z="4000" smtClean="0"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ru-RU" sz="4000" smtClean="0">
                <a:cs typeface="Times New Roman" pitchFamily="18" charset="0"/>
              </a:rPr>
              <a:t>3.Какие существуют избирательные системы?</a:t>
            </a:r>
          </a:p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5214950"/>
            <a:ext cx="2201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sldjump"/>
              </a:rPr>
              <a:t>Назад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685800" y="214313"/>
            <a:ext cx="7696200" cy="5272087"/>
          </a:xfrm>
        </p:spPr>
        <p:txBody>
          <a:bodyPr/>
          <a:lstStyle/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r>
              <a:rPr lang="ru-RU" sz="4000" smtClean="0">
                <a:cs typeface="Times New Roman" pitchFamily="18" charset="0"/>
              </a:rPr>
              <a:t>4.Могут ли в демократическом государстве участвовать в выборах люди, имеющие минимальный уровень доходов?</a:t>
            </a:r>
          </a:p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5214950"/>
            <a:ext cx="2201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sldjump"/>
              </a:rPr>
              <a:t>Назад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685800" y="285750"/>
            <a:ext cx="7696200" cy="5200650"/>
          </a:xfrm>
        </p:spPr>
        <p:txBody>
          <a:bodyPr/>
          <a:lstStyle/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r>
              <a:rPr lang="ru-RU" sz="4000" smtClean="0">
                <a:cs typeface="Times New Roman" pitchFamily="18" charset="0"/>
              </a:rPr>
              <a:t>5.Перечислите принципы избирательного права.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5214950"/>
            <a:ext cx="2201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sldjump"/>
              </a:rPr>
              <a:t>Назад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685800" y="285750"/>
            <a:ext cx="7696200" cy="5200650"/>
          </a:xfrm>
        </p:spPr>
        <p:txBody>
          <a:bodyPr/>
          <a:lstStyle/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r>
              <a:rPr lang="ru-RU" sz="4000" smtClean="0">
                <a:cs typeface="Times New Roman" pitchFamily="18" charset="0"/>
              </a:rPr>
              <a:t>6. Могут ли женщины голосовать на выборах?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5214950"/>
            <a:ext cx="2201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sldjump"/>
              </a:rPr>
              <a:t>Назад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685800" y="357188"/>
            <a:ext cx="7696200" cy="5129212"/>
          </a:xfrm>
        </p:spPr>
        <p:txBody>
          <a:bodyPr/>
          <a:lstStyle/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r>
              <a:rPr lang="ru-RU" sz="4000" smtClean="0">
                <a:cs typeface="Times New Roman" pitchFamily="18" charset="0"/>
              </a:rPr>
              <a:t>7.Вы приходите на выборы, а возле кабинки стоит человек, указывающий вам, за кого голосовать. Правомочно ли это?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5214950"/>
            <a:ext cx="2201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sldjump"/>
              </a:rPr>
              <a:t>Назад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285728"/>
            <a:ext cx="7696200" cy="5200672"/>
          </a:xfrm>
        </p:spPr>
        <p:txBody>
          <a:bodyPr/>
          <a:lstStyle/>
          <a:p>
            <a:pPr algn="ctr">
              <a:buFontTx/>
              <a:buNone/>
              <a:defRPr/>
            </a:pPr>
            <a:endParaRPr lang="ru-RU" dirty="0" smtClean="0"/>
          </a:p>
          <a:p>
            <a:pPr algn="ctr">
              <a:buFontTx/>
              <a:buNone/>
              <a:defRPr/>
            </a:pPr>
            <a:endParaRPr lang="ru-RU" dirty="0" smtClean="0"/>
          </a:p>
          <a:p>
            <a:pPr algn="ctr">
              <a:buFontTx/>
              <a:buNone/>
              <a:defRPr/>
            </a:pPr>
            <a:endParaRPr lang="ru-RU" dirty="0" smtClean="0"/>
          </a:p>
          <a:p>
            <a:pPr algn="ctr">
              <a:buFontTx/>
              <a:buNone/>
              <a:defRPr/>
            </a:pPr>
            <a:r>
              <a:rPr lang="ru-RU" sz="4000" dirty="0" smtClean="0">
                <a:cs typeface="Times New Roman" pitchFamily="18" charset="0"/>
              </a:rPr>
              <a:t>8.По какой избирательной системе формируется Государственная Дума РФ?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5214950"/>
            <a:ext cx="2201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sldjump"/>
              </a:rPr>
              <a:t>Назад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971550" y="476250"/>
            <a:ext cx="7699375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ru-RU" sz="3600" dirty="0">
              <a:latin typeface="Times New Roman" pitchFamily="18" charset="0"/>
            </a:endParaRPr>
          </a:p>
          <a:p>
            <a:pPr algn="ctr">
              <a:defRPr/>
            </a:pPr>
            <a:endParaRPr lang="ru-RU" sz="3600" dirty="0">
              <a:latin typeface="Times New Roman" pitchFamily="18" charset="0"/>
            </a:endParaRPr>
          </a:p>
          <a:p>
            <a:pPr algn="ctr">
              <a:defRPr/>
            </a:pPr>
            <a:r>
              <a:rPr lang="en-US" sz="6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</a:t>
            </a:r>
            <a:r>
              <a:rPr lang="ru-RU" sz="6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Выборы</a:t>
            </a:r>
            <a:r>
              <a:rPr lang="ru-RU" sz="3600" dirty="0">
                <a:latin typeface="Times New Roman" pitchFamily="18" charset="0"/>
              </a:rPr>
              <a:t> – это юридически узаконенная процедура, в рамках которой граждане </a:t>
            </a:r>
          </a:p>
          <a:p>
            <a:pPr algn="ctr">
              <a:defRPr/>
            </a:pPr>
            <a:r>
              <a:rPr lang="ru-RU" sz="3600" dirty="0">
                <a:latin typeface="Times New Roman" pitchFamily="18" charset="0"/>
              </a:rPr>
              <a:t>определяют, кто будет </a:t>
            </a:r>
          </a:p>
          <a:p>
            <a:pPr algn="ctr">
              <a:defRPr/>
            </a:pPr>
            <a:r>
              <a:rPr lang="ru-RU" sz="3600" dirty="0">
                <a:latin typeface="Times New Roman" pitchFamily="18" charset="0"/>
              </a:rPr>
              <a:t>представлять  их интересы в тех или</a:t>
            </a:r>
          </a:p>
          <a:p>
            <a:pPr algn="ctr">
              <a:defRPr/>
            </a:pPr>
            <a:r>
              <a:rPr lang="ru-RU" sz="3600" dirty="0">
                <a:latin typeface="Times New Roman" pitchFamily="18" charset="0"/>
              </a:rPr>
              <a:t>         иных органах власти.</a:t>
            </a:r>
            <a:r>
              <a:rPr lang="ru-RU" dirty="0">
                <a:latin typeface="Times New Roman" pitchFamily="18" charset="0"/>
              </a:rPr>
              <a:t> </a:t>
            </a:r>
          </a:p>
        </p:txBody>
      </p:sp>
      <p:pic>
        <p:nvPicPr>
          <p:cNvPr id="5123" name="Picture 13" descr="bs00979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785813"/>
            <a:ext cx="17129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4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066800" y="1268760"/>
            <a:ext cx="7620000" cy="4598640"/>
          </a:xfrm>
        </p:spPr>
        <p:txBody>
          <a:bodyPr/>
          <a:lstStyle/>
          <a:p>
            <a:pPr eaLnBrk="1" hangingPunct="1"/>
            <a:r>
              <a:rPr lang="ru-RU" sz="7200" b="1" dirty="0">
                <a:solidFill>
                  <a:srgbClr val="C00000"/>
                </a:solidFill>
              </a:rPr>
              <a:t>Выбирать! 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ru-RU" sz="7200" b="1" dirty="0" smtClean="0">
                <a:solidFill>
                  <a:srgbClr val="C00000"/>
                </a:solidFill>
              </a:rPr>
              <a:t>Выбирать</a:t>
            </a:r>
            <a:r>
              <a:rPr lang="ru-RU" sz="7200" b="1" dirty="0">
                <a:solidFill>
                  <a:srgbClr val="C00000"/>
                </a:solidFill>
              </a:rPr>
              <a:t>? 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ru-RU" sz="7200" b="1" dirty="0" smtClean="0">
                <a:solidFill>
                  <a:srgbClr val="C00000"/>
                </a:solidFill>
              </a:rPr>
              <a:t>Выбирать</a:t>
            </a:r>
            <a:r>
              <a:rPr lang="ru-RU" sz="7200" b="1" dirty="0">
                <a:solidFill>
                  <a:srgbClr val="C00000"/>
                </a:solidFill>
              </a:rPr>
              <a:t>...</a:t>
            </a:r>
            <a:endParaRPr lang="ru-RU" sz="72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7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8" name="Rectangle 10"/>
          <p:cNvSpPr>
            <a:spLocks noGrp="1" noChangeArrowheads="1"/>
          </p:cNvSpPr>
          <p:nvPr>
            <p:ph type="title"/>
          </p:nvPr>
        </p:nvSpPr>
        <p:spPr>
          <a:xfrm>
            <a:off x="971550" y="765175"/>
            <a:ext cx="7620000" cy="22320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Избирательное право</a:t>
            </a:r>
            <a:r>
              <a:rPr lang="ru-RU" sz="4800" dirty="0" smtClean="0">
                <a:solidFill>
                  <a:srgbClr val="00B050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sz="3600" dirty="0" smtClean="0"/>
              <a:t>это право граждан избирать и быть избранным в государственные органы.</a:t>
            </a:r>
          </a:p>
        </p:txBody>
      </p:sp>
      <p:sp>
        <p:nvSpPr>
          <p:cNvPr id="5123" name="Text Box 15"/>
          <p:cNvSpPr txBox="1">
            <a:spLocks noChangeArrowheads="1"/>
          </p:cNvSpPr>
          <p:nvPr/>
        </p:nvSpPr>
        <p:spPr bwMode="auto">
          <a:xfrm>
            <a:off x="1042988" y="4076700"/>
            <a:ext cx="40322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00B050"/>
                </a:solidFill>
              </a:rPr>
              <a:t>Активное право </a:t>
            </a:r>
            <a:r>
              <a:rPr lang="ru-RU" b="1" i="1"/>
              <a:t>– </a:t>
            </a:r>
          </a:p>
          <a:p>
            <a:pPr algn="ctr"/>
            <a:r>
              <a:rPr lang="ru-RU"/>
              <a:t> право выбирать и </a:t>
            </a:r>
          </a:p>
          <a:p>
            <a:pPr algn="ctr"/>
            <a:r>
              <a:rPr lang="ru-RU"/>
              <a:t>отзывать депутатов, участвовать</a:t>
            </a:r>
          </a:p>
          <a:p>
            <a:pPr algn="ctr"/>
            <a:r>
              <a:rPr lang="ru-RU"/>
              <a:t> в плебисцитах, референдумах</a:t>
            </a:r>
          </a:p>
        </p:txBody>
      </p:sp>
      <p:sp>
        <p:nvSpPr>
          <p:cNvPr id="5124" name="AutoShape 16"/>
          <p:cNvSpPr>
            <a:spLocks noChangeArrowheads="1"/>
          </p:cNvSpPr>
          <p:nvPr/>
        </p:nvSpPr>
        <p:spPr bwMode="auto">
          <a:xfrm>
            <a:off x="2555875" y="3068638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B050"/>
              </a:solidFill>
            </a:endParaRPr>
          </a:p>
        </p:txBody>
      </p:sp>
      <p:sp>
        <p:nvSpPr>
          <p:cNvPr id="5125" name="Text Box 17"/>
          <p:cNvSpPr txBox="1">
            <a:spLocks noChangeArrowheads="1"/>
          </p:cNvSpPr>
          <p:nvPr/>
        </p:nvSpPr>
        <p:spPr bwMode="auto">
          <a:xfrm>
            <a:off x="4859338" y="4149725"/>
            <a:ext cx="39973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00B050"/>
                </a:solidFill>
              </a:rPr>
              <a:t>Пассивное право</a:t>
            </a:r>
            <a:r>
              <a:rPr lang="ru-RU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ru-RU"/>
              <a:t>допускает, что гражданин может быть выбран депутатом или главой государства.</a:t>
            </a:r>
          </a:p>
        </p:txBody>
      </p:sp>
      <p:sp>
        <p:nvSpPr>
          <p:cNvPr id="5126" name="AutoShape 18"/>
          <p:cNvSpPr>
            <a:spLocks noChangeArrowheads="1"/>
          </p:cNvSpPr>
          <p:nvPr/>
        </p:nvSpPr>
        <p:spPr bwMode="auto">
          <a:xfrm>
            <a:off x="6732588" y="3068638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/>
      <p:bldP spid="5123" grpId="0"/>
      <p:bldP spid="5124" grpId="0" animBg="1"/>
      <p:bldP spid="5125" grpId="0"/>
      <p:bldP spid="51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63" y="1428750"/>
            <a:ext cx="7947025" cy="3140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Какие ограничения </a:t>
            </a:r>
          </a:p>
          <a:p>
            <a:pPr algn="ctr">
              <a:defRPr/>
            </a:pPr>
            <a:r>
              <a:rPr lang="ru-RU" sz="6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или цензы </a:t>
            </a:r>
          </a:p>
          <a:p>
            <a:pPr algn="ctr">
              <a:defRPr/>
            </a:pPr>
            <a:r>
              <a:rPr lang="ru-RU" sz="6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 знаете в РФ?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i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Российской Федерации: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избирать имеют право лица, достигшие 18-летнего возраста.</a:t>
            </a:r>
          </a:p>
          <a:p>
            <a:pPr eaLnBrk="1" hangingPunct="1"/>
            <a:r>
              <a:rPr lang="ru-RU" smtClean="0"/>
              <a:t>с 18-летнего возраста можно избираться депутатом местного совета.</a:t>
            </a:r>
          </a:p>
          <a:p>
            <a:pPr eaLnBrk="1" hangingPunct="1"/>
            <a:r>
              <a:rPr lang="ru-RU" smtClean="0"/>
              <a:t>с 21 года – депутатом Государственной Думы</a:t>
            </a:r>
          </a:p>
          <a:p>
            <a:pPr eaLnBrk="1" hangingPunct="1"/>
            <a:r>
              <a:rPr lang="ru-RU" smtClean="0"/>
              <a:t>с 35 – президентом страны.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  <p:bldP spid="51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"/>
          <p:cNvSpPr>
            <a:spLocks noGrp="1" noChangeArrowheads="1"/>
          </p:cNvSpPr>
          <p:nvPr>
            <p:ph type="title"/>
          </p:nvPr>
        </p:nvSpPr>
        <p:spPr>
          <a:xfrm>
            <a:off x="1143000" y="928688"/>
            <a:ext cx="7620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Некоторые ограничены в праве избирать и  быть избранными: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63" y="1714500"/>
            <a:ext cx="7620000" cy="1963738"/>
          </a:xfrm>
        </p:spPr>
        <p:txBody>
          <a:bodyPr/>
          <a:lstStyle/>
          <a:p>
            <a:pPr eaLnBrk="1" hangingPunct="1"/>
            <a:endParaRPr lang="en-US" sz="4400" smtClean="0"/>
          </a:p>
          <a:p>
            <a:pPr eaLnBrk="1" hangingPunct="1"/>
            <a:r>
              <a:rPr lang="ru-RU" sz="4400" smtClean="0"/>
              <a:t>лица, признанные судом недееспособными</a:t>
            </a:r>
          </a:p>
          <a:p>
            <a:pPr eaLnBrk="1" hangingPunct="1"/>
            <a:r>
              <a:rPr lang="ru-RU" sz="4400" smtClean="0"/>
              <a:t>лица, содержащиеся по приговору суда в местах лишения свободы.       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z="2000" smtClean="0"/>
          </a:p>
          <a:p>
            <a:pPr eaLnBrk="1" hangingPunct="1">
              <a:buFontTx/>
              <a:buNone/>
            </a:pPr>
            <a:endParaRPr lang="ru-RU" sz="2000" smtClean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1563" y="857250"/>
            <a:ext cx="7481887" cy="1600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i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Абсентеизм</a:t>
            </a:r>
            <a:r>
              <a:rPr lang="ru-RU" dirty="0"/>
              <a:t> – </a:t>
            </a:r>
            <a:r>
              <a:rPr lang="ru-RU" sz="4400" dirty="0"/>
              <a:t>сознательное </a:t>
            </a:r>
          </a:p>
          <a:p>
            <a:pPr>
              <a:defRPr/>
            </a:pPr>
            <a:r>
              <a:rPr lang="ru-RU" sz="4400" dirty="0"/>
              <a:t>неучастие граждан в выборах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313" y="2786063"/>
            <a:ext cx="7072312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latin typeface="+mn-lt"/>
              </a:rPr>
              <a:t>Участие в выборах, это, в первую очередь, </a:t>
            </a:r>
          </a:p>
          <a:p>
            <a:pPr algn="ctr">
              <a:defRPr/>
            </a:pPr>
            <a:r>
              <a:rPr lang="ru-RU" sz="5400" b="1" i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конституционное право </a:t>
            </a:r>
            <a:r>
              <a:rPr lang="ru-RU" sz="4400" dirty="0">
                <a:latin typeface="+mn-lt"/>
              </a:rPr>
              <a:t>граждан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Elephant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Elephant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Designs\Тетрадь.pot</Template>
  <TotalTime>907</TotalTime>
  <Words>624</Words>
  <Application>Microsoft Office PowerPoint</Application>
  <PresentationFormat>Экран (4:3)</PresentationFormat>
  <Paragraphs>125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Elephant</vt:lpstr>
      <vt:lpstr>Times New Roman</vt:lpstr>
      <vt:lpstr>Тетрадь</vt:lpstr>
      <vt:lpstr>Избирательное право</vt:lpstr>
      <vt:lpstr>Зачем нужны выборы?</vt:lpstr>
      <vt:lpstr>Презентация PowerPoint</vt:lpstr>
      <vt:lpstr>Презентация PowerPoint</vt:lpstr>
      <vt:lpstr>Избирательное право – это право граждан избирать и быть избранным в государственные органы.</vt:lpstr>
      <vt:lpstr>Презентация PowerPoint</vt:lpstr>
      <vt:lpstr>В Российской Федерации:</vt:lpstr>
      <vt:lpstr>Некоторые ограничены в праве избирать и  быть избранными:</vt:lpstr>
      <vt:lpstr>Презентация PowerPoint</vt:lpstr>
      <vt:lpstr>Презентация PowerPoint</vt:lpstr>
      <vt:lpstr>Презентация PowerPoint</vt:lpstr>
      <vt:lpstr>Закрепление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intel16</dc:creator>
  <cp:lastModifiedBy>Admin</cp:lastModifiedBy>
  <cp:revision>53</cp:revision>
  <dcterms:created xsi:type="dcterms:W3CDTF">2004-10-21T12:12:26Z</dcterms:created>
  <dcterms:modified xsi:type="dcterms:W3CDTF">2022-02-23T20:13:16Z</dcterms:modified>
</cp:coreProperties>
</file>