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6"/>
  </p:handoutMasterIdLst>
  <p:sldIdLst>
    <p:sldId id="256" r:id="rId2"/>
    <p:sldId id="266" r:id="rId3"/>
    <p:sldId id="271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72" r:id="rId14"/>
    <p:sldId id="282" r:id="rId15"/>
  </p:sldIdLst>
  <p:sldSz cx="9144000" cy="6858000" type="screen4x3"/>
  <p:notesSz cx="6858000" cy="9737725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FF"/>
    <a:srgbClr val="374C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873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873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A2BEFE-3150-4256-8C6B-273D8236C5D0}" type="datetimeFigureOut">
              <a:rPr lang="ru-RU" smtClean="0"/>
              <a:t>08.11.2021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248775"/>
            <a:ext cx="2971800" cy="4873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248775"/>
            <a:ext cx="2971800" cy="4873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3BA93D-BDF0-4AFD-98A1-24D0530CBC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68208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05200" y="1498602"/>
            <a:ext cx="5257800" cy="3298825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5400" cap="none" baseline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5200" y="4927600"/>
            <a:ext cx="5257800" cy="1244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43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274639"/>
            <a:ext cx="1066800" cy="5897561"/>
          </a:xfrm>
        </p:spPr>
        <p:txBody>
          <a:bodyPr vert="eaVert"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274639"/>
            <a:ext cx="6400800" cy="5897561"/>
          </a:xfrm>
        </p:spPr>
        <p:txBody>
          <a:bodyPr vert="eaVert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52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445000"/>
            <a:ext cx="5257800" cy="1930400"/>
          </a:xfrm>
        </p:spPr>
        <p:txBody>
          <a:bodyPr anchor="t">
            <a:normAutofit/>
          </a:bodyPr>
          <a:lstStyle>
            <a:lvl1pPr algn="l">
              <a:defRPr sz="5400" b="0" cap="none" baseline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3124201"/>
            <a:ext cx="5257800" cy="1296987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701800"/>
            <a:ext cx="3733800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24400" y="1701800"/>
            <a:ext cx="3733800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3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1249" y="1608836"/>
            <a:ext cx="3730752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8200" y="2209800"/>
            <a:ext cx="3733800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27448" y="1608836"/>
            <a:ext cx="3730752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24400" y="2209800"/>
            <a:ext cx="3733800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7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73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971800" y="0"/>
            <a:ext cx="59436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1" y="1701800"/>
            <a:ext cx="2514600" cy="28448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52800" y="482600"/>
            <a:ext cx="5105400" cy="5892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8601" y="4648200"/>
            <a:ext cx="2514600" cy="17272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07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562100" y="0"/>
            <a:ext cx="60198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4800600"/>
            <a:ext cx="5486400" cy="7620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279402"/>
            <a:ext cx="5486400" cy="4448175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8128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3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28600" y="0"/>
            <a:ext cx="86868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6200"/>
            <a:ext cx="7620000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701800"/>
            <a:ext cx="7620000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400802"/>
            <a:ext cx="205740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931645" y="6400802"/>
            <a:ext cx="466344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27346" y="6400802"/>
            <a:ext cx="830855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90800" y="1371600"/>
            <a:ext cx="7010400" cy="2895600"/>
          </a:xfrm>
        </p:spPr>
        <p:txBody>
          <a:bodyPr>
            <a:normAutofit/>
          </a:bodyPr>
          <a:lstStyle/>
          <a:p>
            <a:r>
              <a:rPr lang="ru-RU" b="1" dirty="0" smtClean="0"/>
              <a:t>Духовная жизнь СССР </a:t>
            </a:r>
            <a:r>
              <a:rPr lang="ru-RU" b="1" smtClean="0"/>
              <a:t>в </a:t>
            </a:r>
            <a:r>
              <a:rPr lang="ru-RU" b="1" smtClean="0"/>
              <a:t>1920-е </a:t>
            </a:r>
            <a:r>
              <a:rPr lang="ru-RU" b="1" dirty="0" smtClean="0"/>
              <a:t>гг.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34200" y="304800"/>
            <a:ext cx="1905000" cy="5334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08</a:t>
            </a:r>
            <a:r>
              <a:rPr lang="ru-RU" dirty="0" smtClean="0"/>
              <a:t>.02.2021 </a:t>
            </a:r>
            <a:r>
              <a:rPr lang="ru-RU" dirty="0" smtClean="0"/>
              <a:t>г.</a:t>
            </a:r>
            <a:endParaRPr lang="ru-RU" dirty="0"/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user\Рабочий стол\Мои рисунки\Картинки для презентаций\3d\Gold_Collection\Holding_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14488"/>
            <a:ext cx="4357718" cy="43577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1926 г.</a:t>
            </a:r>
            <a:r>
              <a:rPr lang="ru-RU" dirty="0" smtClean="0"/>
              <a:t> – </a:t>
            </a:r>
            <a:r>
              <a:rPr lang="ru-RU" b="1" dirty="0" smtClean="0"/>
              <a:t>Всесоюзная перепись населения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28" y="2285992"/>
            <a:ext cx="4143372" cy="3500462"/>
          </a:xfrm>
        </p:spPr>
        <p:txBody>
          <a:bodyPr>
            <a:normAutofit fontScale="85000" lnSpcReduction="20000"/>
          </a:bodyPr>
          <a:lstStyle/>
          <a:p>
            <a:pPr marL="0" indent="546100">
              <a:buNone/>
            </a:pPr>
            <a:endParaRPr lang="ru-RU" sz="3200" dirty="0" smtClean="0"/>
          </a:p>
          <a:p>
            <a:pPr marL="0" indent="546100">
              <a:buNone/>
            </a:pPr>
            <a:endParaRPr lang="ru-RU" sz="3200" dirty="0" smtClean="0"/>
          </a:p>
          <a:p>
            <a:pPr marL="0" indent="546100">
              <a:buNone/>
            </a:pPr>
            <a:r>
              <a:rPr lang="ru-RU" sz="4100" b="1" dirty="0" smtClean="0"/>
              <a:t>Численность грамотного населения в возрасте старше 9 лет </a:t>
            </a:r>
            <a:endParaRPr lang="ru-RU" sz="41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4000504"/>
            <a:ext cx="359906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546100"/>
            <a:r>
              <a:rPr lang="ru-RU" sz="7200" b="1" dirty="0" smtClean="0">
                <a:solidFill>
                  <a:srgbClr val="FF0000"/>
                </a:solidFill>
              </a:rPr>
              <a:t>51,1 %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6200"/>
            <a:ext cx="7620000" cy="923908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Высшая школа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546100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Зачисление</a:t>
            </a:r>
            <a:r>
              <a:rPr lang="ru-RU" sz="3200" dirty="0" smtClean="0"/>
              <a:t> </a:t>
            </a:r>
            <a:r>
              <a:rPr lang="ru-RU" sz="3200" b="1" dirty="0" smtClean="0"/>
              <a:t>студентов проводилось без экзаменов и без документов о среднем образовании. </a:t>
            </a:r>
          </a:p>
          <a:p>
            <a:pPr marL="0" indent="546100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Преимуществами</a:t>
            </a:r>
            <a:r>
              <a:rPr lang="ru-RU" sz="3200" dirty="0" smtClean="0"/>
              <a:t> </a:t>
            </a:r>
            <a:r>
              <a:rPr lang="ru-RU" sz="3200" b="1" dirty="0" smtClean="0"/>
              <a:t>при поступлении в вузы пользовалась молодежь из среды рабочих и крестьян.</a:t>
            </a:r>
            <a:endParaRPr lang="ru-RU" sz="32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14356"/>
            <a:ext cx="7786742" cy="2214578"/>
          </a:xfrm>
        </p:spPr>
        <p:txBody>
          <a:bodyPr>
            <a:noAutofit/>
          </a:bodyPr>
          <a:lstStyle/>
          <a:p>
            <a:pPr marL="0" indent="625475" algn="just">
              <a:lnSpc>
                <a:spcPct val="100000"/>
              </a:lnSpc>
              <a:buNone/>
            </a:pPr>
            <a:r>
              <a:rPr lang="ru-RU" b="1" dirty="0" smtClean="0"/>
              <a:t>Представители российской интеллигенции по-разному восприняли революционные события 1917 года и последовавшие в след затем политические и социально-экономические изменения. 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3000372"/>
            <a:ext cx="78581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6100" algn="just"/>
            <a:r>
              <a:rPr lang="ru-RU" sz="2400" b="1" dirty="0" smtClean="0"/>
              <a:t>Процесс либерализации общественной жизни был непоследовательным и противоречивым. Руководители страны опасались, что </a:t>
            </a:r>
            <a:r>
              <a:rPr lang="ru-RU" sz="2400" b="1" u="sng" dirty="0" smtClean="0"/>
              <a:t>свобода мнений может привести к расширению деятельности противников советского режима. </a:t>
            </a:r>
            <a:endParaRPr lang="ru-RU" sz="2400" u="sng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5429264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6100" algn="just"/>
            <a:r>
              <a:rPr lang="ru-RU" sz="2400" b="1" dirty="0" smtClean="0">
                <a:solidFill>
                  <a:srgbClr val="FF0000"/>
                </a:solidFill>
              </a:rPr>
              <a:t>Был установлен контроль над печатью, деятельностью издательств, репертуаром кино и театров. 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6200"/>
            <a:ext cx="7620000" cy="9906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Работа в группах: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Группа №1</a:t>
            </a:r>
            <a:r>
              <a:rPr lang="ru-RU" dirty="0" smtClean="0"/>
              <a:t> «Большевики и церковь»</a:t>
            </a:r>
          </a:p>
          <a:p>
            <a:r>
              <a:rPr lang="ru-RU" b="1" dirty="0" smtClean="0"/>
              <a:t>Группа №2</a:t>
            </a:r>
            <a:r>
              <a:rPr lang="ru-RU" dirty="0" smtClean="0"/>
              <a:t> «Большевики и научная интеллигенция»</a:t>
            </a:r>
          </a:p>
          <a:p>
            <a:r>
              <a:rPr lang="ru-RU" b="1" dirty="0" smtClean="0"/>
              <a:t>Группа №3</a:t>
            </a:r>
            <a:r>
              <a:rPr lang="ru-RU" dirty="0" smtClean="0"/>
              <a:t> «Борьба с неграмотностью»</a:t>
            </a:r>
          </a:p>
          <a:p>
            <a:r>
              <a:rPr lang="ru-RU" b="1" dirty="0" smtClean="0"/>
              <a:t>Группа №4</a:t>
            </a:r>
            <a:r>
              <a:rPr lang="ru-RU" dirty="0" smtClean="0"/>
              <a:t> «Большевики и литература», «Социальные последствия».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014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304800"/>
            <a:ext cx="8001000" cy="48387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Существовала ли возможность у советских граждан в 20-е гг. </a:t>
            </a:r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XX </a:t>
            </a: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в. проявлять свободу в духовной сфере общества? </a:t>
            </a:r>
          </a:p>
          <a:p>
            <a:pPr marL="0" lvl="0" indent="0">
              <a:buNone/>
            </a:pPr>
            <a:endParaRPr lang="ru-RU" sz="4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C:\Documents and Settings\user\Рабочий стол\Мои рисунки\Картинки для презентаций\MC90044188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3929066"/>
            <a:ext cx="1736725" cy="242193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304800"/>
            <a:ext cx="8001000" cy="48387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Существовала ли возможность у советских граждан в 20-е гг. </a:t>
            </a:r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XX </a:t>
            </a: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в. проявлять свободу в духовной сфере общества? </a:t>
            </a:r>
          </a:p>
          <a:p>
            <a:pPr marL="0" lvl="0" indent="0">
              <a:buNone/>
            </a:pPr>
            <a:endParaRPr lang="ru-RU" sz="4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C:\Documents and Settings\user\Рабочий стол\Мои рисунки\Картинки для презентаций\MC90044188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3929066"/>
            <a:ext cx="1736725" cy="242193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6200"/>
            <a:ext cx="7620000" cy="6858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Борьба с неграмотностью</a:t>
            </a:r>
            <a:endParaRPr lang="ru-RU" sz="4000" b="1" dirty="0"/>
          </a:p>
        </p:txBody>
      </p:sp>
      <p:pic>
        <p:nvPicPr>
          <p:cNvPr id="1026" name="Picture 2" descr="C:\Users\history\Desktop\0007-006-1.-Borba-s-negramotnostju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143000"/>
            <a:ext cx="8630340" cy="5207213"/>
          </a:xfrm>
          <a:prstGeom prst="rect">
            <a:avLst/>
          </a:prstGeom>
          <a:noFill/>
          <a:ln w="444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0667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799" y="457200"/>
            <a:ext cx="3999271" cy="48006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8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1917 г. </a:t>
            </a:r>
            <a:endParaRPr lang="ru-RU" sz="4800" dirty="0" smtClean="0"/>
          </a:p>
          <a:p>
            <a:pPr marL="0" indent="442913" algn="just">
              <a:buNone/>
            </a:pPr>
            <a:r>
              <a:rPr lang="ru-RU" sz="2600" b="1" dirty="0" smtClean="0"/>
              <a:t>Три </a:t>
            </a:r>
            <a:r>
              <a:rPr lang="ru-RU" sz="2600" b="1" dirty="0"/>
              <a:t>четверти всего взрослого населения России не умели ни читать, ни писать.</a:t>
            </a:r>
          </a:p>
        </p:txBody>
      </p:sp>
      <p:pic>
        <p:nvPicPr>
          <p:cNvPr id="2050" name="Picture 2" descr="C:\Users\history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071" y="1676400"/>
            <a:ext cx="4229100" cy="3155559"/>
          </a:xfrm>
          <a:prstGeom prst="rect">
            <a:avLst/>
          </a:prstGeom>
          <a:noFill/>
          <a:ln w="444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689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763000" cy="1397000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С конца </a:t>
            </a:r>
            <a:r>
              <a:rPr lang="ru-RU" sz="3200" b="1" dirty="0">
                <a:solidFill>
                  <a:srgbClr val="FF0000"/>
                </a:solidFill>
              </a:rPr>
              <a:t>1918 г</a:t>
            </a:r>
            <a:r>
              <a:rPr lang="ru-RU" sz="3200" dirty="0"/>
              <a:t>. началась </a:t>
            </a:r>
            <a:r>
              <a:rPr lang="ru-RU" sz="3200" b="1" dirty="0"/>
              <a:t>реорганизация системы народного образования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3400" y="1981200"/>
            <a:ext cx="7696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Ликвидировались</a:t>
            </a:r>
            <a:r>
              <a:rPr lang="ru-RU" sz="2400" dirty="0"/>
              <a:t> гимназии, реальные </a:t>
            </a:r>
            <a:r>
              <a:rPr lang="ru-RU" sz="2400" dirty="0" smtClean="0"/>
              <a:t>училища, </a:t>
            </a:r>
            <a:r>
              <a:rPr lang="ru-RU" sz="2400" dirty="0"/>
              <a:t>церковноприходские и земские школы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3400" y="3105835"/>
            <a:ext cx="8077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На </a:t>
            </a:r>
            <a:r>
              <a:rPr lang="ru-RU" sz="2400" b="1" dirty="0"/>
              <a:t>их месте создавалась </a:t>
            </a:r>
            <a:r>
              <a:rPr lang="ru-RU" sz="2400" dirty="0"/>
              <a:t>единая для всей страны трудовая </a:t>
            </a:r>
            <a:r>
              <a:rPr lang="ru-RU" sz="2400" dirty="0" smtClean="0"/>
              <a:t>школа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4429132"/>
            <a:ext cx="62506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Плата</a:t>
            </a:r>
            <a:r>
              <a:rPr lang="ru-RU" sz="2400" dirty="0"/>
              <a:t> за обучение отменялась</a:t>
            </a:r>
          </a:p>
        </p:txBody>
      </p:sp>
      <p:pic>
        <p:nvPicPr>
          <p:cNvPr id="2050" name="Picture 2" descr="C:\Documents and Settings\user\Рабочий стол\Мои рисунки\Картинки для презентаций\MC900310834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3786190"/>
            <a:ext cx="2073279" cy="25379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2187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6200"/>
            <a:ext cx="8305800" cy="1397000"/>
          </a:xfrm>
        </p:spPr>
        <p:txBody>
          <a:bodyPr>
            <a:normAutofit/>
          </a:bodyPr>
          <a:lstStyle/>
          <a:p>
            <a:pPr indent="530225"/>
            <a:r>
              <a:rPr lang="ru-RU" sz="2400" b="1" dirty="0"/>
              <a:t>В конце 1919 г.  правительство приняло декрет «О ликвидации неграмотности среди населения России</a:t>
            </a:r>
            <a:r>
              <a:rPr lang="ru-RU" sz="2400" b="1" dirty="0" smtClean="0"/>
              <a:t>» </a:t>
            </a:r>
            <a:endParaRPr lang="ru-RU" sz="2400" b="1" dirty="0"/>
          </a:p>
        </p:txBody>
      </p:sp>
      <p:pic>
        <p:nvPicPr>
          <p:cNvPr id="3075" name="Picture 3" descr="C:\Users\history\Desktop\atta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371600"/>
            <a:ext cx="3581400" cy="5348224"/>
          </a:xfrm>
          <a:prstGeom prst="rect">
            <a:avLst/>
          </a:prstGeom>
          <a:noFill/>
          <a:ln w="444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031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76800" y="373626"/>
            <a:ext cx="4267200" cy="62557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rgbClr val="FF0000"/>
                </a:solidFill>
              </a:rPr>
              <a:t>Закон</a:t>
            </a:r>
            <a:r>
              <a:rPr lang="ru-RU" sz="4000" dirty="0"/>
              <a:t> </a:t>
            </a:r>
            <a:r>
              <a:rPr lang="ru-RU" sz="4000" b="1" dirty="0"/>
              <a:t>обязывал всех от 8 до 50 лет, не умеющих читать и писать, обучаться грамоте на родном или русском языке</a:t>
            </a:r>
          </a:p>
        </p:txBody>
      </p:sp>
      <p:pic>
        <p:nvPicPr>
          <p:cNvPr id="4098" name="Picture 2" descr="C:\Users\history\Desktop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83458"/>
            <a:ext cx="4316082" cy="6019800"/>
          </a:xfrm>
          <a:prstGeom prst="rect">
            <a:avLst/>
          </a:prstGeom>
          <a:noFill/>
          <a:ln w="444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79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2800" y="152400"/>
            <a:ext cx="2590800" cy="762000"/>
          </a:xfrm>
        </p:spPr>
        <p:txBody>
          <a:bodyPr/>
          <a:lstStyle/>
          <a:p>
            <a:r>
              <a:rPr lang="ru-RU" b="1" dirty="0" smtClean="0"/>
              <a:t>Ликбез</a:t>
            </a:r>
            <a:endParaRPr lang="ru-RU" b="1" dirty="0"/>
          </a:p>
        </p:txBody>
      </p:sp>
      <p:pic>
        <p:nvPicPr>
          <p:cNvPr id="5122" name="Picture 2" descr="C:\Users\history\Desktop\78678345_3727985_A_A__Kokel_18801956__Likbez__1935_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14400"/>
            <a:ext cx="7924800" cy="5277723"/>
          </a:xfrm>
          <a:prstGeom prst="rect">
            <a:avLst/>
          </a:prstGeom>
          <a:noFill/>
          <a:ln w="444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56814" y="6324600"/>
            <a:ext cx="32303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А.А. Кокель. Ликбез. 1935. </a:t>
            </a:r>
          </a:p>
        </p:txBody>
      </p:sp>
    </p:spTree>
    <p:extLst>
      <p:ext uri="{BB962C8B-B14F-4D97-AF65-F5344CB8AC3E}">
        <p14:creationId xmlns:p14="http://schemas.microsoft.com/office/powerpoint/2010/main" val="795183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76200"/>
            <a:ext cx="8715436" cy="1852602"/>
          </a:xfrm>
        </p:spPr>
        <p:txBody>
          <a:bodyPr>
            <a:normAutofit/>
          </a:bodyPr>
          <a:lstStyle/>
          <a:p>
            <a:pPr algn="just"/>
            <a:r>
              <a:rPr lang="ru-RU" sz="3200" dirty="0" smtClean="0"/>
              <a:t>       В </a:t>
            </a:r>
            <a:r>
              <a:rPr lang="ru-RU" sz="3200" b="1" dirty="0" smtClean="0">
                <a:solidFill>
                  <a:srgbClr val="FF0000"/>
                </a:solidFill>
              </a:rPr>
              <a:t>1925 </a:t>
            </a:r>
            <a:r>
              <a:rPr lang="ru-RU" sz="3200" dirty="0" smtClean="0"/>
              <a:t>г. правительство приняло закон, предусматривающий </a:t>
            </a:r>
            <a:r>
              <a:rPr lang="ru-RU" sz="3200" b="1" dirty="0" smtClean="0"/>
              <a:t>введение в стане всеобщего начального обучения </a:t>
            </a:r>
            <a:r>
              <a:rPr lang="ru-RU" sz="3200" dirty="0" smtClean="0"/>
              <a:t>и расширение сети школ</a:t>
            </a:r>
            <a:endParaRPr lang="ru-RU" sz="3200" dirty="0"/>
          </a:p>
        </p:txBody>
      </p:sp>
      <p:pic>
        <p:nvPicPr>
          <p:cNvPr id="1026" name="Picture 2" descr="C:\Documents and Settings\user\Рабочий стол\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428868"/>
            <a:ext cx="5786478" cy="3921695"/>
          </a:xfrm>
          <a:prstGeom prst="rect">
            <a:avLst/>
          </a:prstGeom>
          <a:noFill/>
          <a:ln w="44450">
            <a:solidFill>
              <a:srgbClr val="0070C0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ooks_16x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Books_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5000"/>
          </a:lnSpc>
          <a:defRPr/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TS102787940</Template>
  <TotalTime>513</TotalTime>
  <Words>314</Words>
  <Application>Microsoft Office PowerPoint</Application>
  <PresentationFormat>Экран (4:3)</PresentationFormat>
  <Paragraphs>33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Century Gothic</vt:lpstr>
      <vt:lpstr>Times New Roman</vt:lpstr>
      <vt:lpstr>Books_16x9</vt:lpstr>
      <vt:lpstr>Духовная жизнь СССР в 1920-е гг.</vt:lpstr>
      <vt:lpstr>Презентация PowerPoint</vt:lpstr>
      <vt:lpstr>Борьба с неграмотностью</vt:lpstr>
      <vt:lpstr>Презентация PowerPoint</vt:lpstr>
      <vt:lpstr>С конца 1918 г. началась реорганизация системы народного образования</vt:lpstr>
      <vt:lpstr>В конце 1919 г.  правительство приняло декрет «О ликвидации неграмотности среди населения России» </vt:lpstr>
      <vt:lpstr>Презентация PowerPoint</vt:lpstr>
      <vt:lpstr>Ликбез</vt:lpstr>
      <vt:lpstr>       В 1925 г. правительство приняло закон, предусматривающий введение в стане всеобщего начального обучения и расширение сети школ</vt:lpstr>
      <vt:lpstr>1926 г. – Всесоюзная перепись населения</vt:lpstr>
      <vt:lpstr>Высшая школа</vt:lpstr>
      <vt:lpstr>Презентация PowerPoint</vt:lpstr>
      <vt:lpstr>Работа в группах: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Италия: время реформ и колониальных захватов </dc:title>
  <cp:lastModifiedBy>Константиновы</cp:lastModifiedBy>
  <cp:revision>114</cp:revision>
  <dcterms:modified xsi:type="dcterms:W3CDTF">2021-11-08T08:03:23Z</dcterms:modified>
</cp:coreProperties>
</file>