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62" r:id="rId2"/>
    <p:sldId id="258" r:id="rId3"/>
    <p:sldId id="259" r:id="rId4"/>
    <p:sldId id="271" r:id="rId5"/>
    <p:sldId id="272" r:id="rId6"/>
    <p:sldId id="264" r:id="rId7"/>
    <p:sldId id="265" r:id="rId8"/>
    <p:sldId id="267" r:id="rId9"/>
    <p:sldId id="263" r:id="rId10"/>
    <p:sldId id="266" r:id="rId11"/>
    <p:sldId id="281" r:id="rId12"/>
    <p:sldId id="268" r:id="rId13"/>
    <p:sldId id="261" r:id="rId14"/>
    <p:sldId id="260" r:id="rId15"/>
    <p:sldId id="270" r:id="rId16"/>
    <p:sldId id="278" r:id="rId17"/>
    <p:sldId id="273" r:id="rId18"/>
    <p:sldId id="276" r:id="rId19"/>
    <p:sldId id="274" r:id="rId20"/>
    <p:sldId id="275" r:id="rId21"/>
    <p:sldId id="269" r:id="rId22"/>
    <p:sldId id="28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72948DF1-B0EF-49AD-ABBD-82F55A48ED0F}">
          <p14:sldIdLst>
            <p14:sldId id="262"/>
            <p14:sldId id="258"/>
            <p14:sldId id="259"/>
            <p14:sldId id="271"/>
            <p14:sldId id="272"/>
            <p14:sldId id="264"/>
            <p14:sldId id="265"/>
            <p14:sldId id="267"/>
            <p14:sldId id="263"/>
            <p14:sldId id="266"/>
            <p14:sldId id="281"/>
            <p14:sldId id="268"/>
            <p14:sldId id="261"/>
            <p14:sldId id="260"/>
            <p14:sldId id="270"/>
            <p14:sldId id="278"/>
            <p14:sldId id="273"/>
            <p14:sldId id="276"/>
            <p14:sldId id="274"/>
            <p14:sldId id="275"/>
            <p14:sldId id="269"/>
            <p14:sldId id="28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B2AB0C-68AB-4796-9F99-403438C95B1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126852-D904-47F0-98A8-5C557055C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86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B2AB0C-68AB-4796-9F99-403438C95B1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126852-D904-47F0-98A8-5C557055C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25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B2AB0C-68AB-4796-9F99-403438C95B1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126852-D904-47F0-98A8-5C557055C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36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B2AB0C-68AB-4796-9F99-403438C95B1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126852-D904-47F0-98A8-5C557055C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59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B2AB0C-68AB-4796-9F99-403438C95B1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126852-D904-47F0-98A8-5C557055C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52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B2AB0C-68AB-4796-9F99-403438C95B1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126852-D904-47F0-98A8-5C557055C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69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B2AB0C-68AB-4796-9F99-403438C95B1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126852-D904-47F0-98A8-5C557055C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23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B2AB0C-68AB-4796-9F99-403438C95B1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126852-D904-47F0-98A8-5C557055C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37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B2AB0C-68AB-4796-9F99-403438C95B1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126852-D904-47F0-98A8-5C557055C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28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B2AB0C-68AB-4796-9F99-403438C95B1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126852-D904-47F0-98A8-5C557055C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7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B2AB0C-68AB-4796-9F99-403438C95B1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126852-D904-47F0-98A8-5C557055C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3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6B2AB0C-68AB-4796-9F99-403438C95B1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2126852-D904-47F0-98A8-5C557055CC7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nsportal.ru/rastitelnyy-mir-kemerovskoy-oblasti" TargetMode="External"/><Relationship Id="rId2" Type="http://schemas.openxmlformats.org/officeDocument/2006/relationships/hyperlink" Target="&#1055;&#1088;&#1077;&#1079;&#1077;&#1085;&#1090;&#1072;&#1094;&#1080;&#1103;%20Microsoft%20PowerPoint.pptx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Microsoft%20PowerPoint.pptx" TargetMode="External"/><Relationship Id="rId2" Type="http://schemas.openxmlformats.org/officeDocument/2006/relationships/hyperlink" Target="https://my.mail.ru/community/kraevedenie/photo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5841" y="5760720"/>
            <a:ext cx="355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06286" y="794937"/>
            <a:ext cx="9688678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400" dirty="0" smtClean="0"/>
              <a:t>Конкурс компьютерных презентаций к уроку «Планета чудес и загадок»</a:t>
            </a:r>
          </a:p>
          <a:p>
            <a:pPr algn="ctr">
              <a:lnSpc>
                <a:spcPct val="200000"/>
              </a:lnSpc>
            </a:pPr>
            <a:r>
              <a:rPr lang="ru-RU" sz="2400" dirty="0" smtClean="0"/>
              <a:t>Презентация «Растительный мир Кемеровской области-Кузбасса»</a:t>
            </a:r>
          </a:p>
          <a:p>
            <a:pPr algn="ctr">
              <a:lnSpc>
                <a:spcPct val="200000"/>
              </a:lnSpc>
            </a:pPr>
            <a:r>
              <a:rPr lang="ru-RU" sz="2400" dirty="0" smtClean="0"/>
              <a:t>Берлинская Алла Владимировна</a:t>
            </a:r>
          </a:p>
          <a:p>
            <a:pPr algn="ctr">
              <a:lnSpc>
                <a:spcPct val="200000"/>
              </a:lnSpc>
            </a:pPr>
            <a:r>
              <a:rPr lang="ru-RU" sz="2400" dirty="0" smtClean="0"/>
              <a:t>Муниципальное казённое образовательное учреждение </a:t>
            </a:r>
          </a:p>
          <a:p>
            <a:pPr algn="ctr">
              <a:lnSpc>
                <a:spcPct val="200000"/>
              </a:lnSpc>
            </a:pPr>
            <a:r>
              <a:rPr lang="ru-RU" sz="2400" dirty="0" smtClean="0"/>
              <a:t>«</a:t>
            </a:r>
            <a:r>
              <a:rPr lang="ru-RU" sz="2400" dirty="0" err="1" smtClean="0"/>
              <a:t>Итатская</a:t>
            </a:r>
            <a:r>
              <a:rPr lang="ru-RU" sz="2400" dirty="0" smtClean="0"/>
              <a:t> коррекционная школа-интернат»</a:t>
            </a:r>
          </a:p>
          <a:p>
            <a:pPr algn="ctr">
              <a:lnSpc>
                <a:spcPct val="200000"/>
              </a:lnSpc>
            </a:pPr>
            <a:r>
              <a:rPr lang="ru-RU" sz="2400" dirty="0" smtClean="0"/>
              <a:t>Учитель</a:t>
            </a:r>
          </a:p>
          <a:p>
            <a:pPr algn="ctr">
              <a:lnSpc>
                <a:spcPct val="200000"/>
              </a:lnSpc>
            </a:pPr>
            <a:r>
              <a:rPr lang="ru-RU" sz="2400" dirty="0" smtClean="0"/>
              <a:t>Высшая квалификационная категория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935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mg4.goodfon.ru/original/1920x1280/a/94/leto-berezy-derevia-roshch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01" y="586195"/>
            <a:ext cx="4396154" cy="550976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4370" y="6172734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БЕРЁЗА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s://pbs.twimg.com/media/DJdlUO7XgAE_2G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3" b="4191"/>
          <a:stretch/>
        </p:blipFill>
        <p:spPr bwMode="auto">
          <a:xfrm>
            <a:off x="5978771" y="586195"/>
            <a:ext cx="3974122" cy="256145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1igolka.com/wp-content/uploads/2017/11/podelki_iz_beresty_1_101541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772" y="3452883"/>
            <a:ext cx="3974122" cy="24203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765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172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Физминутка для урока информатики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5636" y="346364"/>
            <a:ext cx="11277600" cy="5779799"/>
          </a:xfrm>
        </p:spPr>
      </p:pic>
    </p:spTree>
    <p:extLst>
      <p:ext uri="{BB962C8B-B14F-4D97-AF65-F5344CB8AC3E}">
        <p14:creationId xmlns:p14="http://schemas.microsoft.com/office/powerpoint/2010/main" val="240267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84938" y="826477"/>
            <a:ext cx="72272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dirty="0" smtClean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 СТРАНИЦАМ КРАСНОЙ КНИГИ</a:t>
            </a:r>
            <a:endParaRPr lang="ru-RU" sz="3200" b="1" dirty="0">
              <a:ln w="95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https://ds05.infourok.ru/uploads/ex/0248/00095117-5673e640/img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7" t="28539" r="14039"/>
          <a:stretch/>
        </p:blipFill>
        <p:spPr bwMode="auto">
          <a:xfrm>
            <a:off x="2584938" y="2332736"/>
            <a:ext cx="6664569" cy="40067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09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3.bp.blogspot.com/-oq-bxwVUeFY/TdPc2oogkPI/AAAAAAAAAlQ/C8qW2hoJMgU/s320/%25D0%25BA%25D1%2583%25D0%25BF%25D0%25B0%25D0%25BB%25D1%258C%25D0%25BD%25D0%25B8%25D1%2586%25D0%25B0+%25D0%25B0%25D0%25B7%25D0%25B8%25D0%25B0%25D1%2582%25D1%2581%25D0%25BA%25D0%25B0%25D1%258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237" y="1412110"/>
            <a:ext cx="8640973" cy="489324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14237" y="950445"/>
            <a:ext cx="8036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КУПАЛЬНИЦА-ОГОНЬКИ, ЖАРКИ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57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60112" y="634879"/>
            <a:ext cx="9230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Венерин башмачок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60" name="Picture 12" descr="https://sibnovosti.ru/pictures/0379/1676/venerin_bashmachok_vozmut_pod_ohranu_v_kemerovskoy_oblas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113" y="1096544"/>
            <a:ext cx="9230204" cy="52226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00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9709" y="1598768"/>
            <a:ext cx="39485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ea typeface="Times New Roman"/>
              </a:rPr>
              <a:t>С моего цветка берёт</a:t>
            </a:r>
            <a:endParaRPr lang="ru-RU" sz="1600" dirty="0"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ea typeface="Times New Roman"/>
              </a:rPr>
              <a:t>Пчёлка самый вкусный мёд.</a:t>
            </a:r>
            <a:endParaRPr lang="ru-RU" sz="1600" dirty="0"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ea typeface="Times New Roman"/>
              </a:rPr>
              <a:t>А меня все ж обижают,</a:t>
            </a:r>
            <a:endParaRPr lang="ru-RU" sz="1600" dirty="0"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ea typeface="Times New Roman"/>
              </a:rPr>
              <a:t>Шкурку тонкую </a:t>
            </a:r>
            <a:r>
              <a:rPr lang="ru-RU" dirty="0" smtClean="0">
                <a:ea typeface="Times New Roman"/>
              </a:rPr>
              <a:t>сдирают. </a:t>
            </a:r>
            <a:r>
              <a:rPr lang="ru-RU" b="1" dirty="0" smtClean="0">
                <a:ea typeface="Times New Roman"/>
              </a:rPr>
              <a:t>(Липа</a:t>
            </a:r>
            <a:r>
              <a:rPr lang="ru-RU" dirty="0">
                <a:ea typeface="Times New Roman"/>
              </a:rPr>
              <a:t>).</a:t>
            </a:r>
            <a:endParaRPr lang="ru-RU" sz="1600" dirty="0"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31270" y="829039"/>
            <a:ext cx="251382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Отгадай загадки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29200" y="1598768"/>
            <a:ext cx="608007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Смотрите туфельки растут,</a:t>
            </a:r>
          </a:p>
          <a:p>
            <a:r>
              <a:rPr lang="ru-RU" dirty="0"/>
              <a:t>Их к солнцу стебельки несут.</a:t>
            </a:r>
          </a:p>
          <a:p>
            <a:r>
              <a:rPr lang="ru-RU" dirty="0"/>
              <a:t>Он окраской, как лимон,</a:t>
            </a:r>
          </a:p>
          <a:p>
            <a:r>
              <a:rPr lang="ru-RU" dirty="0"/>
              <a:t>Может это снится сон?</a:t>
            </a:r>
          </a:p>
          <a:p>
            <a:r>
              <a:rPr lang="ru-RU" dirty="0"/>
              <a:t>Нет, наяву сосновый бор,</a:t>
            </a:r>
          </a:p>
          <a:p>
            <a:r>
              <a:rPr lang="ru-RU" dirty="0"/>
              <a:t>И туфельки ласкают взор.</a:t>
            </a:r>
          </a:p>
          <a:p>
            <a:r>
              <a:rPr lang="ru-RU" dirty="0"/>
              <a:t>Однако, где твой каблучок, </a:t>
            </a:r>
            <a:r>
              <a:rPr lang="ru-RU" dirty="0" smtClean="0"/>
              <a:t>скажи. (</a:t>
            </a:r>
            <a:r>
              <a:rPr lang="ru-RU" b="1" dirty="0"/>
              <a:t>В</a:t>
            </a:r>
            <a:r>
              <a:rPr lang="ru-RU" b="1" dirty="0" smtClean="0"/>
              <a:t>енерин </a:t>
            </a:r>
            <a:r>
              <a:rPr lang="ru-RU" b="1" dirty="0"/>
              <a:t>башмачок</a:t>
            </a:r>
            <a:r>
              <a:rPr lang="ru-RU" dirty="0"/>
              <a:t>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87104" y="3766782"/>
            <a:ext cx="3384645" cy="180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опушке у реки</a:t>
            </a:r>
          </a:p>
          <a:p>
            <a:r>
              <a:rPr lang="ru-RU" dirty="0" smtClean="0"/>
              <a:t>Пышут яркие жарки.</a:t>
            </a:r>
          </a:p>
          <a:p>
            <a:r>
              <a:rPr lang="ru-RU" dirty="0" smtClean="0"/>
              <a:t>У детей светлеют лица,</a:t>
            </a:r>
          </a:p>
          <a:p>
            <a:r>
              <a:rPr lang="ru-RU" dirty="0" smtClean="0"/>
              <a:t>Расплылись в улыбках рты</a:t>
            </a:r>
          </a:p>
          <a:p>
            <a:r>
              <a:rPr lang="ru-RU" dirty="0" smtClean="0"/>
              <a:t>Словно пёрышки жар – птицы -</a:t>
            </a:r>
          </a:p>
          <a:p>
            <a:r>
              <a:rPr lang="ru-RU" dirty="0"/>
              <a:t>-</a:t>
            </a:r>
            <a:r>
              <a:rPr lang="ru-RU" dirty="0" smtClean="0"/>
              <a:t>эти чудные цветы!  </a:t>
            </a:r>
            <a:r>
              <a:rPr lang="ru-RU" b="1" dirty="0" smtClean="0"/>
              <a:t>(Огоньки)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29199" y="3630093"/>
            <a:ext cx="37326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Ему немало сотен лет.</a:t>
            </a:r>
          </a:p>
          <a:p>
            <a:r>
              <a:rPr lang="ru-RU" dirty="0" smtClean="0"/>
              <a:t>В тулуп зелёный он одет.</a:t>
            </a:r>
          </a:p>
          <a:p>
            <a:r>
              <a:rPr lang="ru-RU" dirty="0" smtClean="0"/>
              <a:t>Хотя в глухой тайге растёт,</a:t>
            </a:r>
          </a:p>
          <a:p>
            <a:r>
              <a:rPr lang="ru-RU" dirty="0" smtClean="0"/>
              <a:t>Ему всегда большой почёт.</a:t>
            </a:r>
          </a:p>
          <a:p>
            <a:r>
              <a:rPr lang="ru-RU" dirty="0" smtClean="0"/>
              <a:t>Ведь и для взрослых, для  ребят</a:t>
            </a:r>
          </a:p>
          <a:p>
            <a:r>
              <a:rPr lang="ru-RU" dirty="0" smtClean="0"/>
              <a:t>Он  очень шишками  богат.</a:t>
            </a:r>
          </a:p>
          <a:p>
            <a:r>
              <a:rPr lang="ru-RU" dirty="0" smtClean="0"/>
              <a:t>А в шишках, что ни говори,</a:t>
            </a:r>
          </a:p>
          <a:p>
            <a:r>
              <a:rPr lang="ru-RU" dirty="0" smtClean="0"/>
              <a:t>Орешки вкусные внутри. </a:t>
            </a:r>
            <a:r>
              <a:rPr lang="ru-RU" b="1" dirty="0" smtClean="0"/>
              <a:t>(Кедр)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9962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static.wixstatic.com/media/5f514d_8a0ee8cba9ed45c7b39a1a0113ee8d8f.gif_srz_158_139_85_22_0.50_1.20_0.00_gif_sr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348" y="2042917"/>
            <a:ext cx="6373355" cy="420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16079" y="607552"/>
            <a:ext cx="315983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6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И мы!</a:t>
            </a:r>
          </a:p>
        </p:txBody>
      </p:sp>
    </p:spTree>
    <p:extLst>
      <p:ext uri="{BB962C8B-B14F-4D97-AF65-F5344CB8AC3E}">
        <p14:creationId xmlns:p14="http://schemas.microsoft.com/office/powerpoint/2010/main" val="164292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2.fotokto.ru/photo/full/463/4635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91" y="395785"/>
            <a:ext cx="11430000" cy="599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13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6" name="Picture 12" descr="http://s1.fotokto.ru/photo/full/448/44807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57" y="464024"/>
            <a:ext cx="10931857" cy="59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54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s4.fotokto.ru/photo/full/259/25917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43" y="504968"/>
            <a:ext cx="10849707" cy="59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94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4584" y="773373"/>
            <a:ext cx="8596668" cy="46857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Растительный мир Кемеровской области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31674" y="1364775"/>
            <a:ext cx="4184035" cy="5295332"/>
          </a:xfrm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 родной,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сердцу близок,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сыскать тебя милей!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Скажешь так,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только выйдешь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простор родных полей.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встречаю я с поклоном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Берёзку,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ивушку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пихту,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Значит, видеть я достоин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такую красоту! </a:t>
            </a:r>
          </a:p>
          <a:p>
            <a:pPr marL="0" indent="0">
              <a:buNone/>
            </a:pPr>
            <a:endParaRPr lang="ru-RU" b="1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5" name="Picture 2" descr="http://karate42.ru/uploads/images/kuzbas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7406" y="1591517"/>
            <a:ext cx="3239259" cy="4841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2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54023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shoria.su/images/gallery/priroda-shorii/shoria-mras-su-skal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58" y="573205"/>
            <a:ext cx="10959153" cy="584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5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991" y="931986"/>
            <a:ext cx="97040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Список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используемой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литературы: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57188" indent="-3571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 Л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И. Соловьёв География Кемеровской области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Природа. – Кемерово.: «СКИФ» – «КУЗБАСС», 2006 г.</a:t>
            </a:r>
          </a:p>
          <a:p>
            <a:pPr marL="263525" indent="-26352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2. Л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И. Соловьёв География Кемеровской области.   Экономика. – Кемерово.: «СКИФ» –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«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КУЗБАСС», 2009 г.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Шаблон презентации: </a:t>
            </a:r>
            <a:r>
              <a:rPr lang="en-US" b="1" dirty="0" smtClean="0">
                <a:solidFill>
                  <a:schemeClr val="tx2"/>
                </a:solidFill>
                <a:latin typeface="+mj-lt"/>
                <a:hlinkClick r:id="rId2" action="ppaction://hlinkpres?slideindex=1&amp;slidetitle="/>
              </a:rPr>
              <a:t>http</a:t>
            </a:r>
            <a:r>
              <a:rPr lang="en-US" b="1" dirty="0">
                <a:solidFill>
                  <a:schemeClr val="tx2"/>
                </a:solidFill>
                <a:latin typeface="+mj-lt"/>
                <a:hlinkClick r:id="rId2" action="ppaction://hlinkpres?slideindex=1&amp;slidetitle="/>
              </a:rPr>
              <a:t>://</a:t>
            </a:r>
            <a:r>
              <a:rPr lang="en-US" b="1" dirty="0" smtClean="0">
                <a:solidFill>
                  <a:schemeClr val="tx2"/>
                </a:solidFill>
                <a:latin typeface="+mj-lt"/>
                <a:hlinkClick r:id="rId2" action="ppaction://hlinkpres?slideindex=1&amp;slidetitle="/>
              </a:rPr>
              <a:t>pedsovet.su/</a:t>
            </a:r>
            <a:endParaRPr lang="ru-RU" b="1" dirty="0" smtClean="0">
              <a:solidFill>
                <a:schemeClr val="tx2"/>
              </a:solidFill>
              <a:latin typeface="+mj-lt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ru-RU" b="1" dirty="0" smtClean="0">
                <a:solidFill>
                  <a:schemeClr val="tx2"/>
                </a:solidFill>
                <a:latin typeface="+mj-lt"/>
              </a:rPr>
              <a:t> 4.    </a:t>
            </a:r>
            <a:r>
              <a:rPr lang="en-US" b="1" dirty="0" smtClean="0">
                <a:solidFill>
                  <a:schemeClr val="tx2"/>
                </a:solidFill>
                <a:latin typeface="+mj-lt"/>
                <a:hlinkClick r:id="rId3"/>
              </a:rPr>
              <a:t>https</a:t>
            </a:r>
            <a:r>
              <a:rPr lang="en-US" b="1" dirty="0">
                <a:solidFill>
                  <a:schemeClr val="tx2"/>
                </a:solidFill>
                <a:latin typeface="+mj-lt"/>
                <a:hlinkClick r:id="rId3"/>
              </a:rPr>
              <a:t>://</a:t>
            </a:r>
            <a:r>
              <a:rPr lang="en-US" b="1" dirty="0" smtClean="0">
                <a:solidFill>
                  <a:schemeClr val="tx2"/>
                </a:solidFill>
                <a:latin typeface="+mj-lt"/>
                <a:hlinkClick r:id="rId3"/>
              </a:rPr>
              <a:t>nsportal.ru/rastitelnyy-mir-kemerovskoy-oblasti</a:t>
            </a:r>
            <a:endParaRPr lang="ru-RU" b="1" dirty="0" smtClean="0">
              <a:solidFill>
                <a:schemeClr val="tx2"/>
              </a:solidFill>
              <a:latin typeface="+mj-lt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  5.</a:t>
            </a:r>
            <a:r>
              <a:rPr lang="en-US" b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44052" y="4408224"/>
            <a:ext cx="68005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solidFill>
                  <a:srgbClr val="FF0000"/>
                </a:solidFill>
                <a:hlinkClick r:id="rId2" action="ppaction://hlinkpres?slideindex=1&amp;slidetitle="/>
              </a:rPr>
              <a:t>https://staff-online.ru/wp-content/uploads/2016/04/zapovednik-kuzneckij-alatau.jpg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16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75045" y="846161"/>
            <a:ext cx="653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Список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источников иллюстраций: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0" y="172084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20118" y="1487226"/>
            <a:ext cx="81430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2"/>
              </a:rPr>
              <a:t>https</a:t>
            </a:r>
            <a:r>
              <a:rPr lang="en-US" sz="2400" dirty="0">
                <a:hlinkClick r:id="rId2"/>
              </a:rPr>
              <a:t>://</a:t>
            </a:r>
            <a:r>
              <a:rPr lang="en-US" sz="2400" dirty="0" smtClean="0">
                <a:hlinkClick r:id="rId2"/>
              </a:rPr>
              <a:t>my.mail.ru/community/kraevedenie/photo/</a:t>
            </a:r>
            <a:r>
              <a:rPr lang="ru-RU" sz="2400" dirty="0" smtClean="0"/>
              <a:t> </a:t>
            </a:r>
            <a:r>
              <a:rPr lang="en-US" sz="2400" dirty="0" err="1" smtClean="0">
                <a:solidFill>
                  <a:schemeClr val="tx2"/>
                </a:solidFill>
              </a:rPr>
              <a:t>Kussbas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20119" y="2323786"/>
            <a:ext cx="3211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hlinkClick r:id="rId3" action="ppaction://hlinkpres?slideindex=1&amp;slidetitle="/>
              </a:rPr>
              <a:t>https://</a:t>
            </a:r>
            <a:r>
              <a:rPr lang="en-US" sz="2400" dirty="0" smtClean="0">
                <a:hlinkClick r:id="rId3" action="ppaction://hlinkpres?slideindex=1&amp;slidetitle="/>
              </a:rPr>
              <a:t>zelenyjmir.ru/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83642" y="2887033"/>
            <a:ext cx="6960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en-US" sz="2400" dirty="0" smtClean="0">
                <a:hlinkClick r:id="rId3" action="ppaction://hlinkpres?slideindex=1&amp;slidetitle="/>
              </a:rPr>
              <a:t>https</a:t>
            </a:r>
            <a:r>
              <a:rPr lang="en-US" sz="2400" dirty="0">
                <a:hlinkClick r:id="rId3" action="ppaction://hlinkpres?slideindex=1&amp;slidetitle="/>
              </a:rPr>
              <a:t>://</a:t>
            </a:r>
            <a:r>
              <a:rPr lang="en-US" sz="2400" dirty="0" smtClean="0">
                <a:hlinkClick r:id="rId3" action="ppaction://hlinkpres?slideindex=1&amp;slidetitle="/>
              </a:rPr>
              <a:t>nsportal.ru/rastitelnyy-mir-kemerovskoy-oblasti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320119" y="3450280"/>
            <a:ext cx="81430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hlinkClick r:id="rId3" action="ppaction://hlinkpres?slideindex=1&amp;slidetitle="/>
              </a:rPr>
              <a:t>https://infourok.ru/prilozhenie-k-interaktivnomu-posobiyu-rastitelniy-mir-kemerovskoy-oblasti-2128405.html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10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hepresentation.ru/img/thumbs/4cfe8ee5e78be4825bc60387399992bd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6" t="15105" r="56666" b="3471"/>
          <a:stretch/>
        </p:blipFill>
        <p:spPr bwMode="auto">
          <a:xfrm>
            <a:off x="808602" y="1468581"/>
            <a:ext cx="3707980" cy="509847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21382" y="285649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ea typeface="Times New Roman"/>
              </a:rPr>
              <a:t>Кедр, сосна, лиственница  - </a:t>
            </a:r>
            <a:r>
              <a:rPr lang="ru-RU" dirty="0">
                <a:ea typeface="Times New Roman"/>
              </a:rPr>
              <a:t>7,2 %, </a:t>
            </a:r>
            <a:r>
              <a:rPr lang="ru-RU" dirty="0" smtClean="0">
                <a:ea typeface="Times New Roman"/>
              </a:rPr>
              <a:t> </a:t>
            </a:r>
            <a:r>
              <a:rPr lang="ru-RU" dirty="0">
                <a:ea typeface="Times New Roman"/>
              </a:rPr>
              <a:t>пихта занимает 53.6 % от общей площади лесов. </a:t>
            </a:r>
            <a:r>
              <a:rPr lang="ru-RU" dirty="0" smtClean="0">
                <a:ea typeface="Times New Roman"/>
              </a:rPr>
              <a:t> Леса из пихты, ели и кедра называют </a:t>
            </a:r>
            <a:r>
              <a:rPr lang="ru-RU" b="1" dirty="0" smtClean="0">
                <a:ea typeface="Times New Roman"/>
              </a:rPr>
              <a:t>черневой тайгой.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546764" y="748145"/>
            <a:ext cx="63902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Карта растительности Кемеровской области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21382" y="4006075"/>
            <a:ext cx="64423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ea typeface="Times New Roman"/>
              </a:rPr>
              <a:t>Среди лиственных пород 1 место принадлежит осине – 20.9 %, затем следуют берёза-16%, ива и </a:t>
            </a:r>
            <a:r>
              <a:rPr lang="ru-RU" dirty="0" smtClean="0">
                <a:ea typeface="Times New Roman"/>
              </a:rPr>
              <a:t>липа.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29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s3.fotokto.ru/photo/full/483/48318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18" y="461665"/>
            <a:ext cx="10799068" cy="603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26153" y="480315"/>
            <a:ext cx="6277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КУЗНЕЦКИЙ АЛАТАУ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24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i10.fotocdn.net/s113/13cf67e2e79cbb04/public_pin_l/25548425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72" y="601111"/>
            <a:ext cx="10339754" cy="5861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80474" y="601111"/>
            <a:ext cx="5574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ГОРНАЯ ШОРИЯ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72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kc-badinskoe.chita.muzkult.ru/media/2020/04/03/1252148359/800xy_2946c3f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177" y="678465"/>
            <a:ext cx="4568825" cy="51054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cf.ppt-online.org/files1/slide/l/LDEAa4q9R7uMv1IjQyCPlwXYJekZrs5hBSTUpHd23i/slid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516" y="678465"/>
            <a:ext cx="4053840" cy="5095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95600" y="5787180"/>
            <a:ext cx="6237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СОСНА ОБЫКНОВЕННАЯ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30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silaorekha.ru/wp-content/uploads/2020/01/ris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523" y="1345585"/>
            <a:ext cx="5044439" cy="505968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97280" y="883920"/>
            <a:ext cx="3734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СИБИРСКИЙ КЕДР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https://good-morning-world.ru/wp-content/uploads/2020/09/ili-et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616" y="1524313"/>
            <a:ext cx="4724400" cy="383250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24131" y="5547360"/>
            <a:ext cx="3132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КЕДРОВЫЕ ОРЕХИ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92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znakka4estva.ru/uploads/category_items/sources/e5c9f8c767c6f1029c640d5e4fde1b8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" t="6513" r="53035" b="16747"/>
          <a:stretch/>
        </p:blipFill>
        <p:spPr bwMode="auto">
          <a:xfrm>
            <a:off x="1005841" y="1066800"/>
            <a:ext cx="3962400" cy="481584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05841" y="5760720"/>
            <a:ext cx="355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80160" y="6004560"/>
            <a:ext cx="2179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ПИХТА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91400" y="6004559"/>
            <a:ext cx="1539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14" name="Picture 18" descr="https://plotpv.ru/images/stories/stat/el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99" y="1085761"/>
            <a:ext cx="3633184" cy="485962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809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&amp;Pcy;&amp;Rcy;&amp;Icy;&amp;Ncy;&amp;Icy;&amp;Mcy;&amp;Acy;&amp;IEcy;&amp;Mcy; &amp;Zcy;&amp;Acy;&amp;YAcy;&amp;Vcy;&amp;Kcy;&amp;Icy; &amp;Ncy;&amp;Acy; &amp;Ocy;&amp;Scy;&amp;IEcy;&amp;Ncy;&amp;SOFTcy;! &amp;Ecy;&amp;Kcy;&amp;Scy;&amp;Kcy;&amp;Lcy;&amp;YUcy;&amp;Zcy;&amp;Icy;&amp;Vcy;&amp;Ncy;&amp;Ycy;&amp;IEcy; &amp;Dcy;&amp;IEcy;&amp;Rcy;&amp;IEcy;&amp;Vcy;&amp;SOFTcy;&amp;YAcy; &amp;Kcy;&amp;IEcy;&amp;Dcy;&amp;Rcy;&amp;Acy; &amp;Icy;&amp;Zcy; &amp;Pcy;&amp;Icy;&amp;Tcy;&amp;Ocy;&amp;Mcy;&amp;Ncy;&amp;Icy;&amp;Kcy;&amp;Acy; &amp;Scy;&amp;Icy;&amp;Bcy;&amp;Icy;&amp;Rcy;&amp;I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1431" y="1409008"/>
            <a:ext cx="3642360" cy="405384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</p:spPr>
      </p:pic>
      <p:pic>
        <p:nvPicPr>
          <p:cNvPr id="12" name="Picture 4" descr="http://www.ja-zdorov.ru/wp-content/uploads/2012/02/pixta-sibirska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5206" y="1409008"/>
            <a:ext cx="2849880" cy="399288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 contourW="101600">
            <a:contourClr>
              <a:schemeClr val="accent2">
                <a:lumMod val="75000"/>
              </a:schemeClr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757812" y="5926125"/>
            <a:ext cx="3365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ЛИСТВЕННИЦА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36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3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</TotalTime>
  <Words>414</Words>
  <Application>Microsoft Office PowerPoint</Application>
  <PresentationFormat>Произвольный</PresentationFormat>
  <Paragraphs>76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Тема3</vt:lpstr>
      <vt:lpstr>Презентация PowerPoint</vt:lpstr>
      <vt:lpstr>Растительный мир Кемеровской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Админ</cp:lastModifiedBy>
  <cp:revision>58</cp:revision>
  <dcterms:created xsi:type="dcterms:W3CDTF">2020-11-28T08:21:47Z</dcterms:created>
  <dcterms:modified xsi:type="dcterms:W3CDTF">2020-12-04T04:47:35Z</dcterms:modified>
</cp:coreProperties>
</file>