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0" r:id="rId8"/>
    <p:sldId id="264" r:id="rId9"/>
    <p:sldId id="266" r:id="rId10"/>
    <p:sldId id="261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7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668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54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184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04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004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983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635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6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3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453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597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D2245-840A-4353-81E9-1F6A04BC7023}" type="datetimeFigureOut">
              <a:rPr lang="ru-RU" smtClean="0"/>
              <a:t>14.03.2026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31BFB-FA2E-41FE-BEA5-3DDE765ED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315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7272808" cy="2736304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C</a:t>
            </a:r>
            <a:r>
              <a:rPr lang="ru-RU" sz="3600" b="1" dirty="0" err="1" smtClean="0">
                <a:solidFill>
                  <a:srgbClr val="0070C0"/>
                </a:solidFill>
              </a:rPr>
              <a:t>еминар</a:t>
            </a:r>
            <a:r>
              <a:rPr lang="ru-RU" sz="3600" b="1" dirty="0" smtClean="0">
                <a:solidFill>
                  <a:srgbClr val="0070C0"/>
                </a:solidFill>
              </a:rPr>
              <a:t> - практикум  </a:t>
            </a:r>
            <a:r>
              <a:rPr lang="ru-RU" sz="3600" b="1" dirty="0">
                <a:solidFill>
                  <a:srgbClr val="0070C0"/>
                </a:solidFill>
              </a:rPr>
              <a:t>для педагогов</a:t>
            </a:r>
            <a:r>
              <a:rPr lang="ru-RU" sz="3600" dirty="0">
                <a:solidFill>
                  <a:srgbClr val="0070C0"/>
                </a:solidFill>
              </a:rPr>
              <a:t/>
            </a:r>
            <a:br>
              <a:rPr lang="ru-RU" sz="3600" dirty="0">
                <a:solidFill>
                  <a:srgbClr val="0070C0"/>
                </a:solidFill>
              </a:rPr>
            </a:br>
            <a:r>
              <a:rPr lang="ru-RU" sz="3600" b="1">
                <a:solidFill>
                  <a:srgbClr val="0070C0"/>
                </a:solidFill>
              </a:rPr>
              <a:t> </a:t>
            </a:r>
            <a:r>
              <a:rPr lang="ru-RU" b="1" smtClean="0">
                <a:solidFill>
                  <a:srgbClr val="C00000"/>
                </a:solidFill>
              </a:rPr>
              <a:t>«Как </a:t>
            </a:r>
            <a:r>
              <a:rPr lang="ru-RU" b="1" dirty="0">
                <a:solidFill>
                  <a:srgbClr val="C00000"/>
                </a:solidFill>
              </a:rPr>
              <a:t>объяснить детям непростую историю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государства </a:t>
            </a:r>
            <a:r>
              <a:rPr lang="ru-RU" b="1" dirty="0">
                <a:solidFill>
                  <a:srgbClr val="C00000"/>
                </a:solidFill>
              </a:rPr>
              <a:t>Российского.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Историю </a:t>
            </a:r>
            <a:r>
              <a:rPr lang="ru-RU" b="1" dirty="0">
                <a:solidFill>
                  <a:srgbClr val="C00000"/>
                </a:solidFill>
              </a:rPr>
              <a:t>нашей Родины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48680"/>
            <a:ext cx="8676456" cy="86409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МАОУ Усовская СОШ 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имени Героя Советского Союза Е.И. Иванина</a:t>
            </a:r>
            <a:endParaRPr lang="ru-RU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879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Задание №3. Групповая работа: создание ментальной карты важнейших понятий и символов исторической памяти («герои», «памятники», «предметы быта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»).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24073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Цель занятия: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 Создание коллективной ментальной карты ключевых исторических понятий и символов, отражающих историческое наследие и культурную память народа («герои», «памятники», «предметы быта»).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ownloads\2026-03-12_10-05-4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1907748" cy="334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ownloads\d01271b4-ee86-5de2-8f5d-f207e07ede32.jf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4" r="17322"/>
          <a:stretch/>
        </p:blipFill>
        <p:spPr bwMode="auto">
          <a:xfrm>
            <a:off x="234903" y="2780928"/>
            <a:ext cx="3187794" cy="339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ownloads\Sayfulin-Rustam-Galievich-_Polkovnik_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3037974"/>
            <a:ext cx="2304256" cy="314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206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Arial"/>
                <a:ea typeface="Times New Roman"/>
              </a:rPr>
              <a:t>Чек‑лист </a:t>
            </a:r>
            <a:br>
              <a:rPr lang="ru-RU" sz="2800" b="1" dirty="0" smtClean="0">
                <a:solidFill>
                  <a:srgbClr val="C00000"/>
                </a:solidFill>
                <a:effectLst/>
                <a:latin typeface="Arial"/>
                <a:ea typeface="Times New Roman"/>
              </a:rPr>
            </a:br>
            <a:r>
              <a:rPr lang="ru-RU" sz="2800" b="1" dirty="0" smtClean="0">
                <a:solidFill>
                  <a:srgbClr val="C00000"/>
                </a:solidFill>
                <a:effectLst/>
                <a:latin typeface="Arial"/>
                <a:ea typeface="Times New Roman"/>
              </a:rPr>
              <a:t>«Правила подачи сложной истории детям»: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62500" lnSpcReduction="20000"/>
          </a:bodyPr>
          <a:lstStyle/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Начинайте с близкого: семья → город → страна.</a:t>
            </a: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Делайте акцент на людях, а не только на датах.</a:t>
            </a: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Используйте метафоры: «война — это болезнь, которую нужно вылечить», «страна — большой дом, где все помогают друг другу».</a:t>
            </a: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Давайте возможность выразить эмоции: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 вы чувствуете, когда слышите об этом?»</a:t>
            </a: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Подчёркивайте ценность мира, единства, уважения к разным народам.</a:t>
            </a: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Показывайте связь прошлого и настоящего: «Как события тех лет повлияли на нашу жизнь сегодня?»</a:t>
            </a: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Избегайте однозначных оценок: «Это было хорошо/плохо». </a:t>
            </a: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Вместо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этого: «С одной стороны…, с другой стороны…».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901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    </a:t>
            </a:r>
            <a:r>
              <a:rPr lang="ru-RU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  <a:t>Цели мероприятия: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  <a:t>- Формирование педагогического мастерства в подаче сложного исторического материала учащимся разных возрастных групп.</a:t>
            </a:r>
            <a:endParaRPr lang="ru-RU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  <a:t> </a:t>
            </a:r>
            <a:endParaRPr lang="ru-RU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  <a:t>- Повышение уровня компетентности педагогов в области организации патриотического воспитания и формирование уважения к национальной истории.</a:t>
            </a:r>
            <a:endParaRPr lang="ru-RU" dirty="0">
              <a:solidFill>
                <a:srgbClr val="00206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4346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6344"/>
            <a:ext cx="6751620" cy="675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810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6959116" cy="1143000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solidFill>
                  <a:srgbClr val="C00000"/>
                </a:solidFill>
                <a:effectLst/>
                <a:latin typeface="Arial"/>
                <a:ea typeface="Calibri"/>
              </a:rPr>
              <a:t>Задание №1. Историческое сознание детей младшего школьного возраста</a:t>
            </a:r>
            <a:r>
              <a:rPr lang="ru-RU" sz="2800" b="1" i="1" dirty="0" smtClean="0">
                <a:effectLst/>
                <a:latin typeface="Arial"/>
                <a:ea typeface="Calibri"/>
              </a:rPr>
              <a:t/>
            </a:r>
            <a:br>
              <a:rPr lang="ru-RU" sz="2800" b="1" i="1" dirty="0" smtClean="0">
                <a:effectLst/>
                <a:latin typeface="Arial"/>
                <a:ea typeface="Calibri"/>
              </a:rPr>
            </a:b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320530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800" b="1" dirty="0" smtClean="0">
                <a:solidFill>
                  <a:srgbClr val="002060"/>
                </a:solidFill>
              </a:rPr>
              <a:t>Мини-тест: Что важно учитывать при изучении истории?</a:t>
            </a:r>
          </a:p>
          <a:p>
            <a:pPr marL="0" indent="0">
              <a:buNone/>
            </a:pPr>
            <a:r>
              <a:rPr lang="ru-RU" sz="3800" i="1" dirty="0" smtClean="0">
                <a:solidFill>
                  <a:srgbClr val="002060"/>
                </a:solidFill>
              </a:rPr>
              <a:t>Выберите три наиболее значимые факторы:</a:t>
            </a:r>
          </a:p>
          <a:p>
            <a:pPr marL="0" indent="0">
              <a:buNone/>
            </a:pPr>
            <a:endParaRPr lang="ru-RU" sz="3800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1. Возраст ребенка и уровень готовности воспринимать исторический материал.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2. Использование ярких примеров и реальных историй из жизни предков.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3. Обращение к эмоциональной стороне ребёнка посредством сказочных образов и ассоциаций.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4. Учет регионального компонента, знание местной истории и культурных традиций.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5. Активное привлечение родителей к процессу знакомства детей с историей.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6. Формирование чувства гордости за достижения предков и уважение к традициям.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7. Информативность изучаемого материала и необходимость постоянного обновления информации.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8. Соответствие содержания школьной программе и требованиям образовательного стандарта.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84784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Цель: Осмысление особенностей детского восприятия истории и выработка эффективных подходов к обучению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35"/>
          <a:stretch/>
        </p:blipFill>
        <p:spPr bwMode="auto">
          <a:xfrm>
            <a:off x="7236296" y="-12873"/>
            <a:ext cx="1791452" cy="160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706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35" y="341931"/>
            <a:ext cx="7128792" cy="114300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effectLst/>
                <a:latin typeface="Arial"/>
                <a:ea typeface="Calibri"/>
              </a:rPr>
              <a:t>Задание №1. Историческое сознание детей младшего школьного возраста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320531"/>
            <a:ext cx="8229600" cy="427682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800" b="1" dirty="0" smtClean="0">
                <a:solidFill>
                  <a:srgbClr val="002060"/>
                </a:solidFill>
              </a:rPr>
              <a:t>Мини-тест: Что важно учитывать при изучении истории?</a:t>
            </a:r>
          </a:p>
          <a:p>
            <a:pPr marL="0" indent="0">
              <a:buNone/>
            </a:pPr>
            <a:r>
              <a:rPr lang="ru-RU" sz="3800" i="1" dirty="0" smtClean="0">
                <a:solidFill>
                  <a:srgbClr val="002060"/>
                </a:solidFill>
              </a:rPr>
              <a:t>Выберите три наиболее значимые факторы:</a:t>
            </a:r>
          </a:p>
          <a:p>
            <a:pPr marL="0" indent="0">
              <a:buNone/>
            </a:pPr>
            <a:endParaRPr lang="ru-RU" sz="3800" i="1" dirty="0" smtClean="0"/>
          </a:p>
          <a:p>
            <a:pPr marL="0" indent="0">
              <a:buNone/>
            </a:pPr>
            <a:r>
              <a:rPr lang="ru-RU" sz="3800" b="1" u="sng" dirty="0" smtClean="0">
                <a:solidFill>
                  <a:srgbClr val="002060"/>
                </a:solidFill>
              </a:rPr>
              <a:t>1. Возраст ребенка и уровень готовности воспринимать исторический материал.</a:t>
            </a:r>
          </a:p>
          <a:p>
            <a:pPr marL="0" indent="0">
              <a:buNone/>
            </a:pPr>
            <a:r>
              <a:rPr lang="ru-RU" sz="3800" b="1" u="sng" dirty="0" smtClean="0">
                <a:solidFill>
                  <a:srgbClr val="002060"/>
                </a:solidFill>
              </a:rPr>
              <a:t>2. Использование ярких примеров и реальных историй из жизни предков.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3. Обращение к эмоциональной стороне ребёнка посредством сказочных образов и ассоциаций.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4. Учет регионального компонента, знание местной истории и культурных традиций.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5. Активное привлечение родителей к процессу знакомства детей с историей.</a:t>
            </a:r>
          </a:p>
          <a:p>
            <a:pPr marL="0" indent="0">
              <a:buNone/>
            </a:pPr>
            <a:r>
              <a:rPr lang="ru-RU" sz="3800" b="1" u="sng" dirty="0" smtClean="0">
                <a:solidFill>
                  <a:srgbClr val="002060"/>
                </a:solidFill>
              </a:rPr>
              <a:t>6. Формирование чувства гордости за достижения предков и уважение к традициям.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7. Информативность изучаемого материала и необходимость постоянного обновления информации.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8. Соответствие содержания школьной программе и требованиям образовательного стандарта.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08220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Цель: Осмысление особенностей детского восприятия истории и выработка эффективных подходов к обучению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4"/>
          <a:stretch/>
        </p:blipFill>
        <p:spPr bwMode="auto">
          <a:xfrm>
            <a:off x="7164288" y="-2570"/>
            <a:ext cx="1791452" cy="161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983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7005464" cy="1012974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Задание №2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Подготовка к занятиям 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возрастной подход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88" y="2433353"/>
            <a:ext cx="8229600" cy="158417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Задание.</a:t>
            </a:r>
            <a:r>
              <a:rPr lang="ru-RU" dirty="0" smtClean="0">
                <a:solidFill>
                  <a:srgbClr val="002060"/>
                </a:solidFill>
              </a:rPr>
              <a:t> Разработать короткий рассказ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о сложном историческом событии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(например Великая Отечественная война)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7652" y="1713582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Цель: Изучение приемов подготовки к занятиям, подбор и использование наглядных пособий.</a:t>
            </a:r>
            <a:b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7707"/>
            <a:ext cx="1791452" cy="179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40215"/>
            <a:ext cx="5069359" cy="265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294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Тема: Великая Отечественная война (1941–1945).</a:t>
            </a:r>
            <a:b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146280"/>
            <a:ext cx="3912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Вариант для дошкольников (5–6 лет)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9552" y="1628800"/>
            <a:ext cx="8280920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Формат: короткая история с акцентом на героизме и победе, 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без травмирующих деталей.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Текст: «Давным‑давно, когда твои прабабушка и прадедушка были маленькими, как ты, на нашу страну напали злые захватчики. Они хотели отобрать у людей дома, еду и свободу. 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Но все — и взрослые, и даже подростки — встали на защиту Родины. 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Солдаты храбро сражались, врачи лечили раненых, а дети помогали в тылу: собирали металлолом, писали письма на фронт. Было очень трудно, но наш народ не сдался! 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И вот однажды наступил великий день — война закончилась, и все радовались Победе. </a:t>
            </a:r>
          </a:p>
          <a:p>
            <a:pPr marL="0" indent="0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С тех пор каждый год 9 Мая мы поздравляем ветеранов и вспоминаем тех, кто защитил нашу страну».</a:t>
            </a:r>
          </a:p>
        </p:txBody>
      </p:sp>
    </p:spTree>
    <p:extLst>
      <p:ext uri="{BB962C8B-B14F-4D97-AF65-F5344CB8AC3E}">
        <p14:creationId xmlns:p14="http://schemas.microsoft.com/office/powerpoint/2010/main" val="316089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27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Тема: Великая Отечественная война (1941–1945).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146280"/>
            <a:ext cx="3774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Вариант для школьников (8–10 лет)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Формат</a:t>
            </a:r>
            <a: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 рассказ с конкретными образами и цифрами, элементами диалога.</a:t>
            </a:r>
          </a:p>
          <a:p>
            <a:pPr marL="0" indent="0"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Текст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(фрагмент):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«22 июня 1941 года началась Великая Отечественная война. </a:t>
            </a:r>
            <a:endPara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Враг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напал неожиданно, и нашим солдатам пришлось отступать. </a:t>
            </a:r>
            <a:endPara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люди не сдавались! В тылу дети заменяли ушедших на фронт отцов: </a:t>
            </a:r>
            <a:endPara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работали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на заводах, выращивали овощи для армии. </a:t>
            </a:r>
            <a:endPara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блокадном Ленинграде хлеб выдавали по карточкам — всего 125 г в день на человека. </a:t>
            </a:r>
            <a:endPara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город не сдался! А на фронте солдаты проявляли чудеса храбрости. </a:t>
            </a:r>
            <a:endPara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Подвиг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Александра Матросова, который закрыл собой амбразуру вражеского </a:t>
            </a:r>
            <a:endPara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дзота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 стал символом мужества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Через 4 года, в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1945-ом</a:t>
            </a:r>
            <a:r>
              <a:rPr lang="ru-RU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 наша армия дошла до Берлина и одержала Победу!»</a:t>
            </a:r>
          </a:p>
        </p:txBody>
      </p:sp>
    </p:spTree>
    <p:extLst>
      <p:ext uri="{BB962C8B-B14F-4D97-AF65-F5344CB8AC3E}">
        <p14:creationId xmlns:p14="http://schemas.microsoft.com/office/powerpoint/2010/main" val="1449001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Тема: Великая Отечественная война (1941–1945).</a:t>
            </a:r>
            <a:b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146280"/>
            <a:ext cx="3803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Вариант для подростков (12–14 лет)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496855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Формат</a:t>
            </a:r>
            <a:r>
              <a:rPr lang="ru-RU" sz="2400" dirty="0">
                <a:solidFill>
                  <a:srgbClr val="0070C0"/>
                </a:solidFill>
              </a:rPr>
              <a:t>: проблемный рассказ с элементами дискуссии</a:t>
            </a:r>
            <a:r>
              <a:rPr lang="ru-RU" sz="2400" dirty="0" smtClean="0">
                <a:solidFill>
                  <a:srgbClr val="0070C0"/>
                </a:solidFill>
              </a:rPr>
              <a:t>.</a:t>
            </a:r>
          </a:p>
          <a:p>
            <a:pPr marL="0" indent="0">
              <a:buNone/>
            </a:pPr>
            <a:endParaRPr lang="ru-RU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Текст (завязка):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«Почему война, которая должна была закончиться за несколько месяцев,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длилась</a:t>
            </a:r>
            <a:r>
              <a:rPr lang="ru-RU" sz="2400" dirty="0">
                <a:solidFill>
                  <a:srgbClr val="002060"/>
                </a:solidFill>
              </a:rPr>
              <a:t> 4 года?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Что</a:t>
            </a:r>
            <a:r>
              <a:rPr lang="ru-RU" sz="2400" dirty="0">
                <a:solidFill>
                  <a:srgbClr val="002060"/>
                </a:solidFill>
              </a:rPr>
              <a:t> помогло нашему народу выстоять в самых тяжёлых условиях?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Давайте</a:t>
            </a:r>
            <a:r>
              <a:rPr lang="ru-RU" sz="2400" dirty="0">
                <a:solidFill>
                  <a:srgbClr val="002060"/>
                </a:solidFill>
              </a:rPr>
              <a:t> </a:t>
            </a:r>
            <a:r>
              <a:rPr lang="ru-RU" sz="2400" dirty="0" smtClean="0">
                <a:solidFill>
                  <a:srgbClr val="002060"/>
                </a:solidFill>
              </a:rPr>
              <a:t>разберёмся:</a:t>
            </a:r>
            <a:r>
              <a:rPr lang="ru-RU" sz="2400" dirty="0">
                <a:solidFill>
                  <a:srgbClr val="002060"/>
                </a:solidFill>
              </a:rPr>
              <a:t> В начале войны Красная армия несла тяжёлые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потери</a:t>
            </a:r>
            <a:r>
              <a:rPr lang="ru-RU" sz="2400" dirty="0">
                <a:solidFill>
                  <a:srgbClr val="002060"/>
                </a:solidFill>
              </a:rPr>
              <a:t>: не хватало оружия, опыта, командование ошибалось.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Но</a:t>
            </a:r>
            <a:r>
              <a:rPr lang="ru-RU" sz="2400" dirty="0">
                <a:solidFill>
                  <a:srgbClr val="002060"/>
                </a:solidFill>
              </a:rPr>
              <a:t> страна мобилизовалась: заводы эвакуировали на восток, женщины и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подростки</a:t>
            </a:r>
            <a:r>
              <a:rPr lang="ru-RU" sz="2400" dirty="0">
                <a:solidFill>
                  <a:srgbClr val="002060"/>
                </a:solidFill>
              </a:rPr>
              <a:t> встали к станкам, учёные разрабатывали новое оружие.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На</a:t>
            </a:r>
            <a:r>
              <a:rPr lang="ru-RU" sz="2400" dirty="0">
                <a:solidFill>
                  <a:srgbClr val="002060"/>
                </a:solidFill>
              </a:rPr>
              <a:t> фронте солдаты проявляли невероятное мужество — вспомним оборону Брестской крепости, Сталинградскую битву. А в тылу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люди</a:t>
            </a:r>
            <a:r>
              <a:rPr lang="ru-RU" sz="2400" dirty="0">
                <a:solidFill>
                  <a:srgbClr val="002060"/>
                </a:solidFill>
              </a:rPr>
              <a:t> работали по 12 часов в сутки, отдавали сбережения на строительство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танков</a:t>
            </a:r>
            <a:r>
              <a:rPr lang="ru-RU" sz="2400" dirty="0">
                <a:solidFill>
                  <a:srgbClr val="002060"/>
                </a:solidFill>
              </a:rPr>
              <a:t>. Это была война всего народа, где каждый внёс свой вклад в Победу».</a:t>
            </a:r>
          </a:p>
        </p:txBody>
      </p:sp>
    </p:spTree>
    <p:extLst>
      <p:ext uri="{BB962C8B-B14F-4D97-AF65-F5344CB8AC3E}">
        <p14:creationId xmlns:p14="http://schemas.microsoft.com/office/powerpoint/2010/main" val="19886170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371</Words>
  <Application>Microsoft Office PowerPoint</Application>
  <PresentationFormat>Экран (4:3)</PresentationFormat>
  <Paragraphs>88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Cеминар - практикум  для педагогов  «Как объяснить детям непростую историю  государства Российского.  Историю нашей Родины»</vt:lpstr>
      <vt:lpstr>Презентация PowerPoint</vt:lpstr>
      <vt:lpstr>Презентация PowerPoint</vt:lpstr>
      <vt:lpstr>Задание №1. Историческое сознание детей младшего школьного возраста  </vt:lpstr>
      <vt:lpstr>Задание №1. Историческое сознание детей младшего школьного возраста</vt:lpstr>
      <vt:lpstr>Задание №2. Подготовка к занятиям  (возрастной подход) </vt:lpstr>
      <vt:lpstr>Тема: Великая Отечественная война (1941–1945). </vt:lpstr>
      <vt:lpstr>Тема: Великая Отечественная война (1941–1945). </vt:lpstr>
      <vt:lpstr>Тема: Великая Отечественная война (1941–1945). </vt:lpstr>
      <vt:lpstr>Задание №3. Групповая работа: создание ментальной карты важнейших понятий и символов исторической памяти («герои», «памятники», «предметы быта»).</vt:lpstr>
      <vt:lpstr>Чек‑лист  «Правила подачи сложной истории детям»: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Cеминар-практикум  для педагогов   « Как объяснить детям непростую историю государства Российского. Историю нашей Родины»</dc:title>
  <dc:creator>Пользователь</dc:creator>
  <cp:lastModifiedBy>Пользователь</cp:lastModifiedBy>
  <cp:revision>6</cp:revision>
  <dcterms:created xsi:type="dcterms:W3CDTF">2026-03-14T04:27:38Z</dcterms:created>
  <dcterms:modified xsi:type="dcterms:W3CDTF">2026-03-14T05:33:53Z</dcterms:modified>
</cp:coreProperties>
</file>