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7"/>
  </p:notesMasterIdLst>
  <p:sldIdLst>
    <p:sldId id="400" r:id="rId2"/>
    <p:sldId id="375" r:id="rId3"/>
    <p:sldId id="272" r:id="rId4"/>
    <p:sldId id="313" r:id="rId5"/>
    <p:sldId id="404" r:id="rId6"/>
    <p:sldId id="401" r:id="rId7"/>
    <p:sldId id="395" r:id="rId8"/>
    <p:sldId id="342" r:id="rId9"/>
    <p:sldId id="300" r:id="rId10"/>
    <p:sldId id="329" r:id="rId11"/>
    <p:sldId id="280" r:id="rId12"/>
    <p:sldId id="402" r:id="rId13"/>
    <p:sldId id="392" r:id="rId14"/>
    <p:sldId id="405" r:id="rId15"/>
    <p:sldId id="399" r:id="rId16"/>
    <p:sldId id="264" r:id="rId17"/>
    <p:sldId id="390" r:id="rId18"/>
    <p:sldId id="299" r:id="rId19"/>
    <p:sldId id="394" r:id="rId20"/>
    <p:sldId id="366" r:id="rId21"/>
    <p:sldId id="396" r:id="rId22"/>
    <p:sldId id="367" r:id="rId23"/>
    <p:sldId id="403" r:id="rId24"/>
    <p:sldId id="326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00"/>
    <a:srgbClr val="FF0D0D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30" autoAdjust="0"/>
    <p:restoredTop sz="94737" autoAdjust="0"/>
  </p:normalViewPr>
  <p:slideViewPr>
    <p:cSldViewPr>
      <p:cViewPr>
        <p:scale>
          <a:sx n="46" d="100"/>
          <a:sy n="46" d="100"/>
        </p:scale>
        <p:origin x="-175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B5824-21AC-499E-8E29-EEF0CCBDB07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003D0-6321-4BBD-AA47-6C09BD859F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70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003D0-6321-4BBD-AA47-6C09BD859F58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88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2E279-F4F7-4B66-AA45-2DD0E999CF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68FF4A-29CA-4421-8F94-57C07D77D3A3}" type="datetimeFigureOut">
              <a:rPr lang="ru-RU" smtClean="0"/>
              <a:pPr/>
              <a:t>17.04.2021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485D0A-CC0E-4430-AAF3-1D24EF4070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C%D0%B0%D1%88%D0%B0%20%D0%B8%20%D0%BC%D0%B5%D0%B4%D0%B2%D0%B5%D0%B4%D1%8C%20%D0%B3%D0%B5%D1%80%D0%BE%D0%B8%20%D0%BC%D1%83%D0%BB%D1%8C%D1%82%D1%84%D0%B8%D0%BB%D1%8C%D0%BC%D0%B0&amp;fp=0&amp;pos=8&amp;uinfo=ww-1007-wh-636-fw-782-fh-448-pd-1&amp;rpt=simage&amp;img_url=http://img1.liveinternet.ru/images/attach/c/2/74/504/74504161_020.png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4;&#1058;&#1050;&#1056;%20&#1059;&#1056;&#1054;&#1050;%20(&#1052;&#1040;&#1058;&#1045;&#1052;%201%20&#1082;&#1083;)\&#1084;&#1091;&#1079;%20&#1079;&#1072;&#1088;&#1103;&#1076;&#1082;&#1072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5" descr="soare-primav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61" r="1888"/>
          <a:stretch>
            <a:fillRect/>
          </a:stretch>
        </p:blipFill>
        <p:spPr bwMode="auto">
          <a:xfrm>
            <a:off x="152400" y="1104900"/>
            <a:ext cx="3733800" cy="5753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5363" name="AutoShape 15"/>
          <p:cNvSpPr>
            <a:spLocks noChangeArrowheads="1"/>
          </p:cNvSpPr>
          <p:nvPr/>
        </p:nvSpPr>
        <p:spPr bwMode="auto">
          <a:xfrm>
            <a:off x="228600" y="152400"/>
            <a:ext cx="3581400" cy="1219200"/>
          </a:xfrm>
          <a:prstGeom prst="triangle">
            <a:avLst>
              <a:gd name="adj" fmla="val 50000"/>
            </a:avLst>
          </a:prstGeom>
          <a:solidFill>
            <a:srgbClr val="CC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1331640" y="0"/>
            <a:ext cx="1182960" cy="13716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685800" y="5410200"/>
            <a:ext cx="68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sz="9600" b="1" dirty="0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2514600" y="5302250"/>
            <a:ext cx="914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ru-RU" sz="96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395536" y="4149080"/>
            <a:ext cx="13681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sz="96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395536" y="2996952"/>
            <a:ext cx="11284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ru-RU" sz="96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2195736" y="2852936"/>
            <a:ext cx="12332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ru-RU" sz="9600" b="1" dirty="0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0" y="1988840"/>
            <a:ext cx="21957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endParaRPr lang="ru-RU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2438400" y="2133600"/>
            <a:ext cx="1066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ru-RU" sz="96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609600" y="692696"/>
            <a:ext cx="1154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ru-RU" sz="9600" b="1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2483768" y="764704"/>
            <a:ext cx="9361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2438400" y="4267200"/>
            <a:ext cx="1066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endParaRPr lang="ru-RU" sz="9600" b="1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" name="Picture 32" descr="ep04sc0030048-150x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551493"/>
            <a:ext cx="3672408" cy="330650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5" grpId="0"/>
      <p:bldP spid="27666" grpId="0"/>
      <p:bldP spid="27667" grpId="0"/>
      <p:bldP spid="27668" grpId="0"/>
      <p:bldP spid="27669" grpId="0"/>
      <p:bldP spid="27670" grpId="0"/>
      <p:bldP spid="27671" grpId="0"/>
      <p:bldP spid="27672" grpId="0"/>
      <p:bldP spid="276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1295400"/>
            <a:ext cx="3657600" cy="35052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343400" y="1295400"/>
            <a:ext cx="3505200" cy="35052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2514600" y="1295400"/>
            <a:ext cx="1752600" cy="1600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2590800" y="1371600"/>
            <a:ext cx="1600200" cy="3429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ru-RU" dirty="0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 rot="1392861">
            <a:off x="4572000" y="1219200"/>
            <a:ext cx="1676400" cy="3581400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14343" name="Oval 18"/>
          <p:cNvSpPr>
            <a:spLocks noChangeArrowheads="1"/>
          </p:cNvSpPr>
          <p:nvPr/>
        </p:nvSpPr>
        <p:spPr bwMode="auto">
          <a:xfrm>
            <a:off x="2438400" y="2743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25619" name="Picture 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1730375" y="15462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Oval 20"/>
          <p:cNvSpPr>
            <a:spLocks noChangeArrowheads="1"/>
          </p:cNvSpPr>
          <p:nvPr/>
        </p:nvSpPr>
        <p:spPr bwMode="auto">
          <a:xfrm>
            <a:off x="6372200" y="1988840"/>
            <a:ext cx="47600" cy="75456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14347" name="Рисунок 11" descr="http://img1.liveinternet.ru/images/attach/c/2/73/645/73645273_0_5140d_cfe8c632_XL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5350" y="4581129"/>
            <a:ext cx="316865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23959E-6 L 0.18958 -0.228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58 -0.22803 L 0.00625 0.2826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281 -0.11425 C 0.43229 -0.13414 0.42986 -0.15865 0.42569 -0.17438 C 0.42152 -0.1901 0.41545 -0.19935 0.40746 -0.20814 C 0.39948 -0.21693 0.39288 -0.22803 0.37777 -0.22687 C 0.36267 -0.22572 0.33941 -0.22549 0.31718 -0.20074 C 0.29496 -0.176 0.26284 -0.12396 0.24409 -0.07863 C 0.22534 -0.0333 0.21111 0.02683 0.20451 0.07146 C 0.19791 0.11609 0.20052 0.16119 0.20451 0.18964 C 0.2085 0.21808 0.21718 0.23057 0.22847 0.24214 C 0.23975 0.2537 0.25156 0.26966 0.27222 0.25902 C 0.29288 0.24838 0.33125 0.21184 0.35243 0.17831 C 0.37361 0.14477 0.38628 0.09713 0.39896 0.05828 C 0.41163 0.01943 0.42326 -0.02498 0.42847 -0.05435 C 0.43368 -0.08372 0.43333 -0.09436 0.43281 -0.11425 Z " pathEditMode="relative" rAng="0" ptsTypes="aaaaaaaaaaaaaa">
                                      <p:cBhvr>
                                        <p:cTn id="12" dur="3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Проверьте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11  12  13  1 4  15  16  17  18  19 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4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6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8  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 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://metodist.edu54.ru/sites/default/files/resize/userfiles/image/fokina_l__p__shablon_1-40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404664"/>
            <a:ext cx="7632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-Если из суммы двух слагаемых вычесть 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слагаемое, то получится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второе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слагаемое.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-Если из суммы двух слагаемых вычесть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второе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слагаемое, то получится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слагаемое.</a:t>
            </a:r>
          </a:p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2636912"/>
            <a:ext cx="1133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+</a:t>
            </a:r>
            <a:r>
              <a:rPr lang="ru-RU" sz="40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 </a:t>
            </a:r>
            <a:endParaRPr lang="ru-RU" sz="4000" b="1" dirty="0">
              <a:solidFill>
                <a:srgbClr val="00206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2636912"/>
            <a:ext cx="1184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4</a:t>
            </a:r>
            <a:r>
              <a:rPr lang="ru-RU" sz="40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4000" b="1" dirty="0" smtClean="0">
                <a:latin typeface="BatangChe" pitchFamily="49" charset="-127"/>
                <a:ea typeface="BatangChe" pitchFamily="49" charset="-127"/>
              </a:rPr>
              <a:t>=</a:t>
            </a:r>
            <a:r>
              <a:rPr lang="ru-RU" sz="4000" dirty="0" smtClean="0">
                <a:latin typeface="BatangChe" pitchFamily="49" charset="-127"/>
                <a:ea typeface="BatangChe" pitchFamily="49" charset="-127"/>
              </a:rPr>
              <a:t> </a:t>
            </a:r>
            <a:endParaRPr lang="ru-RU" sz="4000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263691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7</a:t>
            </a:r>
            <a:endParaRPr lang="ru-RU" sz="36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32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7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328498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3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328498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4</a:t>
            </a:r>
            <a:endParaRPr lang="ru-RU" sz="36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800" y="393305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7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393305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4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048" y="3933056"/>
            <a:ext cx="646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3</a:t>
            </a:r>
            <a:endParaRPr lang="ru-RU" sz="3600" b="1" dirty="0">
              <a:solidFill>
                <a:srgbClr val="00B050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«СЛОЖЕНИЕ  И ВЫЧИТАНИЕ  ВИДА 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10 + 7, 17 – 7, 17 – 10». </a:t>
            </a:r>
            <a:r>
              <a:rPr lang="ru-RU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800" b="1" dirty="0" smtClean="0">
              <a:solidFill>
                <a:srgbClr val="FF0000"/>
              </a:solidFill>
            </a:endParaRP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792088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Находим сумму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десятков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единиц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Если  из суммы  вычитаем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 получаем  </a:t>
            </a:r>
            <a:r>
              <a:rPr lang="ru-RU" sz="4000" b="1" u="sng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десятки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Если из суммы вычитаем</a:t>
            </a:r>
          </a:p>
          <a:p>
            <a:pPr lvl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u="sng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десятки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 получаем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ya-umni4ka.ru/wp-content/uploads/2012/08/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10+5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80728"/>
            <a:ext cx="8028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Положим перед собой 1 десяток красных кругов.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8762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7971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84380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63589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427984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220072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012160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804248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5963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95536" y="1628800"/>
            <a:ext cx="648072" cy="57606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83568" y="242088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1 десятку надо прибавить 5 единиц.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Положим ниже 5 синих кругов.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9553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187624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1979712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2843808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635896" y="335699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39144" y="3933056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15 уберём 5 единиц (5 синих кругов), останется …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15 уберём 1 десяток (10 красных кругов), останется …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5856" y="436510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51920" y="5301208"/>
            <a:ext cx="53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95536" y="1556792"/>
            <a:ext cx="7992888" cy="7566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395536" y="3356992"/>
            <a:ext cx="7992888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3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770" decel="100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  <p:bldP spid="31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://metodist.edu54.ru/sites/default/files/resize/userfiles/image/fokina_l__p__shablon_1-40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71800" y="0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Ы В О 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48680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2636912"/>
            <a:ext cx="1364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10</a:t>
            </a:r>
            <a:r>
              <a:rPr lang="ru-RU" sz="36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+</a:t>
            </a:r>
            <a:r>
              <a:rPr lang="ru-RU" sz="40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 </a:t>
            </a:r>
            <a:endParaRPr lang="ru-RU" sz="4000" b="1" dirty="0">
              <a:solidFill>
                <a:srgbClr val="00206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263691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40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4000" b="1" dirty="0" smtClean="0">
                <a:latin typeface="BatangChe" pitchFamily="49" charset="-127"/>
                <a:ea typeface="BatangChe" pitchFamily="49" charset="-127"/>
              </a:rPr>
              <a:t>=</a:t>
            </a:r>
            <a:r>
              <a:rPr lang="ru-RU" sz="4000" dirty="0" smtClean="0">
                <a:latin typeface="BatangChe" pitchFamily="49" charset="-127"/>
                <a:ea typeface="BatangChe" pitchFamily="49" charset="-127"/>
              </a:rPr>
              <a:t> </a:t>
            </a:r>
            <a:endParaRPr lang="ru-RU" sz="4000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263691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chemeClr val="tx2"/>
                </a:solidFill>
                <a:latin typeface="BatangChe" pitchFamily="49" charset="-127"/>
                <a:ea typeface="BatangChe" pitchFamily="49" charset="-127"/>
              </a:rPr>
              <a:t>5</a:t>
            </a:r>
            <a:endParaRPr lang="ru-RU" sz="3600" b="1" dirty="0">
              <a:solidFill>
                <a:schemeClr val="tx2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32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328498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328498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10</a:t>
            </a:r>
            <a:endParaRPr lang="ru-RU" sz="36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800" y="393305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1</a:t>
            </a:r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5</a:t>
            </a:r>
            <a:r>
              <a:rPr lang="ru-RU" sz="36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-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7944" y="393305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10 </a:t>
            </a:r>
            <a:r>
              <a:rPr lang="ru-RU" sz="3600" b="1" dirty="0" smtClean="0">
                <a:latin typeface="BatangChe" pitchFamily="49" charset="-127"/>
                <a:ea typeface="BatangChe" pitchFamily="49" charset="-127"/>
              </a:rPr>
              <a:t>=</a:t>
            </a:r>
            <a:endParaRPr lang="ru-RU" sz="3600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048" y="3933056"/>
            <a:ext cx="646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tangChe" pitchFamily="49" charset="-127"/>
                <a:ea typeface="BatangChe" pitchFamily="49" charset="-127"/>
              </a:rPr>
              <a:t>5</a:t>
            </a:r>
            <a:endParaRPr lang="ru-RU" sz="3600" b="1" dirty="0">
              <a:solidFill>
                <a:srgbClr val="00206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260648"/>
            <a:ext cx="72728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 Если из суммы  десятков и единиц вычитаем 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получаем 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десятки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 Если из суммы  десятков и единиц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вычитаем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десятки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получаем 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единицы.</a:t>
            </a:r>
            <a:r>
              <a:rPr lang="ru-RU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800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8243888" cy="936625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муз заряд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976688"/>
            <a:ext cx="304800" cy="304800"/>
          </a:xfrm>
        </p:spPr>
      </p:pic>
      <p:pic>
        <p:nvPicPr>
          <p:cNvPr id="22532" name="Содержимое 3" descr="Счастливые дети – красивые рисованные картинки на прозрачном фоне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9"/>
            <a:ext cx="7691562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Клипарт Маша для фотошоп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620688"/>
            <a:ext cx="2576995" cy="292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59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</a:t>
            </a:r>
            <a:r>
              <a:rPr lang="ru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16-6 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12-10 = </a:t>
            </a: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10+10 = </a:t>
            </a: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pic>
        <p:nvPicPr>
          <p:cNvPr id="4" name="Picture 22" descr="Masha_i_medved"/>
          <p:cNvPicPr>
            <a:picLocks noChangeAspect="1" noChangeArrowheads="1"/>
          </p:cNvPicPr>
          <p:nvPr/>
        </p:nvPicPr>
        <p:blipFill>
          <a:blip r:embed="rId2" cstate="print"/>
          <a:srcRect l="11993" t="145"/>
          <a:stretch>
            <a:fillRect/>
          </a:stretch>
        </p:blipFill>
        <p:spPr bwMode="auto">
          <a:xfrm>
            <a:off x="6012160" y="3861048"/>
            <a:ext cx="2771800" cy="1921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http://playcast.ru/uploads/2015/06/03/13839884.gif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920880" cy="5328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Решите задачи.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(УЧЕБНИК,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 52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№2)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Посмотрите на схемы.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55576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347864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403648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51720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699792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995936" y="285293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644008" y="2852936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436096" y="2852936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3275856" y="2708920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067944" y="2708920"/>
            <a:ext cx="50405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755576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195736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211960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1403648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2915816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63888" y="3933056"/>
            <a:ext cx="504056" cy="43204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5364088" y="2780928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644008" y="2708920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699792" y="2636912"/>
            <a:ext cx="57606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55576" y="3789039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508104" y="3933056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4860032" y="3933056"/>
            <a:ext cx="504056" cy="432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55576" y="4725144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Какая схема подходит к первой задаче?</a:t>
            </a:r>
          </a:p>
          <a:p>
            <a:pPr>
              <a:buFont typeface="Wingdings" pitchFamily="2" charset="2"/>
              <a:buChar char="§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Какая схема  подходит ко второй задаче?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2" descr="Masha_i_medved"/>
          <p:cNvPicPr>
            <a:picLocks noChangeAspect="1" noChangeArrowheads="1"/>
          </p:cNvPicPr>
          <p:nvPr/>
        </p:nvPicPr>
        <p:blipFill>
          <a:blip r:embed="rId2" cstate="print"/>
          <a:srcRect l="11993" t="145"/>
          <a:stretch>
            <a:fillRect/>
          </a:stretch>
        </p:blipFill>
        <p:spPr bwMode="auto">
          <a:xfrm>
            <a:off x="6084168" y="692696"/>
            <a:ext cx="2771800" cy="1921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8-5=3(п.)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Ответ: 3 помидора осталось на тарелке.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9" descr="Клипарт Маша для фотошо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7344" y="404664"/>
            <a:ext cx="19466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r>
              <a:rPr lang="ru-RU" sz="5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УЧЕБНИК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стр. 52 №5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sz="28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строка </a:t>
            </a:r>
            <a:r>
              <a:rPr lang="ru-RU" sz="3200" i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8     13    10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строка </a:t>
            </a:r>
            <a:r>
              <a:rPr lang="ru-RU" sz="2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1      8      18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91683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2" descr="Masha_i_medved"/>
          <p:cNvPicPr>
            <a:picLocks noChangeAspect="1" noChangeArrowheads="1"/>
          </p:cNvPicPr>
          <p:nvPr/>
        </p:nvPicPr>
        <p:blipFill>
          <a:blip r:embed="rId2" cstate="print"/>
          <a:srcRect l="11993" t="145"/>
          <a:stretch>
            <a:fillRect/>
          </a:stretch>
        </p:blipFill>
        <p:spPr bwMode="auto">
          <a:xfrm>
            <a:off x="6156176" y="4509120"/>
            <a:ext cx="2670919" cy="205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792088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Если  из суммы десятков и единиц  вычитаем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 получаем  </a:t>
            </a:r>
            <a:r>
              <a:rPr lang="ru-RU" sz="4000" b="1" u="sng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десятки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Если из суммы десятков и единиц вычитаем</a:t>
            </a:r>
            <a:r>
              <a:rPr lang="ru-RU" sz="4000" b="1" u="sng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десятки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 получаем 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-171450"/>
            <a:ext cx="8459787" cy="16002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 свою работу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7702624" cy="3657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 Я старался  и у меня  всё получилось!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старался, но были ошибки.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меня не получилось, но я буду очень  стараться!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0298" name="WordArt 10"/>
          <p:cNvSpPr>
            <a:spLocks noChangeArrowheads="1" noChangeShapeType="1" noTextEdit="1"/>
          </p:cNvSpPr>
          <p:nvPr/>
        </p:nvSpPr>
        <p:spPr bwMode="auto">
          <a:xfrm>
            <a:off x="3203575" y="1773238"/>
            <a:ext cx="1296988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0299" name="WordArt 11"/>
          <p:cNvSpPr>
            <a:spLocks noChangeArrowheads="1" noChangeShapeType="1" noTextEdit="1"/>
          </p:cNvSpPr>
          <p:nvPr/>
        </p:nvSpPr>
        <p:spPr bwMode="auto">
          <a:xfrm>
            <a:off x="6659563" y="3789363"/>
            <a:ext cx="1584325" cy="26638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3175">
                <a:solidFill>
                  <a:schemeClr val="accent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1" name="Picture 21" descr="197632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9" y="4293904"/>
            <a:ext cx="3168352" cy="2375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40298" grpId="0" animBg="1"/>
      <p:bldP spid="1402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metodist.edu54.ru/sites/default/files/resize/userfiles/image/fokina_l__p__shablon_1-4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052736"/>
            <a:ext cx="7272808" cy="359691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>
                <a:gd name="adj1" fmla="val 6250"/>
                <a:gd name="adj2" fmla="val 1255"/>
              </a:avLst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старание!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Вам помогло  желание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Учиться, не лениться 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 целей достигать!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9" descr="Клипарт Маша для фотошо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8817" y="3861048"/>
            <a:ext cx="301518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Медведь с гитар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4017886"/>
            <a:ext cx="3024336" cy="284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ajy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6" descr="цветы1"/>
          <p:cNvPicPr>
            <a:picLocks noChangeAspect="1" noChangeArrowheads="1" noCrop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0" y="4429125"/>
            <a:ext cx="9525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цветы1"/>
          <p:cNvPicPr>
            <a:picLocks noChangeAspect="1" noChangeArrowheads="1" noCrop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4929188" y="5143500"/>
            <a:ext cx="9525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7" descr="колокольчики"/>
          <p:cNvPicPr>
            <a:picLocks noChangeAspect="1" noChangeArrowheads="1" noCrop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4286250" y="357187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8" descr="Медведь с гитаро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260648"/>
            <a:ext cx="4716016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9" descr="Клипарт Маша для фотошо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852936"/>
            <a:ext cx="39604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цветы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75" y="5500688"/>
            <a:ext cx="8969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://pedsovet.su/_ld/306/708464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88640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Логическая разминка</a:t>
            </a:r>
            <a:endParaRPr lang="ru-RU" sz="4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052736"/>
            <a:ext cx="770485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Катя, Валя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Оля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спрятали игрушки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медвежонка, зайчика и слоника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Кто какую игрушку спрятал, если известно, что Оля не прятала ни зайчика ни медвежонка, а Катя не прятала зайчика?</a:t>
            </a:r>
          </a:p>
          <a:p>
            <a:pPr>
              <a:buFont typeface="Wingdings" pitchFamily="2" charset="2"/>
              <a:buChar char="§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Оля –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слоника,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Катя </a:t>
            </a:r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медвежонка,</a:t>
            </a:r>
          </a:p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Валя – </a:t>
            </a:r>
            <a:r>
              <a:rPr lang="ru-RU" sz="3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зайчика.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288" y="3284984"/>
            <a:ext cx="84978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Tahoma" pitchFamily="34" charset="0"/>
              </a:rPr>
              <a:t> 3+5+2=1(дм)          5+3+2=9(см)    </a:t>
            </a:r>
            <a:r>
              <a:rPr lang="en-US" sz="3200" b="1" dirty="0" smtClean="0">
                <a:latin typeface="Tahoma" pitchFamily="34" charset="0"/>
              </a:rPr>
              <a:t> </a:t>
            </a:r>
            <a:r>
              <a:rPr lang="ru-RU" sz="3200" b="1" dirty="0" smtClean="0">
                <a:latin typeface="Tahoma" pitchFamily="34" charset="0"/>
              </a:rPr>
              <a:t>     </a:t>
            </a:r>
            <a:endParaRPr lang="ru-RU" sz="3200" b="1" dirty="0">
              <a:latin typeface="Tahoma" pitchFamily="34" charset="0"/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305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</a:rPr>
              <a:t>Выберите  правильный  вариант  ответа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800" b="1" dirty="0" smtClean="0"/>
              <a:t>Дорога Маши и Миши в школу из леса равна длине  ломаной  линии. Найдите  длину ломаной, состоящей из   трёх звеньев: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см,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см, 2 см.</a:t>
            </a: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16" descr="pbg008-dot-4"/>
          <p:cNvPicPr>
            <a:picLocks noChangeAspect="1" noChangeArrowheads="1"/>
          </p:cNvPicPr>
          <p:nvPr/>
        </p:nvPicPr>
        <p:blipFill>
          <a:blip r:embed="rId2" cstate="print"/>
          <a:srcRect t="51184" b="39992"/>
          <a:stretch>
            <a:fillRect/>
          </a:stretch>
        </p:blipFill>
        <p:spPr bwMode="auto">
          <a:xfrm>
            <a:off x="0" y="6237288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1979613" y="2564904"/>
            <a:ext cx="62647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 dirty="0" smtClean="0">
                <a:solidFill>
                  <a:srgbClr val="00B050"/>
                </a:solidFill>
              </a:rPr>
              <a:t>  Кто </a:t>
            </a:r>
            <a:r>
              <a:rPr lang="ru-RU" sz="3200" b="1" u="sng" dirty="0">
                <a:solidFill>
                  <a:srgbClr val="00B050"/>
                </a:solidFill>
              </a:rPr>
              <a:t>решил </a:t>
            </a:r>
            <a:r>
              <a:rPr lang="ru-RU" sz="3200" b="1" u="sng" dirty="0" smtClean="0">
                <a:solidFill>
                  <a:srgbClr val="00B050"/>
                </a:solidFill>
              </a:rPr>
              <a:t> правильно</a:t>
            </a:r>
            <a:r>
              <a:rPr lang="ru-RU" sz="3200" b="1" u="sng" dirty="0">
                <a:solidFill>
                  <a:srgbClr val="00B050"/>
                </a:solidFill>
              </a:rPr>
              <a:t>?</a:t>
            </a:r>
          </a:p>
        </p:txBody>
      </p:sp>
      <p:pic>
        <p:nvPicPr>
          <p:cNvPr id="12" name="Рисунок 9" descr="2044663_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AFF"/>
              </a:clrFrom>
              <a:clrTo>
                <a:srgbClr val="FCFA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987063"/>
            <a:ext cx="2699717" cy="287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950557802" descr="Маша и медведь - Набераем номерок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5106" t="27156"/>
          <a:stretch>
            <a:fillRect/>
          </a:stretch>
        </p:blipFill>
        <p:spPr bwMode="auto">
          <a:xfrm>
            <a:off x="7236296" y="3619500"/>
            <a:ext cx="16573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pbg010-flower-5"/>
          <p:cNvPicPr>
            <a:picLocks noChangeAspect="1" noChangeArrowheads="1"/>
          </p:cNvPicPr>
          <p:nvPr/>
        </p:nvPicPr>
        <p:blipFill>
          <a:blip r:embed="rId2" cstate="print"/>
          <a:srcRect t="60048" b="27539"/>
          <a:stretch>
            <a:fillRect/>
          </a:stretch>
        </p:blipFill>
        <p:spPr bwMode="auto">
          <a:xfrm>
            <a:off x="0" y="5949950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539750" y="1052737"/>
            <a:ext cx="568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 Игра </a:t>
            </a:r>
            <a:r>
              <a:rPr lang="ru-RU" sz="4800" b="1" dirty="0" smtClean="0"/>
              <a:t>«Забей </a:t>
            </a:r>
            <a:r>
              <a:rPr lang="ru-RU" sz="4800" b="1" dirty="0"/>
              <a:t>гол</a:t>
            </a:r>
            <a:r>
              <a:rPr lang="ru-RU" sz="4800" b="1" dirty="0" smtClean="0"/>
              <a:t>!» </a:t>
            </a:r>
            <a:endParaRPr lang="ru-RU" sz="4800" b="1" dirty="0"/>
          </a:p>
        </p:txBody>
      </p:sp>
      <p:sp>
        <p:nvSpPr>
          <p:cNvPr id="4100" name="Text Box 17"/>
          <p:cNvSpPr txBox="1">
            <a:spLocks noChangeArrowheads="1"/>
          </p:cNvSpPr>
          <p:nvPr/>
        </p:nvSpPr>
        <p:spPr bwMode="auto">
          <a:xfrm>
            <a:off x="539750" y="2420938"/>
            <a:ext cx="392112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10-5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7+2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4+4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       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5-3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Text Box 18"/>
          <p:cNvSpPr txBox="1">
            <a:spLocks noChangeArrowheads="1"/>
          </p:cNvSpPr>
          <p:nvPr/>
        </p:nvSpPr>
        <p:spPr bwMode="auto">
          <a:xfrm>
            <a:off x="4787900" y="2420938"/>
            <a:ext cx="3602038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8- 7=1        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5+1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4+6 =10     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10-7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5000"/>
              </a:lnSpc>
              <a:spcBef>
                <a:spcPct val="50000"/>
              </a:spcBef>
            </a:pPr>
            <a:endParaRPr lang="ru-RU" sz="4400" dirty="0"/>
          </a:p>
        </p:txBody>
      </p:sp>
      <p:pic>
        <p:nvPicPr>
          <p:cNvPr id="4102" name="Picture 23" descr="pbg010-flower-5"/>
          <p:cNvPicPr>
            <a:picLocks noChangeAspect="1" noChangeArrowheads="1"/>
          </p:cNvPicPr>
          <p:nvPr/>
        </p:nvPicPr>
        <p:blipFill>
          <a:blip r:embed="rId2" cstate="print"/>
          <a:srcRect t="60048" b="27539"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6" descr="lemoore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4016" y="-315416"/>
            <a:ext cx="1479984" cy="143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27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564904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8" name="Picture 30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212976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9" name="Picture 31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77072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0" name="Picture 32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797152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1" name="Picture 33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34888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2" name="Picture 34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212976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3" name="Picture 35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26238">
            <a:off x="6169647" y="4018535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4" name="Picture 36" descr="SNOW E 2 GAMES _аSOCC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797152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8" descr="Медведь с гитаро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0"/>
            <a:ext cx="342138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Прочитайте  числа: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20000"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а) в первом ряду       в  порядке   возрастания, </a:t>
            </a:r>
            <a:endParaRPr lang="ru-RU" sz="3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       13   11   15   19   17</a:t>
            </a:r>
          </a:p>
          <a:p>
            <a:r>
              <a:rPr lang="ru-RU" sz="3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11, 13, 15, 17, 19.</a:t>
            </a:r>
            <a:endParaRPr lang="ru-RU" sz="3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б) во втором ряду в  порядке   убывания:</a:t>
            </a:r>
            <a:endParaRPr lang="ru-RU" sz="3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       12   16   10   14   18 </a:t>
            </a:r>
          </a:p>
          <a:p>
            <a:r>
              <a:rPr lang="ru-RU" sz="3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18, 16, 14, 12, 10.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Увеличьте наибольшее число во втором ряду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на 1.</a:t>
            </a:r>
          </a:p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18+1=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Назовите в получившемся числе  десятки и единицы.</a:t>
            </a:r>
          </a:p>
          <a:p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-1 десяток и 9 единиц.</a:t>
            </a:r>
            <a:endParaRPr lang="ru-RU" sz="3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ya-umni4ka.ru/wp-content/uploads/2012/01/shabl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http://pedsovet.su/_ld/306/70846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332656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Одно яйцо  варится  4 минуты.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Сколько минут надо варить 10 яиц?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9" descr="Клипарт Маша для фотошоп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916832"/>
            <a:ext cx="39604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oboi.cc/1600-1200-100-uploads/new/big/oboik.ru_2909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940425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ud2hrt_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4025</TotalTime>
  <Words>621</Words>
  <Application>Microsoft Office PowerPoint</Application>
  <PresentationFormat>Экран (4:3)</PresentationFormat>
  <Paragraphs>139</Paragraphs>
  <Slides>25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 числа: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Проверьте</vt:lpstr>
      <vt:lpstr>Презентация PowerPoint</vt:lpstr>
      <vt:lpstr>Тема урока:</vt:lpstr>
      <vt:lpstr> </vt:lpstr>
      <vt:lpstr>Презентация PowerPoint</vt:lpstr>
      <vt:lpstr>Презентация PowerPoint</vt:lpstr>
      <vt:lpstr>Физкультминутка</vt:lpstr>
      <vt:lpstr>ПРОВЕРЬ </vt:lpstr>
      <vt:lpstr>     Решите задачи.  (УЧЕБНИК, стр. 52 №2) </vt:lpstr>
      <vt:lpstr>ПРОВЕРКА</vt:lpstr>
      <vt:lpstr>    Самостоятельная работа УЧЕБНИК, стр. 52 №5 </vt:lpstr>
      <vt:lpstr> </vt:lpstr>
      <vt:lpstr>Оцени свою работу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Текон</dc:creator>
  <cp:lastModifiedBy>Андрей Орлов</cp:lastModifiedBy>
  <cp:revision>349</cp:revision>
  <dcterms:created xsi:type="dcterms:W3CDTF">2013-03-16T08:14:10Z</dcterms:created>
  <dcterms:modified xsi:type="dcterms:W3CDTF">2021-04-17T15:55:34Z</dcterms:modified>
</cp:coreProperties>
</file>